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3" r:id="rId13"/>
    <p:sldId id="268" r:id="rId14"/>
    <p:sldId id="272" r:id="rId15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76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A98D-D037-4382-84AF-0E6608E244B4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8E872-46CB-4FDC-B80B-E8B0C46AE8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2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8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37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64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5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51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0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6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8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02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1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8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422-6D23-48AB-B1D0-BD6C28210B9A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A128-5CF8-4474-92B2-063A019B24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92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Sekundární právo v oblasti sociální politiky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7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Sociální </a:t>
            </a:r>
            <a:r>
              <a:rPr lang="cs-CZ" altLang="cs-CZ" sz="4000" b="1" dirty="0"/>
              <a:t>ochrana zaměstnanců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cs-CZ" altLang="cs-CZ" sz="2800"/>
              <a:t>Změny ve struktuře zaměstnavatele – dopad va větší počet zaměstnanců i na trh práce</a:t>
            </a:r>
          </a:p>
          <a:p>
            <a:pPr marL="457200" indent="-457200">
              <a:lnSpc>
                <a:spcPct val="90000"/>
              </a:lnSpc>
            </a:pPr>
            <a:r>
              <a:rPr lang="cs-CZ" altLang="cs-CZ" sz="2800"/>
              <a:t>Rozdílná úprava ve členských státech měla dopad na fungování vnitřního trhu – v tzv. zlatém věku pracovního práva (70. léta 20.století) přijata úprava týkajících se ochrany zaměstnanců při:</a:t>
            </a:r>
          </a:p>
          <a:p>
            <a:pPr marL="1257300" lvl="2" indent="-342900">
              <a:lnSpc>
                <a:spcPct val="90000"/>
              </a:lnSpc>
              <a:buFontTx/>
              <a:buAutoNum type="arabicParenR"/>
            </a:pPr>
            <a:r>
              <a:rPr lang="cs-CZ" altLang="cs-CZ" sz="2000"/>
              <a:t>platební neschopnosti zaměstnavatele</a:t>
            </a:r>
          </a:p>
          <a:p>
            <a:pPr marL="1257300" lvl="2" indent="-342900">
              <a:lnSpc>
                <a:spcPct val="90000"/>
              </a:lnSpc>
              <a:buFontTx/>
              <a:buAutoNum type="arabicParenR"/>
            </a:pPr>
            <a:r>
              <a:rPr lang="cs-CZ" altLang="cs-CZ" sz="2000"/>
              <a:t>hromadném propouštění</a:t>
            </a:r>
          </a:p>
          <a:p>
            <a:pPr marL="1257300" lvl="2" indent="-342900">
              <a:lnSpc>
                <a:spcPct val="90000"/>
              </a:lnSpc>
              <a:buFontTx/>
              <a:buAutoNum type="arabicParenR"/>
            </a:pPr>
            <a:r>
              <a:rPr lang="cs-CZ" altLang="cs-CZ" sz="2000"/>
              <a:t>převodu zaměstnavatele (části zaměstnavatele)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cs-CZ" altLang="cs-CZ" sz="28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933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Ochrana zaměstnanců při hromadném propouštění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2900" dirty="0" smtClean="0"/>
              <a:t>Hromadné propouštění – dopad na existenci pracovněprávních vztahů zaměstnanců i na trh práce</a:t>
            </a:r>
          </a:p>
          <a:p>
            <a:r>
              <a:rPr lang="cs-CZ" altLang="cs-CZ" sz="2900" dirty="0" smtClean="0"/>
              <a:t>Úprava - </a:t>
            </a:r>
            <a:r>
              <a:rPr lang="cs-CZ" altLang="cs-CZ" sz="2900" b="1" dirty="0" smtClean="0"/>
              <a:t>směrnice Rady 98/59/ES o sbližování právních předpisů členských států týkajících se hromadného propouštění</a:t>
            </a:r>
          </a:p>
          <a:p>
            <a:r>
              <a:rPr lang="cs-CZ" altLang="cs-CZ" sz="2900" dirty="0" smtClean="0"/>
              <a:t>Možnost členského státu definovat hromadné propouštění: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900" dirty="0" smtClean="0"/>
              <a:t>1</a:t>
            </a:r>
            <a:r>
              <a:rPr lang="cs-CZ" altLang="cs-CZ" sz="2900" dirty="0" smtClean="0"/>
              <a:t>. buď v období 30 dnů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900" dirty="0" smtClean="0"/>
              <a:t> </a:t>
            </a:r>
            <a:r>
              <a:rPr lang="cs-CZ" altLang="cs-CZ" sz="2900" dirty="0" smtClean="0"/>
              <a:t>	 - alespoň </a:t>
            </a:r>
            <a:r>
              <a:rPr lang="cs-CZ" altLang="cs-CZ" sz="2900" dirty="0" smtClean="0"/>
              <a:t>10 v podnicích, které obvykle zaměstnávají více než 20 </a:t>
            </a:r>
            <a:r>
              <a:rPr lang="cs-CZ" altLang="cs-CZ" sz="2900" dirty="0"/>
              <a:t>	</a:t>
            </a:r>
            <a:r>
              <a:rPr lang="cs-CZ" altLang="cs-CZ" sz="2900" dirty="0" smtClean="0"/>
              <a:t>a </a:t>
            </a:r>
            <a:r>
              <a:rPr lang="cs-CZ" altLang="cs-CZ" sz="2900" dirty="0" smtClean="0"/>
              <a:t>méně než 100 zaměstnanců,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sz="2500" dirty="0" smtClean="0"/>
              <a:t>alespoň 10 % z počtu zaměstnanců v podnicích, které obvykle zaměstnávají alespoň 100, ale méně než 300 </a:t>
            </a:r>
            <a:r>
              <a:rPr lang="cs-CZ" altLang="cs-CZ" sz="2500" dirty="0" smtClean="0"/>
              <a:t>zaměstnanců,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sz="2500" dirty="0" smtClean="0"/>
              <a:t>alespoň </a:t>
            </a:r>
            <a:r>
              <a:rPr lang="cs-CZ" altLang="cs-CZ" sz="2500" dirty="0" smtClean="0"/>
              <a:t>30 v podnicích, které obvykle zaměstnávají alespoň 300 zaměstnanců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900" dirty="0" smtClean="0"/>
              <a:t>2</a:t>
            </a:r>
            <a:r>
              <a:rPr lang="cs-CZ" altLang="cs-CZ" sz="2900" dirty="0" smtClean="0"/>
              <a:t>. v období 90 dnů alespoň 20 bez ohledu na počet zaměstnanců, kteří jsou obvykle zaměstnáni v dotyčných podnicích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6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Povinnosti zaměstnavatele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Informovat zaměstnance 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 		Důvodech plánovaného propouštění,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</a:t>
            </a:r>
            <a:r>
              <a:rPr lang="cs-CZ" altLang="cs-CZ" sz="2000" smtClean="0"/>
              <a:t>	</a:t>
            </a:r>
            <a:r>
              <a:rPr lang="cs-CZ" altLang="cs-CZ" sz="2000" smtClean="0"/>
              <a:t>Počtu </a:t>
            </a:r>
            <a:r>
              <a:rPr lang="cs-CZ" altLang="cs-CZ" sz="2000" dirty="0" smtClean="0"/>
              <a:t>a kategoriích zaměstnanců, kteří mají být propuštěni,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	Počtu a kategoriích zaměstnanců, kteří jsou obvykle zaměstnáni,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	Době, kdy se má propouštění uskutečnit,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	Kritéria výběru hromadně propuštěných zaměstnanců</a:t>
            </a:r>
          </a:p>
          <a:p>
            <a:pPr marL="0" indent="0">
              <a:buNone/>
            </a:pPr>
            <a:r>
              <a:rPr lang="cs-CZ" altLang="cs-CZ" sz="2000" b="1" dirty="0" smtClean="0"/>
              <a:t>Konzultovat se zaměstnanci (zástupci zaměstnanců)</a:t>
            </a:r>
          </a:p>
          <a:p>
            <a:pPr marL="0" indent="0">
              <a:buNone/>
            </a:pPr>
            <a:r>
              <a:rPr lang="cs-CZ" altLang="cs-CZ" sz="2000" dirty="0" smtClean="0"/>
              <a:t>	Možnost předcházení hromadného propouštění</a:t>
            </a:r>
          </a:p>
          <a:p>
            <a:pPr marL="0" indent="0">
              <a:buNone/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Omezení počtu zaměstnanců, kteří mají být hromadně propuštění</a:t>
            </a:r>
          </a:p>
          <a:p>
            <a:pPr marL="0" indent="0">
              <a:buNone/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Zmírnění důsledků hromadného propouštění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9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/>
              <a:t>Ochrana zaměstnanců při platební neschopnosti jejich zaměstnavatele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Platební neschopnost zaměstnavatele – dopad do sociální sféry zaměstnanců i jejich rodin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Současná úprava  - </a:t>
            </a:r>
            <a:r>
              <a:rPr lang="cs-CZ" altLang="cs-CZ" sz="2400" dirty="0" smtClean="0"/>
              <a:t>E</a:t>
            </a:r>
            <a:r>
              <a:rPr lang="cs-CZ" altLang="cs-CZ" sz="2400" b="1" dirty="0" smtClean="0"/>
              <a:t>vropského </a:t>
            </a:r>
            <a:r>
              <a:rPr lang="cs-CZ" altLang="cs-CZ" sz="2400" b="1" dirty="0"/>
              <a:t>parlamentu a Rady 2008/94/ES </a:t>
            </a:r>
            <a:r>
              <a:rPr lang="cs-CZ" altLang="cs-CZ" sz="2400" b="1" dirty="0" smtClean="0"/>
              <a:t>o </a:t>
            </a:r>
            <a:r>
              <a:rPr lang="cs-CZ" altLang="cs-CZ" sz="2400" b="1" dirty="0"/>
              <a:t>ochraně zaměstnanců v případě platební neschopnosti zaměstnavatele </a:t>
            </a:r>
            <a:r>
              <a:rPr lang="cs-CZ" altLang="cs-CZ" sz="2400" dirty="0"/>
              <a:t>– nahradila předchozí úpravu </a:t>
            </a: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Účel úpravy</a:t>
            </a:r>
          </a:p>
          <a:p>
            <a:pPr lvl="1"/>
            <a:r>
              <a:rPr lang="cs-CZ" altLang="cs-CZ" sz="2400" dirty="0" smtClean="0"/>
              <a:t>Zajistit nesplacené pohledávky zaměstnanců vůči zaměstnavateli alespoň v minimální výši</a:t>
            </a:r>
          </a:p>
          <a:p>
            <a:pPr lvl="1"/>
            <a:r>
              <a:rPr lang="cs-CZ" altLang="cs-CZ" sz="2400" dirty="0" smtClean="0"/>
              <a:t>Pohledávky zaměstnanců vznikající z pracovních smluv nebo pracovních poměrů</a:t>
            </a:r>
          </a:p>
          <a:p>
            <a:r>
              <a:rPr lang="cs-CZ" altLang="cs-CZ" sz="2400" dirty="0" smtClean="0"/>
              <a:t>Povinnost členských států zajistit vyplacení pohledávek zaměstnanců vůči platebně neschopnému zaměstnavateli provedla záruční instituce</a:t>
            </a:r>
          </a:p>
          <a:p>
            <a:r>
              <a:rPr lang="cs-CZ" altLang="cs-CZ" sz="2400" dirty="0" smtClean="0"/>
              <a:t>Možnost stanovit horní hranici úhrady prováděné záruční institucí (sociální účel směrnice)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4674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Ochrana </a:t>
            </a:r>
            <a:r>
              <a:rPr lang="cs-CZ" b="1" dirty="0" smtClean="0"/>
              <a:t>zaměstnanců </a:t>
            </a:r>
            <a:r>
              <a:rPr lang="cs-CZ" b="1" dirty="0" smtClean="0"/>
              <a:t>při převodech podniku nebo části podniku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Úprava - </a:t>
            </a:r>
            <a:r>
              <a:rPr lang="cs-CZ" sz="2400" b="1" dirty="0" smtClean="0"/>
              <a:t>směrnice</a:t>
            </a:r>
            <a:r>
              <a:rPr lang="cs-CZ" sz="2400" dirty="0" smtClean="0"/>
              <a:t> </a:t>
            </a:r>
            <a:r>
              <a:rPr lang="cs-CZ" sz="2400" b="1" dirty="0"/>
              <a:t>Rady 2001/23/ES ze dne </a:t>
            </a:r>
            <a:r>
              <a:rPr lang="cs-CZ" sz="2400" b="1" dirty="0" smtClean="0"/>
              <a:t>1 </a:t>
            </a:r>
            <a:r>
              <a:rPr lang="cs-CZ" sz="2400" b="1" dirty="0"/>
              <a:t>o sbližování právních předpisů členských států týkajících se zachování práv zaměstnanců v případě převodů podniků, závodů nebo částí podniků nebo </a:t>
            </a:r>
            <a:r>
              <a:rPr lang="cs-CZ" sz="2400" b="1" dirty="0" smtClean="0"/>
              <a:t>závodů</a:t>
            </a:r>
          </a:p>
          <a:p>
            <a:r>
              <a:rPr lang="cs-CZ" sz="2400" dirty="0" smtClean="0"/>
              <a:t>Ochrana prostřednictvím</a:t>
            </a:r>
          </a:p>
          <a:p>
            <a:pPr lvl="1"/>
            <a:r>
              <a:rPr lang="cs-CZ" sz="2400" dirty="0"/>
              <a:t>zachování práv v případě převodu,</a:t>
            </a:r>
          </a:p>
          <a:p>
            <a:pPr lvl="1"/>
            <a:r>
              <a:rPr lang="cs-CZ" sz="2400" dirty="0"/>
              <a:t>zákazu propouštění z důvodu převodu,</a:t>
            </a:r>
          </a:p>
          <a:p>
            <a:pPr lvl="1"/>
            <a:r>
              <a:rPr lang="cs-CZ" sz="2400" dirty="0"/>
              <a:t>zachování statusu a funkce zástupců zaměstnanců,</a:t>
            </a:r>
          </a:p>
          <a:p>
            <a:pPr lvl="1"/>
            <a:r>
              <a:rPr lang="cs-CZ" sz="2400" dirty="0"/>
              <a:t>informování a projednání se zaměstnanci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992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Pracovní doba a doby odpočinku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Prekérní pracovněprávní vztahy</a:t>
            </a:r>
          </a:p>
          <a:p>
            <a:pPr marL="0" indent="0">
              <a:buNone/>
            </a:pPr>
            <a:r>
              <a:rPr lang="cs-CZ" sz="2400" dirty="0"/>
              <a:t> 	</a:t>
            </a:r>
            <a:r>
              <a:rPr lang="cs-CZ" sz="2400" dirty="0" smtClean="0"/>
              <a:t> - práce na částečný úvazek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 - pracovní poměry na dobu určitou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 - agenturní zaměstnávání</a:t>
            </a:r>
          </a:p>
          <a:p>
            <a:pPr marL="457200" indent="-457200">
              <a:buAutoNum type="arabicPeriod" startAt="3"/>
            </a:pPr>
            <a:r>
              <a:rPr lang="cs-CZ" sz="2400" dirty="0" smtClean="0"/>
              <a:t>Sociální ochrana zaměstnanců</a:t>
            </a:r>
          </a:p>
          <a:p>
            <a:pPr marL="0" indent="0">
              <a:buNone/>
            </a:pPr>
            <a:r>
              <a:rPr lang="cs-CZ" sz="2400" dirty="0" smtClean="0"/>
              <a:t> 	 - ochrana zaměstnanců při hromadném propouštění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	- ochrana zaměstnanců při platební neschopnosti 		zaměstnavatele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	  - ochrana zaměstnanců při převodech podniků nebo 	části podniků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464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Pracovní doba - úprava</a:t>
            </a:r>
            <a:endParaRPr lang="en-GB" altLang="cs-CZ" sz="32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Směrnice Evropského parlamentu a Rady 2003/88/ES o některých aspektech úpravy pracovní doby (nahradila předchozí úpravu obsaženou ve směrnici 1993/104)</a:t>
            </a:r>
          </a:p>
          <a:p>
            <a:pPr lvl="1">
              <a:buNone/>
            </a:pPr>
            <a:r>
              <a:rPr lang="cs-CZ" altLang="cs-CZ" sz="2400" b="1" dirty="0" smtClean="0"/>
              <a:t>Věcný rozsah působnosti:</a:t>
            </a:r>
          </a:p>
          <a:p>
            <a:pPr lvl="1"/>
            <a:r>
              <a:rPr lang="cs-CZ" altLang="cs-CZ" sz="2400" dirty="0" smtClean="0"/>
              <a:t>Délka týdenní pracovní doby</a:t>
            </a:r>
          </a:p>
          <a:p>
            <a:pPr lvl="1"/>
            <a:r>
              <a:rPr lang="cs-CZ" altLang="cs-CZ" sz="2400" dirty="0" smtClean="0"/>
              <a:t>Týdenní odpočinek</a:t>
            </a:r>
          </a:p>
          <a:p>
            <a:pPr lvl="1"/>
            <a:r>
              <a:rPr lang="cs-CZ" altLang="cs-CZ" sz="2400" dirty="0" smtClean="0"/>
              <a:t>Denní odpočinek</a:t>
            </a:r>
          </a:p>
          <a:p>
            <a:pPr lvl="1"/>
            <a:r>
              <a:rPr lang="cs-CZ" altLang="cs-CZ" sz="2400" dirty="0" smtClean="0"/>
              <a:t>Přestávky</a:t>
            </a:r>
          </a:p>
          <a:p>
            <a:pPr lvl="1"/>
            <a:r>
              <a:rPr lang="cs-CZ" altLang="cs-CZ" sz="2400" dirty="0" smtClean="0"/>
              <a:t>Dovolená </a:t>
            </a:r>
          </a:p>
          <a:p>
            <a:pPr lvl="1"/>
            <a:r>
              <a:rPr lang="cs-CZ" altLang="cs-CZ" sz="2400" dirty="0" smtClean="0"/>
              <a:t>Některé aspekty noční práce</a:t>
            </a:r>
          </a:p>
          <a:p>
            <a:pPr lvl="1"/>
            <a:r>
              <a:rPr lang="cs-CZ" altLang="cs-CZ" sz="2400" dirty="0" smtClean="0"/>
              <a:t>Některé aspekty práce na směny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endParaRPr lang="en-GB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3356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Cíle právní úpravy pracovní doby</a:t>
            </a:r>
            <a:endParaRPr lang="en-GB" altLang="cs-CZ" sz="32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Zlepšení bezpečnosti práce, pracovní hygieny a ochrany zdraví při práci je cíl, který by neměl být podřízen úvahám ryze ekonomické povahy,</a:t>
            </a:r>
          </a:p>
          <a:p>
            <a:pPr eaLnBrk="1" hangingPunct="1"/>
            <a:r>
              <a:rPr lang="cs-CZ" altLang="cs-CZ" smtClean="0"/>
              <a:t>Dostatečná doba odpočinku pro všechny pracovníky, </a:t>
            </a:r>
          </a:p>
          <a:p>
            <a:pPr eaLnBrk="1" hangingPunct="1"/>
            <a:r>
              <a:rPr lang="cs-CZ" altLang="cs-CZ" smtClean="0"/>
              <a:t>Nutnost omezit délku noční práce, včetně přesčasové práce </a:t>
            </a:r>
          </a:p>
        </p:txBody>
      </p:sp>
    </p:spTree>
    <p:extLst>
      <p:ext uri="{BB962C8B-B14F-4D97-AF65-F5344CB8AC3E}">
        <p14:creationId xmlns:p14="http://schemas.microsoft.com/office/powerpoint/2010/main" val="16719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Základní pojmy </a:t>
            </a:r>
            <a:endParaRPr lang="en-GB" altLang="cs-CZ" sz="32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000" b="1" dirty="0" smtClean="0"/>
              <a:t>Pracovní doba</a:t>
            </a:r>
            <a:r>
              <a:rPr lang="cs-CZ" altLang="cs-CZ" sz="2000" dirty="0" smtClean="0"/>
              <a:t> - jakákoli doba, během níž pracovník pracuje, je k dispozici zaměstnavateli a vykonává svou činnost nebo povinnosti v souladu s vnitrostátními právními předpisy nebo </a:t>
            </a:r>
            <a:r>
              <a:rPr lang="cs-CZ" altLang="cs-CZ" sz="2000" dirty="0" smtClean="0"/>
              <a:t>zvyklostmi</a:t>
            </a:r>
            <a:r>
              <a:rPr lang="cs-CZ" altLang="cs-CZ" sz="2000" dirty="0"/>
              <a:t>,</a:t>
            </a:r>
            <a:endParaRPr lang="cs-CZ" altLang="cs-CZ" sz="2000" dirty="0" smtClean="0"/>
          </a:p>
          <a:p>
            <a:pPr eaLnBrk="1" hangingPunct="1">
              <a:defRPr/>
            </a:pPr>
            <a:r>
              <a:rPr lang="cs-CZ" altLang="cs-CZ" sz="2000" b="1" dirty="0" smtClean="0"/>
              <a:t>Doba odpočinku</a:t>
            </a:r>
            <a:r>
              <a:rPr lang="cs-CZ" altLang="cs-CZ" sz="2000" dirty="0" smtClean="0"/>
              <a:t> - každá doba, která není pracovní </a:t>
            </a:r>
            <a:r>
              <a:rPr lang="cs-CZ" altLang="cs-CZ" sz="2000" dirty="0" smtClean="0"/>
              <a:t>dobou, </a:t>
            </a:r>
            <a:endParaRPr lang="cs-CZ" altLang="cs-CZ" sz="2000" dirty="0" smtClean="0"/>
          </a:p>
          <a:p>
            <a:pPr eaLnBrk="1" hangingPunct="1">
              <a:defRPr/>
            </a:pPr>
            <a:r>
              <a:rPr lang="cs-CZ" altLang="cs-CZ" sz="2000" b="1" dirty="0" smtClean="0"/>
              <a:t>Noční doba</a:t>
            </a:r>
            <a:r>
              <a:rPr lang="cs-CZ" altLang="cs-CZ" sz="2000" dirty="0" smtClean="0"/>
              <a:t> - každá doba v délce nejméně sedmi hodin, která ve všech případech musí zahrnovat dobu 0:0 a 5 </a:t>
            </a:r>
            <a:r>
              <a:rPr lang="cs-CZ" altLang="cs-CZ" sz="2000" dirty="0" smtClean="0"/>
              <a:t>h,</a:t>
            </a:r>
            <a:endParaRPr lang="cs-CZ" altLang="cs-CZ" sz="2000" dirty="0" smtClean="0"/>
          </a:p>
          <a:p>
            <a:pPr eaLnBrk="1" hangingPunct="1">
              <a:defRPr/>
            </a:pPr>
            <a:r>
              <a:rPr lang="cs-CZ" altLang="cs-CZ" sz="2000" b="1" dirty="0" smtClean="0"/>
              <a:t>Práce na směny - </a:t>
            </a:r>
            <a:r>
              <a:rPr lang="cs-CZ" altLang="cs-CZ" sz="2000" dirty="0" smtClean="0"/>
              <a:t>způsob organizace práce ve směnách, při kterém pracovníci jeden druhého střídají na stejných pracovištích podle určitého rozvrhu, včetně střídajících se turnusů (nepřetržitý nebo přerušovaný), nutnost pracovat v různou dobu během určitého období dnů nebo týdnů </a:t>
            </a:r>
          </a:p>
          <a:p>
            <a:pPr marL="533400" indent="-533400" eaLnBrk="1" hangingPunct="1"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6759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Požadavky na pracovní dobu</a:t>
            </a:r>
            <a:endParaRPr lang="en-GB" altLang="cs-CZ" sz="32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smtClean="0"/>
              <a:t>Maximální stanovená týdenní pracovní doba – 48 h včetně práce přesčas</a:t>
            </a:r>
          </a:p>
          <a:p>
            <a:pPr eaLnBrk="1" hangingPunct="1"/>
            <a:r>
              <a:rPr lang="cs-CZ" altLang="cs-CZ" sz="2000" smtClean="0"/>
              <a:t>Denní odpočinek - 11 po sobě jdoucích hodin během 24 hodin </a:t>
            </a:r>
          </a:p>
          <a:p>
            <a:pPr eaLnBrk="1" hangingPunct="1"/>
            <a:r>
              <a:rPr lang="cs-CZ" altLang="cs-CZ" sz="2000" smtClean="0"/>
              <a:t>Týdenní doba odpočinku - za každé období sedmi dnů minimální nepřetržitý odpočinek v délce 24 hodin + jedenáctihodinový denní odpočinek </a:t>
            </a:r>
          </a:p>
          <a:p>
            <a:pPr eaLnBrk="1" hangingPunct="1"/>
            <a:r>
              <a:rPr lang="cs-CZ" altLang="cs-CZ" sz="2000" smtClean="0"/>
              <a:t>Přestávky v práci  - při pracovní době delší než šest hodin nárok na přestávku na odpočinek</a:t>
            </a:r>
          </a:p>
          <a:p>
            <a:pPr eaLnBrk="1" hangingPunct="1"/>
            <a:r>
              <a:rPr lang="cs-CZ" altLang="cs-CZ" sz="2000" smtClean="0"/>
              <a:t>Dovolená za kalendářní rok - nejméně čtyři týdn, placené dovolené, nemožnost proplacení dovolené kromě případů skončení pracovního poměru</a:t>
            </a:r>
            <a:r>
              <a:rPr lang="en-GB" altLang="cs-CZ" sz="2000" smtClean="0"/>
              <a:t> </a:t>
            </a:r>
          </a:p>
          <a:p>
            <a:pPr eaLnBrk="1" hangingPunct="1"/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6168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Práce na částečný úvazek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Směrnice Rady 97/81/ES týkající se rámcové dohody o práci na částečný úvazek uzavřené mezi organizacemi INICE, CEEP a ETUC</a:t>
            </a:r>
          </a:p>
          <a:p>
            <a:pPr lvl="1"/>
            <a:r>
              <a:rPr lang="cs-CZ" dirty="0"/>
              <a:t>Účelem je zajistit, aby zaměstnanci s kratší pracovní dobou nebyli diskriminování, jde častěji o ženy – dopad i na zákaz diskriminace z důvodu pohlaví. </a:t>
            </a:r>
          </a:p>
          <a:p>
            <a:pPr lvl="1"/>
            <a:r>
              <a:rPr lang="cs-CZ" dirty="0"/>
              <a:t>Jde o důležitý prvek slučování rodinného a pracovního života. </a:t>
            </a:r>
          </a:p>
          <a:p>
            <a:pPr lvl="1"/>
            <a:r>
              <a:rPr lang="cs-CZ" dirty="0"/>
              <a:t>Práce na částečný úvazek má být založena na dobrovolnosti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4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Pracovní poměr na dobu určitou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b="1" dirty="0"/>
              <a:t>Směrnice Rady 99/70 /ES týkající se rámcové dohody o pracovních poměrech na dobu určitou uzavřené mezi organizacemi </a:t>
            </a:r>
            <a:r>
              <a:rPr lang="cs-CZ" sz="2400" b="1" dirty="0" smtClean="0"/>
              <a:t>UNICE</a:t>
            </a:r>
            <a:r>
              <a:rPr lang="cs-CZ" sz="2400" b="1" dirty="0"/>
              <a:t>, CEEP a ETUC</a:t>
            </a:r>
          </a:p>
          <a:p>
            <a:r>
              <a:rPr lang="cs-CZ" sz="2400" dirty="0"/>
              <a:t>Cíl úpravy . zlepšit kvalitu práce na dobu určitou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Vytvořit </a:t>
            </a:r>
            <a:r>
              <a:rPr lang="cs-CZ" sz="2400" dirty="0"/>
              <a:t>rámec proti zneužívání po sobě jdoucích smluv na </a:t>
            </a:r>
            <a:r>
              <a:rPr lang="cs-CZ" sz="2400" dirty="0" smtClean="0"/>
              <a:t>	dobu  určitou</a:t>
            </a:r>
          </a:p>
          <a:p>
            <a:pPr marL="0" indent="0">
              <a:buNone/>
            </a:pPr>
            <a:r>
              <a:rPr lang="cs-CZ" sz="2400" dirty="0" smtClean="0"/>
              <a:t>	Zamezit uzavírání opakovaných pracovních poměrů na dobu 	určitou</a:t>
            </a:r>
          </a:p>
          <a:p>
            <a:pPr marL="0" indent="0">
              <a:buNone/>
            </a:pPr>
            <a:r>
              <a:rPr lang="cs-CZ" sz="2400" dirty="0" smtClean="0"/>
              <a:t>a) stanovením </a:t>
            </a:r>
            <a:r>
              <a:rPr lang="cs-CZ" sz="2400" dirty="0"/>
              <a:t>objektivních důvodů  </a:t>
            </a:r>
            <a:r>
              <a:rPr lang="cs-CZ" sz="2400" dirty="0" smtClean="0"/>
              <a:t>ospravedlňujících </a:t>
            </a:r>
            <a:r>
              <a:rPr lang="cs-CZ" sz="2400" dirty="0" smtClean="0"/>
              <a:t>opakované </a:t>
            </a:r>
            <a:r>
              <a:rPr lang="cs-CZ" sz="2400" dirty="0" smtClean="0"/>
              <a:t>uzavírání </a:t>
            </a:r>
            <a:r>
              <a:rPr lang="cs-CZ" sz="2400" dirty="0"/>
              <a:t>pracovních poměrů na dobu určitou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b) stanovením </a:t>
            </a:r>
            <a:r>
              <a:rPr lang="cs-CZ" sz="2400" dirty="0"/>
              <a:t>maximální doby trvání pracovního poměru na dobu určitou</a:t>
            </a:r>
          </a:p>
          <a:p>
            <a:pPr marL="0" indent="0">
              <a:buNone/>
            </a:pPr>
            <a:r>
              <a:rPr lang="cs-CZ" sz="2400" dirty="0" smtClean="0"/>
              <a:t> c) </a:t>
            </a:r>
            <a:r>
              <a:rPr lang="cs-CZ" sz="2400" dirty="0"/>
              <a:t>stanovením maximálního počtu sjednaných pracovních poměrů na dobu určitou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Agenturní zaměstnávání – dočasná práce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Směrnice Evropského parlamentu a </a:t>
            </a:r>
            <a:r>
              <a:rPr lang="cs-CZ" sz="2400" dirty="0" smtClean="0"/>
              <a:t>Rady </a:t>
            </a:r>
            <a:r>
              <a:rPr lang="cs-CZ" sz="2400" dirty="0"/>
              <a:t>2008/104 o </a:t>
            </a:r>
            <a:r>
              <a:rPr lang="cs-CZ" sz="2400" b="1" dirty="0"/>
              <a:t>agenturním zaměstnávání</a:t>
            </a:r>
          </a:p>
          <a:p>
            <a:r>
              <a:rPr lang="cs-CZ" sz="2400" dirty="0" smtClean="0"/>
              <a:t>Cíl </a:t>
            </a:r>
            <a:r>
              <a:rPr lang="cs-CZ" sz="2400" dirty="0"/>
              <a:t>– Zlepšit kvalitu agenturního zaměstnávání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– </a:t>
            </a:r>
            <a:r>
              <a:rPr lang="cs-CZ" sz="2400" dirty="0"/>
              <a:t>prohlášením agentur za </a:t>
            </a:r>
            <a:r>
              <a:rPr lang="cs-CZ" sz="2400" dirty="0" smtClean="0"/>
              <a:t>zaměstnavatele</a:t>
            </a:r>
          </a:p>
          <a:p>
            <a:pPr marL="0" indent="0">
              <a:buNone/>
            </a:pPr>
            <a:r>
              <a:rPr lang="cs-CZ" sz="2400" dirty="0" smtClean="0"/>
              <a:t>	- stanovením </a:t>
            </a:r>
            <a:r>
              <a:rPr lang="cs-CZ" sz="2400" dirty="0"/>
              <a:t>zákazu </a:t>
            </a:r>
            <a:r>
              <a:rPr lang="cs-CZ" sz="2400" dirty="0" smtClean="0"/>
              <a:t>diskriminace s</a:t>
            </a:r>
            <a:r>
              <a:rPr lang="cs-CZ" sz="2400" dirty="0"/>
              <a:t> </a:t>
            </a:r>
            <a:r>
              <a:rPr lang="cs-CZ" sz="2400" dirty="0" smtClean="0"/>
              <a:t>agenturními	zaměstnanci</a:t>
            </a:r>
            <a:endParaRPr lang="cs-CZ" sz="2400" dirty="0"/>
          </a:p>
          <a:p>
            <a:r>
              <a:rPr lang="cs-CZ" sz="2400" dirty="0"/>
              <a:t>Stejné pracovní podmínky jako </a:t>
            </a:r>
            <a:r>
              <a:rPr lang="cs-CZ" sz="2400" dirty="0" smtClean="0"/>
              <a:t>kmenoví </a:t>
            </a:r>
            <a:r>
              <a:rPr lang="cs-CZ" sz="2400" dirty="0"/>
              <a:t>zaměstnanci uživatele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0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642</Words>
  <Application>Microsoft Office PowerPoint</Application>
  <PresentationFormat>Předvádění na obrazovce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Sekundární právo v oblasti sociální politiky</vt:lpstr>
      <vt:lpstr>Program přednášky</vt:lpstr>
      <vt:lpstr>Pracovní doba - úprava</vt:lpstr>
      <vt:lpstr>Cíle právní úpravy pracovní doby</vt:lpstr>
      <vt:lpstr>Základní pojmy </vt:lpstr>
      <vt:lpstr>Požadavky na pracovní dobu</vt:lpstr>
      <vt:lpstr>Práce na částečný úvazek</vt:lpstr>
      <vt:lpstr>Pracovní poměr na dobu určitou</vt:lpstr>
      <vt:lpstr>Agenturní zaměstnávání – dočasná práce</vt:lpstr>
      <vt:lpstr>Sociální ochrana zaměstnanců</vt:lpstr>
      <vt:lpstr>Ochrana zaměstnanců při hromadném propouštění</vt:lpstr>
      <vt:lpstr>Povinnosti zaměstnavatele</vt:lpstr>
      <vt:lpstr>Ochrana zaměstnanců při platební neschopnosti jejich zaměstnavatele</vt:lpstr>
      <vt:lpstr>Ochrana zaměstnanců při převodech podniku nebo části podniku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Sekundární právo v oblasti sociální politiky</dc:title>
  <dc:creator>Jana Komendová</dc:creator>
  <cp:lastModifiedBy>Jana Komendová</cp:lastModifiedBy>
  <cp:revision>11</cp:revision>
  <cp:lastPrinted>2015-11-06T07:22:41Z</cp:lastPrinted>
  <dcterms:created xsi:type="dcterms:W3CDTF">2015-11-03T09:49:55Z</dcterms:created>
  <dcterms:modified xsi:type="dcterms:W3CDTF">2015-11-06T07:43:55Z</dcterms:modified>
</cp:coreProperties>
</file>