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23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smtClean="0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  <a:endParaRPr lang="cs-CZ" altLang="cs-CZ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75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19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59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4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60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74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74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65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16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36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86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3840C7C-24C2-4621-AF44-D7D215C92A8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1F10E3-F781-4004-ABB2-016C61D9B10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politika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altLang="cs-CZ" dirty="0" smtClean="0">
                <a:latin typeface="Arial" charset="0"/>
              </a:rPr>
              <a:t>Dávky v nemoci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36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Nařízení EP a Rady 883/2004 o koordinaci systémů sociálního zabezpečení</a:t>
            </a:r>
          </a:p>
          <a:p>
            <a:pPr lvl="1"/>
            <a:r>
              <a:rPr lang="cs-CZ" altLang="cs-CZ" dirty="0" smtClean="0"/>
              <a:t>Peněžité dávky – čl. 21</a:t>
            </a:r>
          </a:p>
          <a:p>
            <a:pPr lvl="1"/>
            <a:r>
              <a:rPr lang="cs-CZ" altLang="cs-CZ" dirty="0" smtClean="0"/>
              <a:t>Věcné dávky čl. 17 – 20</a:t>
            </a:r>
          </a:p>
          <a:p>
            <a:r>
              <a:rPr lang="cs-CZ" altLang="cs-CZ" dirty="0" smtClean="0"/>
              <a:t>Nařízení EP a Rady 987/2009, kterým se stanoví prováděcí pravidla k nařízení 883/2004</a:t>
            </a:r>
          </a:p>
          <a:p>
            <a:pPr lvl="1"/>
            <a:r>
              <a:rPr lang="cs-CZ" altLang="cs-CZ" dirty="0" smtClean="0"/>
              <a:t>Peněžité dávky čl. 27 a 28</a:t>
            </a:r>
          </a:p>
          <a:p>
            <a:pPr lvl="1"/>
            <a:r>
              <a:rPr lang="cs-CZ" altLang="cs-CZ" dirty="0" smtClean="0"/>
              <a:t>Věcné dávky čl. 22 až 26</a:t>
            </a:r>
          </a:p>
          <a:p>
            <a:r>
              <a:rPr lang="cs-CZ" altLang="cs-CZ" dirty="0" smtClean="0"/>
              <a:t>Směrnice EP a Rady 2011/24/EU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95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Dávky v nemoci -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 smtClean="0">
                <a:latin typeface="Arial" charset="0"/>
              </a:rPr>
              <a:t>Dávky v nemoci</a:t>
            </a:r>
          </a:p>
          <a:p>
            <a:pPr lvl="1"/>
            <a:r>
              <a:rPr lang="cs-CZ" altLang="cs-CZ" dirty="0" smtClean="0">
                <a:latin typeface="Arial" charset="0"/>
              </a:rPr>
              <a:t>věcné dávky – čl. 1 (</a:t>
            </a:r>
            <a:r>
              <a:rPr lang="cs-CZ" altLang="cs-CZ" dirty="0" err="1" smtClean="0">
                <a:latin typeface="Arial" charset="0"/>
              </a:rPr>
              <a:t>va</a:t>
            </a:r>
            <a:r>
              <a:rPr lang="cs-CZ" altLang="cs-CZ" dirty="0" smtClean="0">
                <a:latin typeface="Arial" charset="0"/>
              </a:rPr>
              <a:t>)</a:t>
            </a:r>
          </a:p>
          <a:p>
            <a:pPr lvl="1"/>
            <a:r>
              <a:rPr lang="cs-CZ" altLang="cs-CZ" dirty="0" smtClean="0">
                <a:latin typeface="Arial" charset="0"/>
              </a:rPr>
              <a:t>peněžité</a:t>
            </a:r>
          </a:p>
          <a:p>
            <a:r>
              <a:rPr lang="cs-CZ" altLang="cs-CZ" dirty="0" smtClean="0">
                <a:latin typeface="Arial" charset="0"/>
              </a:rPr>
              <a:t>Peněžité dávky</a:t>
            </a:r>
          </a:p>
          <a:p>
            <a:pPr lvl="1"/>
            <a:r>
              <a:rPr lang="cs-CZ" altLang="cs-CZ" dirty="0" smtClean="0">
                <a:latin typeface="Arial" charset="0"/>
              </a:rPr>
              <a:t>poskytované podle </a:t>
            </a:r>
            <a:r>
              <a:rPr lang="cs-CZ" altLang="cs-CZ" dirty="0" err="1" smtClean="0">
                <a:latin typeface="Arial" charset="0"/>
              </a:rPr>
              <a:t>pr</a:t>
            </a:r>
            <a:r>
              <a:rPr lang="cs-CZ" altLang="cs-CZ" dirty="0" smtClean="0">
                <a:latin typeface="Arial" charset="0"/>
              </a:rPr>
              <a:t>. předpisů příslušného státu (obvykle stát zaměstnání)</a:t>
            </a:r>
          </a:p>
          <a:p>
            <a:pPr lvl="1"/>
            <a:r>
              <a:rPr lang="cs-CZ" altLang="cs-CZ" dirty="0" smtClean="0">
                <a:latin typeface="Arial" charset="0"/>
              </a:rPr>
              <a:t>široké pojetí (asimilace faktů)</a:t>
            </a:r>
          </a:p>
          <a:p>
            <a:pPr lvl="1"/>
            <a:r>
              <a:rPr lang="cs-CZ" altLang="cs-CZ" dirty="0" smtClean="0">
                <a:latin typeface="Arial" charset="0"/>
              </a:rPr>
              <a:t>export dávek</a:t>
            </a:r>
          </a:p>
          <a:p>
            <a:pPr lvl="2"/>
            <a:r>
              <a:rPr lang="cs-CZ" altLang="cs-CZ" dirty="0" smtClean="0">
                <a:latin typeface="Arial" charset="0"/>
              </a:rPr>
              <a:t>náklady snáší vždy příslušný stát</a:t>
            </a:r>
          </a:p>
          <a:p>
            <a:pPr lvl="2"/>
            <a:r>
              <a:rPr lang="cs-CZ" altLang="cs-CZ" dirty="0" smtClean="0">
                <a:latin typeface="Arial" charset="0"/>
              </a:rPr>
              <a:t>lékařské vyšetření musí zajistit stát místa bydliště (čl. 27 prováděcího nařízení)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97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Věcné 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 smtClean="0">
                <a:latin typeface="Arial" charset="0"/>
              </a:rPr>
              <a:t>definice v čl. 1 (</a:t>
            </a:r>
            <a:r>
              <a:rPr lang="cs-CZ" altLang="cs-CZ" dirty="0" err="1" smtClean="0">
                <a:latin typeface="Arial" charset="0"/>
              </a:rPr>
              <a:t>va</a:t>
            </a:r>
            <a:r>
              <a:rPr lang="cs-CZ" altLang="cs-CZ" dirty="0" smtClean="0">
                <a:latin typeface="Arial" charset="0"/>
              </a:rPr>
              <a:t>) nařízení 883/2004</a:t>
            </a:r>
          </a:p>
          <a:p>
            <a:r>
              <a:rPr lang="cs-CZ" altLang="cs-CZ" dirty="0" smtClean="0">
                <a:latin typeface="Arial" charset="0"/>
              </a:rPr>
              <a:t>složité určení příslušného státu při volném pohybu</a:t>
            </a:r>
          </a:p>
          <a:p>
            <a:r>
              <a:rPr lang="cs-CZ" altLang="cs-CZ" dirty="0" smtClean="0">
                <a:latin typeface="Arial" charset="0"/>
              </a:rPr>
              <a:t>Pojištěná osoba nebo rodinní příslušníci</a:t>
            </a:r>
          </a:p>
          <a:p>
            <a:pPr lvl="1"/>
            <a:r>
              <a:rPr lang="cs-CZ" altLang="cs-CZ" dirty="0" smtClean="0">
                <a:latin typeface="Arial" charset="0"/>
              </a:rPr>
              <a:t>bydlí v jiném ČS než příslušném</a:t>
            </a:r>
          </a:p>
          <a:p>
            <a:pPr lvl="2"/>
            <a:r>
              <a:rPr lang="cs-CZ" altLang="cs-CZ" dirty="0" smtClean="0">
                <a:latin typeface="Arial" charset="0"/>
              </a:rPr>
              <a:t>věcné dávky pobírají ve státě bydliště</a:t>
            </a:r>
          </a:p>
          <a:p>
            <a:pPr lvl="2"/>
            <a:r>
              <a:rPr lang="cs-CZ" altLang="cs-CZ" dirty="0" smtClean="0">
                <a:latin typeface="Arial" charset="0"/>
              </a:rPr>
              <a:t>poskytuje instituce místa bydliště podle vlastních předpisů</a:t>
            </a:r>
          </a:p>
          <a:p>
            <a:pPr lvl="2"/>
            <a:r>
              <a:rPr lang="cs-CZ" altLang="cs-CZ" dirty="0" smtClean="0">
                <a:latin typeface="Arial" charset="0"/>
              </a:rPr>
              <a:t>hradí příslušná instituce</a:t>
            </a:r>
          </a:p>
          <a:p>
            <a:pPr lvl="1"/>
            <a:r>
              <a:rPr lang="cs-CZ" altLang="cs-CZ" dirty="0" smtClean="0">
                <a:latin typeface="Arial" charset="0"/>
              </a:rPr>
              <a:t>pobyt v příslušném státě</a:t>
            </a:r>
          </a:p>
          <a:p>
            <a:pPr lvl="2"/>
            <a:r>
              <a:rPr lang="cs-CZ" altLang="cs-CZ" dirty="0" smtClean="0">
                <a:latin typeface="Arial" charset="0"/>
              </a:rPr>
              <a:t>věcné dávky pobírají i zde</a:t>
            </a:r>
          </a:p>
          <a:p>
            <a:pPr lvl="2"/>
            <a:r>
              <a:rPr lang="cs-CZ" altLang="cs-CZ" dirty="0" smtClean="0">
                <a:latin typeface="Arial" charset="0"/>
              </a:rPr>
              <a:t>poskytuje příslušná instituce (jako by tam osoby bydlely)</a:t>
            </a:r>
          </a:p>
          <a:p>
            <a:pPr lvl="2"/>
            <a:r>
              <a:rPr lang="cs-CZ" altLang="cs-CZ" dirty="0" smtClean="0">
                <a:latin typeface="Arial" charset="0"/>
              </a:rPr>
              <a:t>náklady hradí příslušná instituce</a:t>
            </a:r>
          </a:p>
          <a:p>
            <a:pPr lvl="2"/>
            <a:r>
              <a:rPr lang="cs-CZ" altLang="cs-CZ" dirty="0" smtClean="0">
                <a:latin typeface="Arial" charset="0"/>
              </a:rPr>
              <a:t>výjimka pro rodinné příslušníky příhraničního pracovníka (příloha III)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827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Věcné dávky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dirty="0" smtClean="0">
                <a:latin typeface="Arial" charset="0"/>
              </a:rPr>
              <a:t>Pobyt pojištěné osoby a rodinných příslušníků mimo příslušný stát</a:t>
            </a:r>
          </a:p>
          <a:p>
            <a:pPr lvl="1"/>
            <a:r>
              <a:rPr lang="cs-CZ" altLang="cs-CZ" dirty="0" smtClean="0">
                <a:latin typeface="Arial" charset="0"/>
              </a:rPr>
              <a:t>náleží věcné dávky pokud</a:t>
            </a:r>
          </a:p>
          <a:p>
            <a:pPr lvl="2"/>
            <a:r>
              <a:rPr lang="cs-CZ" altLang="cs-CZ" dirty="0" smtClean="0">
                <a:latin typeface="Arial" charset="0"/>
              </a:rPr>
              <a:t>jsou nezbytné ze zdravotních důvodů během jejich pobytu s přihlédnutím k povaze dávek a očekávané délce pobytu</a:t>
            </a:r>
          </a:p>
          <a:p>
            <a:pPr lvl="2"/>
            <a:r>
              <a:rPr lang="cs-CZ" altLang="cs-CZ" dirty="0" smtClean="0">
                <a:latin typeface="Arial" charset="0"/>
              </a:rPr>
              <a:t>poskytuje instituce místa pobytu</a:t>
            </a:r>
          </a:p>
          <a:p>
            <a:pPr lvl="2"/>
            <a:r>
              <a:rPr lang="cs-CZ" altLang="cs-CZ" dirty="0" smtClean="0">
                <a:latin typeface="Arial" charset="0"/>
              </a:rPr>
              <a:t>hradí příslušná instituce</a:t>
            </a:r>
          </a:p>
          <a:p>
            <a:r>
              <a:rPr lang="cs-CZ" altLang="cs-CZ" dirty="0" smtClean="0">
                <a:latin typeface="Arial" charset="0"/>
              </a:rPr>
              <a:t>Vycestování za účelem získání věcných dávek</a:t>
            </a:r>
          </a:p>
          <a:p>
            <a:pPr lvl="1"/>
            <a:r>
              <a:rPr lang="cs-CZ" altLang="cs-CZ" dirty="0" smtClean="0">
                <a:latin typeface="Arial" charset="0"/>
              </a:rPr>
              <a:t>je nezbytné povolení od příslušné instituce</a:t>
            </a:r>
          </a:p>
          <a:p>
            <a:pPr lvl="2"/>
            <a:r>
              <a:rPr lang="cs-CZ" altLang="cs-CZ" dirty="0" smtClean="0">
                <a:latin typeface="Arial" charset="0"/>
              </a:rPr>
              <a:t>léčení patří mezi dávky podle předpisů ČS bydliště</a:t>
            </a:r>
          </a:p>
          <a:p>
            <a:pPr lvl="2"/>
            <a:r>
              <a:rPr lang="cs-CZ" altLang="cs-CZ" dirty="0" smtClean="0">
                <a:latin typeface="Arial" charset="0"/>
              </a:rPr>
              <a:t>léčení v ČS bydliště nemůže být poskytnuto v odůvodněné lhůtě s přihlédnutím ke zdravotnímu stavu a průběhu nemoci</a:t>
            </a:r>
          </a:p>
          <a:p>
            <a:pPr lvl="1"/>
            <a:r>
              <a:rPr lang="cs-CZ" altLang="cs-CZ" dirty="0" smtClean="0">
                <a:latin typeface="Arial" charset="0"/>
              </a:rPr>
              <a:t>věcné dávky poskytne instituce místa pobytu podle vlastních předpisů</a:t>
            </a:r>
          </a:p>
          <a:p>
            <a:pPr lvl="1"/>
            <a:r>
              <a:rPr lang="cs-CZ" altLang="cs-CZ" dirty="0" smtClean="0">
                <a:latin typeface="Arial" charset="0"/>
              </a:rPr>
              <a:t>hradí příslušná instituce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60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Věcné dávky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Žadatelé o důchod</a:t>
            </a:r>
          </a:p>
          <a:p>
            <a:pPr lvl="1"/>
            <a:r>
              <a:rPr lang="cs-CZ" altLang="cs-CZ" dirty="0" smtClean="0">
                <a:latin typeface="Arial" charset="0"/>
              </a:rPr>
              <a:t>při podání žádosti (vyřizování) ztratí nárok na věcné dávky podle předpisů posledního příslušného ČS</a:t>
            </a:r>
          </a:p>
          <a:p>
            <a:pPr lvl="1"/>
            <a:r>
              <a:rPr lang="cs-CZ" altLang="cs-CZ" dirty="0" smtClean="0">
                <a:latin typeface="Arial" charset="0"/>
              </a:rPr>
              <a:t>věcné dávky se poskytují podle předpisů ČS bydliště</a:t>
            </a:r>
          </a:p>
          <a:p>
            <a:pPr lvl="2"/>
            <a:r>
              <a:rPr lang="cs-CZ" altLang="cs-CZ" dirty="0" smtClean="0">
                <a:latin typeface="Arial" charset="0"/>
              </a:rPr>
              <a:t>žadatel musí být pojištěn podle čl. 23-25</a:t>
            </a:r>
          </a:p>
          <a:p>
            <a:pPr lvl="1"/>
            <a:r>
              <a:rPr lang="cs-CZ" altLang="cs-CZ" dirty="0" smtClean="0">
                <a:latin typeface="Arial" charset="0"/>
              </a:rPr>
              <a:t>rodinní příslušníci mají stejné postavení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4185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Věcné dávky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 smtClean="0">
                <a:latin typeface="Arial" charset="0"/>
              </a:rPr>
              <a:t>Důchodci a jejich rodinní příslušníci</a:t>
            </a:r>
          </a:p>
          <a:p>
            <a:pPr lvl="1"/>
            <a:r>
              <a:rPr lang="cs-CZ" altLang="cs-CZ" sz="1600" dirty="0" smtClean="0">
                <a:latin typeface="Arial" charset="0"/>
              </a:rPr>
              <a:t>důchod (důchody) podle předpisů dvou nebo více ČS</a:t>
            </a:r>
          </a:p>
          <a:p>
            <a:pPr lvl="1"/>
            <a:r>
              <a:rPr lang="cs-CZ" altLang="cs-CZ" sz="1600" dirty="0" smtClean="0">
                <a:latin typeface="Arial" charset="0"/>
              </a:rPr>
              <a:t>v jednom z těchto ČS má bydliště</a:t>
            </a:r>
          </a:p>
          <a:p>
            <a:pPr lvl="1"/>
            <a:r>
              <a:rPr lang="cs-CZ" altLang="cs-CZ" sz="1600" dirty="0" smtClean="0">
                <a:latin typeface="Arial" charset="0"/>
              </a:rPr>
              <a:t>věcné dávky podle předpisů ČS bydliště</a:t>
            </a:r>
          </a:p>
          <a:p>
            <a:pPr lvl="1"/>
            <a:r>
              <a:rPr lang="cs-CZ" altLang="cs-CZ" sz="1600" dirty="0" smtClean="0">
                <a:latin typeface="Arial" charset="0"/>
              </a:rPr>
              <a:t>věcné dávky poskytuje instituce bydliště na vlastní účet v plném rozsahu</a:t>
            </a:r>
          </a:p>
          <a:p>
            <a:pPr lvl="1"/>
            <a:r>
              <a:rPr lang="cs-CZ" altLang="cs-CZ" sz="1600" dirty="0" smtClean="0">
                <a:latin typeface="Arial" charset="0"/>
              </a:rPr>
              <a:t>rodinní příslušníci mají stejné postavení</a:t>
            </a:r>
          </a:p>
          <a:p>
            <a:r>
              <a:rPr lang="cs-CZ" altLang="cs-CZ" sz="1800" dirty="0" smtClean="0">
                <a:latin typeface="Arial" charset="0"/>
              </a:rPr>
              <a:t>Důchodci a jejich rodinní příslušníci</a:t>
            </a:r>
          </a:p>
          <a:p>
            <a:pPr lvl="1"/>
            <a:r>
              <a:rPr lang="cs-CZ" altLang="cs-CZ" sz="1600" dirty="0" smtClean="0">
                <a:latin typeface="Arial" charset="0"/>
              </a:rPr>
              <a:t>důchod podle předpisů jednoho nebo více ČS</a:t>
            </a:r>
          </a:p>
          <a:p>
            <a:pPr lvl="1"/>
            <a:r>
              <a:rPr lang="cs-CZ" altLang="cs-CZ" sz="1600" dirty="0" smtClean="0">
                <a:latin typeface="Arial" charset="0"/>
              </a:rPr>
              <a:t>nemá nárok na věcné dávky podle předpisů ČS bydliště</a:t>
            </a:r>
          </a:p>
          <a:p>
            <a:pPr lvl="1"/>
            <a:r>
              <a:rPr lang="cs-CZ" altLang="cs-CZ" sz="1600" dirty="0" smtClean="0">
                <a:latin typeface="Arial" charset="0"/>
              </a:rPr>
              <a:t>má nárok na věcné dávky podle předpisů alespoň 1 ČS příslušného k důchodu, pokud v tomto státě bydlela</a:t>
            </a:r>
          </a:p>
          <a:p>
            <a:pPr lvl="1"/>
            <a:r>
              <a:rPr lang="cs-CZ" altLang="cs-CZ" sz="1600" dirty="0" smtClean="0">
                <a:latin typeface="Arial" charset="0"/>
              </a:rPr>
              <a:t>věcné dávky poskytuje instituce bydliště</a:t>
            </a:r>
          </a:p>
          <a:p>
            <a:pPr lvl="1"/>
            <a:r>
              <a:rPr lang="cs-CZ" altLang="cs-CZ" sz="1600" dirty="0" smtClean="0">
                <a:latin typeface="Arial" charset="0"/>
              </a:rPr>
              <a:t>úhradu poskytuje instituce příslušná k důchodu (čl. 24 odst. 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995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Zdravotní služby jako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dirty="0" smtClean="0"/>
              <a:t>Směrnice EP a Rady 2011/24/ES</a:t>
            </a:r>
          </a:p>
          <a:p>
            <a:r>
              <a:rPr lang="cs-CZ" altLang="cs-CZ" dirty="0" smtClean="0"/>
              <a:t>Základní cíle a účel – preambule</a:t>
            </a:r>
          </a:p>
          <a:p>
            <a:pPr lvl="1"/>
            <a:r>
              <a:rPr lang="cs-CZ" altLang="cs-CZ" dirty="0" smtClean="0"/>
              <a:t>Vysoký stupeň ochrany lidského zdraví</a:t>
            </a:r>
          </a:p>
          <a:p>
            <a:pPr lvl="1"/>
            <a:r>
              <a:rPr lang="cs-CZ" altLang="cs-CZ" dirty="0" smtClean="0"/>
              <a:t>Zdravotní systémy jsou prvkem vysoké úrovně sociální ochrany a přínosem pro sociální soudržnost a sociální spravedlnost</a:t>
            </a:r>
          </a:p>
          <a:p>
            <a:pPr lvl="1"/>
            <a:r>
              <a:rPr lang="cs-CZ" altLang="cs-CZ" dirty="0" smtClean="0"/>
              <a:t>Stanovení pravidel pro usnadnění přístupu k přeshraniční zdravotní péči</a:t>
            </a:r>
          </a:p>
          <a:p>
            <a:pPr lvl="1"/>
            <a:r>
              <a:rPr lang="cs-CZ" altLang="cs-CZ" dirty="0" smtClean="0"/>
              <a:t>Povaha zdravotních služeb, organizace a financování zdravotních služeb nemohou být důvodem pro vyloučení zdravotní péče z volného pohybu služeb</a:t>
            </a:r>
          </a:p>
          <a:p>
            <a:pPr lvl="1"/>
            <a:r>
              <a:rPr lang="cs-CZ" altLang="cs-CZ" dirty="0" smtClean="0"/>
              <a:t>Jasné stanovení pravidel pro přeshraniční péči v národních úpravách</a:t>
            </a:r>
          </a:p>
          <a:p>
            <a:pPr lvl="1"/>
            <a:r>
              <a:rPr lang="cs-CZ" altLang="cs-CZ" dirty="0" smtClean="0"/>
              <a:t>Nesmí kolidovat s koordinačním nařízením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821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Přeshraniční péče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dirty="0" smtClean="0"/>
              <a:t>Věcný rozsah směrnice</a:t>
            </a:r>
          </a:p>
          <a:p>
            <a:pPr lvl="1"/>
            <a:r>
              <a:rPr lang="cs-CZ" altLang="cs-CZ" dirty="0" smtClean="0"/>
              <a:t>Poskytování zdravotní péče pacientům</a:t>
            </a:r>
          </a:p>
          <a:p>
            <a:pPr lvl="1"/>
            <a:r>
              <a:rPr lang="cs-CZ" altLang="cs-CZ" dirty="0" smtClean="0"/>
              <a:t>Negativně</a:t>
            </a:r>
          </a:p>
          <a:p>
            <a:pPr lvl="2"/>
            <a:r>
              <a:rPr lang="cs-CZ" altLang="cs-CZ" dirty="0" smtClean="0"/>
              <a:t>Služby v oblasti dlouhodobé péče</a:t>
            </a:r>
          </a:p>
          <a:p>
            <a:pPr lvl="2"/>
            <a:r>
              <a:rPr lang="cs-CZ" altLang="cs-CZ" dirty="0" smtClean="0"/>
              <a:t>Přidělování orgánů a přístup k nim za účelem transplantace</a:t>
            </a:r>
          </a:p>
          <a:p>
            <a:pPr lvl="2"/>
            <a:r>
              <a:rPr lang="cs-CZ" altLang="cs-CZ" dirty="0" smtClean="0"/>
              <a:t>Programy na očkování veřejnosti proti nakažlivým nemocem</a:t>
            </a:r>
          </a:p>
          <a:p>
            <a:r>
              <a:rPr lang="cs-CZ" altLang="cs-CZ" dirty="0" smtClean="0"/>
              <a:t>Definice – čl. 3</a:t>
            </a:r>
          </a:p>
          <a:p>
            <a:r>
              <a:rPr lang="cs-CZ" altLang="cs-CZ" dirty="0" smtClean="0"/>
              <a:t>Vymezení odpovědnosti členských států v souvislosti s přeshraniční zdravotní péčí</a:t>
            </a:r>
          </a:p>
          <a:p>
            <a:pPr lvl="1"/>
            <a:r>
              <a:rPr lang="cs-CZ" altLang="cs-CZ" dirty="0" smtClean="0"/>
              <a:t>Čl. 4 – ČS,  v němž je péče poskytována</a:t>
            </a:r>
          </a:p>
          <a:p>
            <a:pPr lvl="1"/>
            <a:r>
              <a:rPr lang="cs-CZ" altLang="cs-CZ" dirty="0" smtClean="0"/>
              <a:t>Čl. 5 – ČS, v němž je pacient pojištěn</a:t>
            </a:r>
          </a:p>
          <a:p>
            <a:r>
              <a:rPr lang="cs-CZ" altLang="cs-CZ" dirty="0" smtClean="0"/>
              <a:t>Náhrada nákladů za poskytnutou zdravotní péči – čl. 7 a </a:t>
            </a:r>
            <a:r>
              <a:rPr lang="cs-CZ" altLang="cs-CZ" dirty="0" err="1" smtClean="0"/>
              <a:t>násl</a:t>
            </a:r>
            <a:endParaRPr lang="cs-CZ" altLang="cs-CZ" dirty="0" smtClean="0"/>
          </a:p>
          <a:p>
            <a:r>
              <a:rPr lang="cs-CZ" altLang="cs-CZ" dirty="0" smtClean="0"/>
              <a:t>Podmíněnost případným předchozím povolením – čl. 8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526343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Sociální zabezpečení v EU-obecné otázky</Template>
  <TotalTime>8</TotalTime>
  <Words>613</Words>
  <Application>Microsoft Office PowerPoint</Application>
  <PresentationFormat>Předvádění na obrazovce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Směsice</vt:lpstr>
      <vt:lpstr>Sociální politika EU</vt:lpstr>
      <vt:lpstr>Právní úprava</vt:lpstr>
      <vt:lpstr>Dávky v nemoci - třídění</vt:lpstr>
      <vt:lpstr>Věcné dávky</vt:lpstr>
      <vt:lpstr>Věcné dávky - pokračování</vt:lpstr>
      <vt:lpstr>Věcné dávky - pokračování</vt:lpstr>
      <vt:lpstr>Věcné dávky - pokračování</vt:lpstr>
      <vt:lpstr>Zdravotní služby jako služby</vt:lpstr>
      <vt:lpstr>Přeshraniční péče - pokračování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politika EU</dc:title>
  <dc:creator>Zdeňka Gregorová</dc:creator>
  <cp:lastModifiedBy>Zdeňka Gregorová</cp:lastModifiedBy>
  <cp:revision>2</cp:revision>
  <dcterms:created xsi:type="dcterms:W3CDTF">2014-11-06T14:21:27Z</dcterms:created>
  <dcterms:modified xsi:type="dcterms:W3CDTF">2014-11-06T14:29:44Z</dcterms:modified>
</cp:coreProperties>
</file>