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09" r:id="rId3"/>
    <p:sldId id="331" r:id="rId4"/>
    <p:sldId id="310" r:id="rId5"/>
    <p:sldId id="305" r:id="rId6"/>
    <p:sldId id="311" r:id="rId7"/>
    <p:sldId id="329" r:id="rId8"/>
    <p:sldId id="315" r:id="rId9"/>
    <p:sldId id="312" r:id="rId10"/>
    <p:sldId id="316" r:id="rId11"/>
    <p:sldId id="313" r:id="rId12"/>
    <p:sldId id="314" r:id="rId13"/>
    <p:sldId id="317" r:id="rId14"/>
    <p:sldId id="318" r:id="rId15"/>
    <p:sldId id="320" r:id="rId16"/>
    <p:sldId id="319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30" r:id="rId2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65" autoAdjust="0"/>
  </p:normalViewPr>
  <p:slideViewPr>
    <p:cSldViewPr>
      <p:cViewPr varScale="1">
        <p:scale>
          <a:sx n="87" d="100"/>
          <a:sy n="87" d="100"/>
        </p:scale>
        <p:origin x="-14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A5693F5-12F8-4074-8593-899F6747044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018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F17A22B-E2F7-42B9-A9A3-1836F825F5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68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3C362-ED6B-4492-9858-C6A75FC9CF4E}" type="slidenum">
              <a:rPr lang="cs-CZ"/>
              <a:pPr/>
              <a:t>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5321AB2-58E0-4649-A93C-E501B59E822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4CDC93-5C1F-4A53-A69B-4EBEC15D95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302C82-D61C-4717-8ACE-10ABF4FBD3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84D3F8-5749-4054-9E7B-43A222FA24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2AC6A3-6E74-4ED9-BA20-B3875816EA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86AD0-5E26-453B-848C-0C9A29C3A9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018DBF-ACAE-435D-A8E6-591A388BA6C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41034-695A-4F0A-BAF1-0BEA982657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A93F6-7FC9-4D5C-981C-4A58482AB7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8BDB04-54D1-4271-B1A4-314637C09E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EA03C9-229A-4D79-AB45-9C5939001A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C7BD6BD-7184-4B5C-9494-F7A668F9EFB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 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503237"/>
          </a:xfrm>
        </p:spPr>
        <p:txBody>
          <a:bodyPr/>
          <a:lstStyle/>
          <a:p>
            <a:r>
              <a:rPr lang="cs-CZ" dirty="0" smtClean="0"/>
              <a:t>Vývoj testamentu a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824536"/>
          </a:xfrm>
        </p:spPr>
        <p:txBody>
          <a:bodyPr/>
          <a:lstStyle/>
          <a:p>
            <a:r>
              <a:rPr lang="cs-CZ" sz="1800" dirty="0" smtClean="0"/>
              <a:t>Vznik – Řecko – de facto jako adopce</a:t>
            </a:r>
          </a:p>
          <a:p>
            <a:r>
              <a:rPr lang="cs-CZ" sz="1800" dirty="0" smtClean="0"/>
              <a:t>Řím - nejstarší typy:</a:t>
            </a:r>
          </a:p>
          <a:p>
            <a:pPr lvl="1"/>
            <a:r>
              <a:rPr lang="cs-CZ" sz="1600" dirty="0" smtClean="0"/>
              <a:t>T. </a:t>
            </a:r>
            <a:r>
              <a:rPr lang="cs-CZ" sz="1600" dirty="0" err="1" smtClean="0"/>
              <a:t>calatis</a:t>
            </a:r>
            <a:r>
              <a:rPr lang="cs-CZ" sz="1600" dirty="0" smtClean="0"/>
              <a:t> </a:t>
            </a:r>
            <a:r>
              <a:rPr lang="cs-CZ" sz="1600" dirty="0" err="1" smtClean="0"/>
              <a:t>comitiis</a:t>
            </a:r>
            <a:r>
              <a:rPr lang="cs-CZ" sz="1600" dirty="0" smtClean="0"/>
              <a:t> – podobný jako v Řecku – </a:t>
            </a:r>
            <a:r>
              <a:rPr lang="cs-CZ" sz="1600" dirty="0" err="1" smtClean="0"/>
              <a:t>arrogace</a:t>
            </a:r>
            <a:endParaRPr lang="cs-CZ" sz="1600" dirty="0" smtClean="0"/>
          </a:p>
          <a:p>
            <a:pPr lvl="1"/>
            <a:r>
              <a:rPr lang="cs-CZ" sz="1600" dirty="0" smtClean="0"/>
              <a:t>T. in </a:t>
            </a:r>
            <a:r>
              <a:rPr lang="cs-CZ" sz="1600" dirty="0" err="1" smtClean="0"/>
              <a:t>procinctu</a:t>
            </a:r>
            <a:r>
              <a:rPr lang="cs-CZ" sz="1600" dirty="0" smtClean="0"/>
              <a:t> – „v šiku“ , ale patrně nebyla univerzální sukcese</a:t>
            </a:r>
          </a:p>
          <a:p>
            <a:r>
              <a:rPr lang="cs-CZ" sz="1800" dirty="0" err="1" smtClean="0"/>
              <a:t>Mancipační</a:t>
            </a:r>
            <a:r>
              <a:rPr lang="cs-CZ" sz="1800" dirty="0" smtClean="0"/>
              <a:t> testament</a:t>
            </a:r>
          </a:p>
          <a:p>
            <a:pPr lvl="1"/>
            <a:r>
              <a:rPr lang="cs-CZ" sz="1600" dirty="0" smtClean="0"/>
              <a:t>Původně jakoby kupuje majetek a ten převádí na dědice /odkazový testament/</a:t>
            </a:r>
          </a:p>
          <a:p>
            <a:pPr lvl="1"/>
            <a:r>
              <a:rPr lang="cs-CZ" sz="1600" dirty="0" smtClean="0"/>
              <a:t>Později proběhne </a:t>
            </a:r>
            <a:r>
              <a:rPr lang="cs-CZ" sz="1600" dirty="0" err="1" smtClean="0"/>
              <a:t>mancipace</a:t>
            </a:r>
            <a:r>
              <a:rPr lang="cs-CZ" sz="1600" dirty="0" smtClean="0"/>
              <a:t>, ale kupec dostane jen „testament“, tedy voskové tabulky s textem poslední vůle</a:t>
            </a:r>
          </a:p>
          <a:p>
            <a:r>
              <a:rPr lang="cs-CZ" sz="1800" dirty="0" smtClean="0"/>
              <a:t>T. </a:t>
            </a:r>
            <a:r>
              <a:rPr lang="cs-CZ" sz="1800" dirty="0" err="1" smtClean="0"/>
              <a:t>praetorský</a:t>
            </a:r>
            <a:r>
              <a:rPr lang="cs-CZ" sz="1800" dirty="0" smtClean="0"/>
              <a:t> </a:t>
            </a:r>
          </a:p>
          <a:p>
            <a:pPr lvl="1"/>
            <a:r>
              <a:rPr lang="cs-CZ" sz="1600" dirty="0" smtClean="0"/>
              <a:t>Není podstatné proběhnutí </a:t>
            </a:r>
            <a:r>
              <a:rPr lang="cs-CZ" sz="1600" dirty="0" err="1" smtClean="0"/>
              <a:t>mancipace</a:t>
            </a:r>
            <a:r>
              <a:rPr lang="cs-CZ" sz="1600" dirty="0" smtClean="0"/>
              <a:t> – podstatná je existence testamentu</a:t>
            </a:r>
          </a:p>
          <a:p>
            <a:pPr lvl="1"/>
            <a:r>
              <a:rPr lang="cs-CZ" sz="1600" dirty="0" smtClean="0"/>
              <a:t>Z destiček „důkazu“ se stává samostatný testament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Druhy testamentu</a:t>
            </a:r>
          </a:p>
          <a:p>
            <a:pPr lvl="1"/>
            <a:r>
              <a:rPr lang="cs-CZ" sz="1600" dirty="0" smtClean="0"/>
              <a:t>Veřejný x soukromý</a:t>
            </a:r>
          </a:p>
          <a:p>
            <a:pPr lvl="1"/>
            <a:r>
              <a:rPr lang="cs-CZ" sz="1600" dirty="0" smtClean="0"/>
              <a:t>Řádný x mimořádný</a:t>
            </a:r>
          </a:p>
          <a:p>
            <a:pPr lvl="1"/>
            <a:r>
              <a:rPr lang="cs-CZ" sz="1600" dirty="0" smtClean="0"/>
              <a:t>Ústní x písemný</a:t>
            </a:r>
          </a:p>
          <a:p>
            <a:pPr lvl="1"/>
            <a:r>
              <a:rPr lang="cs-CZ" sz="1600" dirty="0" err="1" smtClean="0"/>
              <a:t>Holografní</a:t>
            </a:r>
            <a:r>
              <a:rPr lang="cs-CZ" sz="1600" dirty="0" smtClean="0"/>
              <a:t> x alografní</a:t>
            </a:r>
          </a:p>
          <a:p>
            <a:pPr lvl="1">
              <a:buNone/>
            </a:pP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1"/>
            <a:ext cx="8003232" cy="576064"/>
          </a:xfrm>
        </p:spPr>
        <p:txBody>
          <a:bodyPr/>
          <a:lstStyle/>
          <a:p>
            <a:r>
              <a:rPr lang="cs-CZ" dirty="0" smtClean="0"/>
              <a:t>Typy testamentu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1" cy="4896544"/>
          </a:xfrm>
        </p:spPr>
        <p:txBody>
          <a:bodyPr/>
          <a:lstStyle/>
          <a:p>
            <a:r>
              <a:rPr lang="cs-CZ" sz="2200" dirty="0" smtClean="0"/>
              <a:t>Poklasický civilní /</a:t>
            </a:r>
            <a:r>
              <a:rPr lang="cs-CZ" sz="2200" dirty="0" err="1" smtClean="0"/>
              <a:t>holografní</a:t>
            </a:r>
            <a:r>
              <a:rPr lang="cs-CZ" sz="2200" dirty="0" smtClean="0"/>
              <a:t>/ - 5 svědků</a:t>
            </a:r>
          </a:p>
          <a:p>
            <a:r>
              <a:rPr lang="cs-CZ" sz="2200" dirty="0" smtClean="0"/>
              <a:t>Poklasický </a:t>
            </a:r>
            <a:r>
              <a:rPr lang="cs-CZ" sz="2200" dirty="0" err="1" smtClean="0"/>
              <a:t>praetorský</a:t>
            </a:r>
            <a:r>
              <a:rPr lang="cs-CZ" sz="2200" dirty="0" smtClean="0"/>
              <a:t> /alografní/ - 7 svědků</a:t>
            </a:r>
          </a:p>
          <a:p>
            <a:r>
              <a:rPr lang="cs-CZ" sz="2200" dirty="0" err="1" smtClean="0"/>
              <a:t>Testamentum</a:t>
            </a:r>
            <a:r>
              <a:rPr lang="cs-CZ" sz="2200" dirty="0" smtClean="0"/>
              <a:t> </a:t>
            </a:r>
            <a:r>
              <a:rPr lang="cs-CZ" sz="2200" dirty="0" err="1" smtClean="0"/>
              <a:t>militis</a:t>
            </a:r>
            <a:endParaRPr lang="cs-CZ" sz="2200" dirty="0" smtClean="0"/>
          </a:p>
          <a:p>
            <a:r>
              <a:rPr lang="cs-CZ" sz="2200" dirty="0" err="1" smtClean="0"/>
              <a:t>Testamentum</a:t>
            </a:r>
            <a:r>
              <a:rPr lang="cs-CZ" sz="2200" dirty="0" smtClean="0"/>
              <a:t> </a:t>
            </a:r>
            <a:r>
              <a:rPr lang="cs-CZ" sz="2200" dirty="0" err="1" smtClean="0"/>
              <a:t>parentis</a:t>
            </a:r>
            <a:r>
              <a:rPr lang="cs-CZ" sz="2200" dirty="0" smtClean="0"/>
              <a:t> </a:t>
            </a:r>
            <a:r>
              <a:rPr lang="cs-CZ" sz="2200" dirty="0" err="1" smtClean="0"/>
              <a:t>inter</a:t>
            </a:r>
            <a:r>
              <a:rPr lang="cs-CZ" sz="2200" dirty="0" smtClean="0"/>
              <a:t> </a:t>
            </a:r>
            <a:r>
              <a:rPr lang="cs-CZ" sz="2200" dirty="0" err="1" smtClean="0"/>
              <a:t>liberos</a:t>
            </a:r>
            <a:endParaRPr lang="cs-CZ" sz="2200" dirty="0" smtClean="0"/>
          </a:p>
          <a:p>
            <a:pPr lvl="1"/>
            <a:r>
              <a:rPr lang="cs-CZ" sz="1800" dirty="0" smtClean="0"/>
              <a:t>Dědici jsou jen děti – není potřeba svědků</a:t>
            </a:r>
          </a:p>
          <a:p>
            <a:r>
              <a:rPr lang="cs-CZ" sz="2200" dirty="0" smtClean="0"/>
              <a:t>T. </a:t>
            </a:r>
            <a:r>
              <a:rPr lang="cs-CZ" sz="2200" dirty="0" err="1" smtClean="0"/>
              <a:t>tempore</a:t>
            </a:r>
            <a:r>
              <a:rPr lang="cs-CZ" sz="2200" dirty="0" smtClean="0"/>
              <a:t> </a:t>
            </a:r>
            <a:r>
              <a:rPr lang="cs-CZ" sz="2200" dirty="0" err="1" smtClean="0"/>
              <a:t>pestis</a:t>
            </a:r>
            <a:r>
              <a:rPr lang="cs-CZ" sz="2200" dirty="0" smtClean="0"/>
              <a:t> </a:t>
            </a:r>
            <a:r>
              <a:rPr lang="cs-CZ" sz="2200" dirty="0" err="1" smtClean="0"/>
              <a:t>cognitum</a:t>
            </a:r>
            <a:r>
              <a:rPr lang="cs-CZ" sz="2200" dirty="0" smtClean="0"/>
              <a:t> – morový testament</a:t>
            </a:r>
          </a:p>
          <a:p>
            <a:pPr lvl="1"/>
            <a:r>
              <a:rPr lang="cs-CZ" sz="1800" dirty="0" smtClean="0"/>
              <a:t>Svědci nemusí být přítomni naráz</a:t>
            </a:r>
          </a:p>
          <a:p>
            <a:r>
              <a:rPr lang="cs-CZ" sz="2200" dirty="0" smtClean="0"/>
              <a:t>T. </a:t>
            </a:r>
            <a:r>
              <a:rPr lang="cs-CZ" sz="2200" dirty="0" err="1" smtClean="0"/>
              <a:t>ruri</a:t>
            </a:r>
            <a:r>
              <a:rPr lang="cs-CZ" sz="2200" dirty="0" smtClean="0"/>
              <a:t> </a:t>
            </a:r>
            <a:r>
              <a:rPr lang="cs-CZ" sz="2200" dirty="0" err="1" smtClean="0"/>
              <a:t>conditum</a:t>
            </a:r>
            <a:r>
              <a:rPr lang="cs-CZ" sz="2200" dirty="0" smtClean="0"/>
              <a:t> –venkovský</a:t>
            </a:r>
          </a:p>
          <a:p>
            <a:pPr lvl="1"/>
            <a:r>
              <a:rPr lang="cs-CZ" sz="1800" dirty="0" smtClean="0"/>
              <a:t>Stačí 5 svědků, negramotné mohl podepsat </a:t>
            </a:r>
            <a:r>
              <a:rPr lang="cs-CZ" sz="1800" dirty="0" err="1" smtClean="0"/>
              <a:t>spolusvědek</a:t>
            </a:r>
            <a:endParaRPr lang="cs-CZ" sz="1800" dirty="0" smtClean="0"/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Slepecký testament – vyžaduje 8 svědků</a:t>
            </a:r>
          </a:p>
          <a:p>
            <a:r>
              <a:rPr lang="cs-CZ" sz="2200" dirty="0" smtClean="0"/>
              <a:t>T. </a:t>
            </a:r>
            <a:r>
              <a:rPr lang="cs-CZ" sz="2200" dirty="0" err="1" smtClean="0"/>
              <a:t>apud</a:t>
            </a:r>
            <a:r>
              <a:rPr lang="cs-CZ" sz="2200" dirty="0" smtClean="0"/>
              <a:t> </a:t>
            </a:r>
            <a:r>
              <a:rPr lang="cs-CZ" sz="2200" dirty="0" err="1" smtClean="0"/>
              <a:t>acta</a:t>
            </a:r>
            <a:r>
              <a:rPr lang="cs-CZ" sz="2200" dirty="0" smtClean="0"/>
              <a:t> – zapsaný před úředníkem</a:t>
            </a:r>
          </a:p>
          <a:p>
            <a:r>
              <a:rPr lang="cs-CZ" sz="2200" dirty="0" smtClean="0"/>
              <a:t>T. </a:t>
            </a:r>
            <a:r>
              <a:rPr lang="cs-CZ" sz="2200" dirty="0" err="1" smtClean="0"/>
              <a:t>pricipi</a:t>
            </a:r>
            <a:r>
              <a:rPr lang="cs-CZ" sz="2200" dirty="0" smtClean="0"/>
              <a:t> </a:t>
            </a:r>
            <a:r>
              <a:rPr lang="cs-CZ" sz="2200" dirty="0" err="1" smtClean="0"/>
              <a:t>oblatum</a:t>
            </a:r>
            <a:r>
              <a:rPr lang="cs-CZ" sz="2200" dirty="0" smtClean="0"/>
              <a:t> – zaslaný císaři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568952" cy="1223342"/>
          </a:xfrm>
        </p:spPr>
        <p:txBody>
          <a:bodyPr/>
          <a:lstStyle/>
          <a:p>
            <a:r>
              <a:rPr lang="cs-CZ" dirty="0" smtClean="0"/>
              <a:t>DEFINICE: jednostranné formální pořízení </a:t>
            </a:r>
            <a:r>
              <a:rPr lang="cs-CZ" dirty="0" err="1" smtClean="0"/>
              <a:t>mortis</a:t>
            </a:r>
            <a:r>
              <a:rPr lang="cs-CZ" dirty="0" smtClean="0"/>
              <a:t> causa, kterým je stanoven dědic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392488"/>
          </a:xfrm>
        </p:spPr>
        <p:txBody>
          <a:bodyPr/>
          <a:lstStyle/>
          <a:p>
            <a:r>
              <a:rPr lang="cs-CZ" sz="2000" b="1" dirty="0" smtClean="0"/>
              <a:t>JEDNOSTRANNÉ</a:t>
            </a:r>
          </a:p>
          <a:p>
            <a:pPr lvl="1"/>
            <a:r>
              <a:rPr lang="cs-CZ" sz="2000" dirty="0" smtClean="0"/>
              <a:t>Jde o jednostranný úkon a touto osobou také může být odvolán</a:t>
            </a:r>
          </a:p>
          <a:p>
            <a:pPr lvl="1"/>
            <a:r>
              <a:rPr lang="cs-CZ" sz="2000" dirty="0" smtClean="0"/>
              <a:t>AMBULATORIA EST VOLUNTAS DEFUNCTI USQUE AD VITAE SUPREMUM EXITUM / </a:t>
            </a:r>
            <a:r>
              <a:rPr lang="cs-CZ" sz="2000" dirty="0" err="1" smtClean="0"/>
              <a:t>Dig</a:t>
            </a:r>
            <a:r>
              <a:rPr lang="cs-CZ" sz="2000" dirty="0" smtClean="0"/>
              <a:t>. 34.4.4  </a:t>
            </a:r>
            <a:r>
              <a:rPr lang="cs-CZ" sz="2000" dirty="0" err="1" smtClean="0"/>
              <a:t>Ulpianus</a:t>
            </a:r>
            <a:r>
              <a:rPr lang="cs-CZ" sz="2000" dirty="0" smtClean="0"/>
              <a:t> 33 ad </a:t>
            </a:r>
            <a:r>
              <a:rPr lang="cs-CZ" sz="2000" dirty="0" err="1" smtClean="0"/>
              <a:t>Sab</a:t>
            </a:r>
            <a:r>
              <a:rPr lang="cs-CZ" sz="2000" dirty="0" smtClean="0"/>
              <a:t>. /</a:t>
            </a:r>
          </a:p>
          <a:p>
            <a:pPr marL="342900" lvl="1" indent="-342900"/>
            <a:r>
              <a:rPr lang="cs-CZ" sz="2000" b="1" dirty="0" smtClean="0">
                <a:ea typeface="+mn-ea"/>
                <a:cs typeface="+mn-cs"/>
              </a:rPr>
              <a:t>FORMÁLNÍ</a:t>
            </a:r>
          </a:p>
          <a:p>
            <a:pPr lvl="1"/>
            <a:r>
              <a:rPr lang="cs-CZ" sz="2000" dirty="0" smtClean="0"/>
              <a:t>Forma zaručuje právní jistotu, ať již v podobě ústní, písemné, užitím jazyka, náležitostmi atp. </a:t>
            </a:r>
          </a:p>
          <a:p>
            <a:pPr lvl="1"/>
            <a:r>
              <a:rPr lang="cs-CZ" sz="2000" dirty="0" smtClean="0"/>
              <a:t>Je zde však snaha co nejvíce respektovat vůli zůstavitele</a:t>
            </a:r>
          </a:p>
          <a:p>
            <a:r>
              <a:rPr lang="cs-CZ" sz="2000" b="1" dirty="0" smtClean="0"/>
              <a:t>POŘÍZENÍ MORTIS CAUSA</a:t>
            </a:r>
          </a:p>
          <a:p>
            <a:pPr lvl="1"/>
            <a:r>
              <a:rPr lang="cs-CZ" sz="2000" dirty="0" smtClean="0"/>
              <a:t>Účinky nastávají po smrti pořizovatele</a:t>
            </a:r>
          </a:p>
          <a:p>
            <a:r>
              <a:rPr lang="cs-CZ" sz="2000" b="1" dirty="0" smtClean="0"/>
              <a:t>STANOVEN DĚDIC</a:t>
            </a:r>
          </a:p>
          <a:p>
            <a:pPr lvl="1"/>
            <a:r>
              <a:rPr lang="cs-CZ" sz="2000" dirty="0" smtClean="0"/>
              <a:t>Obligatorní součást testamentu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HERES INSTITUTIO – dědická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680520"/>
          </a:xfrm>
        </p:spPr>
        <p:txBody>
          <a:bodyPr/>
          <a:lstStyle/>
          <a:p>
            <a:r>
              <a:rPr lang="cs-CZ" sz="2000" dirty="0" smtClean="0"/>
              <a:t>V čele testamentu – původně cokoliv napsané před ní bylo neplatné</a:t>
            </a:r>
          </a:p>
          <a:p>
            <a:r>
              <a:rPr lang="cs-CZ" sz="2000" dirty="0" smtClean="0"/>
              <a:t>Rozkazovací způsob, latinský jazyk /až mnohem později i řečtina/: „HERES MEI ESTO!“</a:t>
            </a:r>
          </a:p>
          <a:p>
            <a:r>
              <a:rPr lang="cs-CZ" sz="2000" dirty="0" smtClean="0"/>
              <a:t>Ustanovení určitým způsobem x nemuselo být jménem </a:t>
            </a:r>
          </a:p>
          <a:p>
            <a:pPr lvl="1"/>
            <a:r>
              <a:rPr lang="cs-CZ" sz="2000" dirty="0" smtClean="0"/>
              <a:t>Nemohlo být ponecháno náhodě /zůstavitel si při tom měl vybavit tvář dotyčného/</a:t>
            </a:r>
          </a:p>
          <a:p>
            <a:pPr lvl="1"/>
            <a:r>
              <a:rPr lang="cs-CZ" sz="2000" dirty="0" smtClean="0"/>
              <a:t>Nesmělo být zesměšňujícím způsobem</a:t>
            </a:r>
          </a:p>
          <a:p>
            <a:pPr lvl="1"/>
            <a:r>
              <a:rPr lang="cs-CZ" sz="2000" dirty="0" smtClean="0"/>
              <a:t>Je možno odkázat na jiný dokument /kodicil/ x až v průběhu klasického období /tzv. mystický testament/</a:t>
            </a:r>
          </a:p>
          <a:p>
            <a:r>
              <a:rPr lang="cs-CZ" sz="2000" dirty="0" smtClean="0"/>
              <a:t>U alografního nesmí být stanoven ten, kdo sepisoval</a:t>
            </a:r>
          </a:p>
          <a:p>
            <a:r>
              <a:rPr lang="cs-CZ" sz="2000" dirty="0" smtClean="0"/>
              <a:t>Nesmí být stanoven ex re </a:t>
            </a:r>
            <a:r>
              <a:rPr lang="cs-CZ" sz="2000" dirty="0" err="1" smtClean="0"/>
              <a:t>certa</a:t>
            </a:r>
            <a:r>
              <a:rPr lang="cs-CZ" sz="2000" dirty="0" smtClean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obsahové náležitosti testamentu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357687"/>
          </a:xfrm>
        </p:spPr>
        <p:txBody>
          <a:bodyPr/>
          <a:lstStyle/>
          <a:p>
            <a:r>
              <a:rPr lang="cs-CZ" dirty="0" smtClean="0"/>
              <a:t>Substituce</a:t>
            </a:r>
          </a:p>
          <a:p>
            <a:r>
              <a:rPr lang="cs-CZ" dirty="0" smtClean="0"/>
              <a:t>Stanovení opatrovníků a </a:t>
            </a:r>
            <a:r>
              <a:rPr lang="cs-CZ" dirty="0" err="1" smtClean="0"/>
              <a:t>poručníků</a:t>
            </a:r>
            <a:endParaRPr lang="cs-CZ" dirty="0" smtClean="0"/>
          </a:p>
          <a:p>
            <a:r>
              <a:rPr lang="cs-CZ" dirty="0" smtClean="0"/>
              <a:t>Stanovení odkazů</a:t>
            </a:r>
          </a:p>
          <a:p>
            <a:r>
              <a:rPr lang="cs-CZ" dirty="0" smtClean="0"/>
              <a:t>Propuštění otroků na svobodu</a:t>
            </a:r>
          </a:p>
          <a:p>
            <a:r>
              <a:rPr lang="cs-CZ" dirty="0" smtClean="0"/>
              <a:t>Ustanovení mohou být učiněna pod:</a:t>
            </a:r>
          </a:p>
          <a:p>
            <a:pPr lvl="1"/>
            <a:r>
              <a:rPr lang="cs-CZ" dirty="0" smtClean="0"/>
              <a:t> </a:t>
            </a:r>
            <a:r>
              <a:rPr lang="cs-CZ" sz="1800" dirty="0" smtClean="0"/>
              <a:t>Podmínkou - pouze podmínkou </a:t>
            </a:r>
            <a:r>
              <a:rPr lang="cs-CZ" sz="1800" dirty="0" err="1" smtClean="0"/>
              <a:t>suspenzivní</a:t>
            </a:r>
            <a:r>
              <a:rPr lang="cs-CZ" sz="1800" dirty="0" smtClean="0"/>
              <a:t> (jinak odporuje zásadě Semel </a:t>
            </a:r>
            <a:r>
              <a:rPr lang="cs-CZ" sz="1800" dirty="0" err="1" smtClean="0"/>
              <a:t>heres</a:t>
            </a:r>
            <a:r>
              <a:rPr lang="cs-CZ" sz="1800" dirty="0" smtClean="0"/>
              <a:t>, semper </a:t>
            </a:r>
            <a:r>
              <a:rPr lang="cs-CZ" sz="1800" dirty="0" err="1" smtClean="0"/>
              <a:t>heres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err="1" smtClean="0"/>
              <a:t>Cautio</a:t>
            </a:r>
            <a:r>
              <a:rPr lang="cs-CZ" sz="1800" dirty="0" smtClean="0"/>
              <a:t> </a:t>
            </a:r>
            <a:r>
              <a:rPr lang="cs-CZ" sz="1800" dirty="0" err="1" smtClean="0"/>
              <a:t>Muciana</a:t>
            </a:r>
            <a:r>
              <a:rPr lang="cs-CZ" sz="1800" dirty="0" smtClean="0"/>
              <a:t> („budeš dědicem, nevstoupíš-li nikdy do Asie“) – zdědí, ale musí se zavázat, že pokud by porušil, vyplatí hodnotu dědictví</a:t>
            </a:r>
          </a:p>
          <a:p>
            <a:pPr lvl="1"/>
            <a:r>
              <a:rPr lang="cs-CZ" sz="1800" dirty="0" smtClean="0"/>
              <a:t>Určením časovým</a:t>
            </a:r>
          </a:p>
          <a:p>
            <a:pPr lvl="1"/>
            <a:r>
              <a:rPr lang="cs-CZ" sz="1800" dirty="0" smtClean="0"/>
              <a:t>Určením účelovým /modus/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SUBSTITUCE – stanovení náhradníka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968552"/>
          </a:xfrm>
        </p:spPr>
        <p:txBody>
          <a:bodyPr/>
          <a:lstStyle/>
          <a:p>
            <a:r>
              <a:rPr lang="cs-CZ" sz="2000" dirty="0" smtClean="0"/>
              <a:t>Situace - dědic se neujme dědictví:</a:t>
            </a:r>
          </a:p>
          <a:p>
            <a:pPr lvl="1"/>
            <a:r>
              <a:rPr lang="cs-CZ" sz="1400" dirty="0" smtClean="0"/>
              <a:t>Není dědice – tedy intestátní posloupnost</a:t>
            </a:r>
          </a:p>
          <a:p>
            <a:pPr lvl="1"/>
            <a:r>
              <a:rPr lang="cs-CZ" sz="1400" dirty="0" smtClean="0"/>
              <a:t>Jsou další dědicové – jeho díl přirůstá ostatním</a:t>
            </a:r>
          </a:p>
          <a:p>
            <a:pPr lvl="1"/>
            <a:r>
              <a:rPr lang="cs-CZ" sz="1400" dirty="0" smtClean="0"/>
              <a:t>Snaha tomuto zabránit</a:t>
            </a:r>
          </a:p>
          <a:p>
            <a:r>
              <a:rPr lang="cs-CZ" sz="2000" dirty="0" smtClean="0"/>
              <a:t>Typy substituce:</a:t>
            </a:r>
          </a:p>
          <a:p>
            <a:pPr lvl="1" algn="just"/>
            <a:r>
              <a:rPr lang="cs-CZ" sz="1800" b="1" i="1" dirty="0" smtClean="0"/>
              <a:t>Vulgární /obecná/ </a:t>
            </a:r>
            <a:r>
              <a:rPr lang="cs-CZ" sz="1800" dirty="0" smtClean="0"/>
              <a:t>- dědici se pro případ, že se dědictví neujme, stanoví náhradník. Nastane-li daná situace, dostává náhradník svůj díl i díl dotyčného dědice. Možno učinit </a:t>
            </a:r>
            <a:r>
              <a:rPr lang="cs-CZ" sz="1800" dirty="0" err="1" smtClean="0"/>
              <a:t>substituta</a:t>
            </a:r>
            <a:r>
              <a:rPr lang="cs-CZ" sz="1800" dirty="0" smtClean="0"/>
              <a:t> i jemu, pak tento substitut dostane všechny tři podíly.</a:t>
            </a:r>
          </a:p>
          <a:p>
            <a:pPr lvl="1" algn="just"/>
            <a:r>
              <a:rPr lang="cs-CZ" sz="1800" b="1" i="1" dirty="0" err="1" smtClean="0"/>
              <a:t>Pupillární</a:t>
            </a:r>
            <a:r>
              <a:rPr lang="cs-CZ" sz="1800" dirty="0" smtClean="0"/>
              <a:t> – Pater </a:t>
            </a:r>
            <a:r>
              <a:rPr lang="cs-CZ" sz="1800" dirty="0" err="1" smtClean="0"/>
              <a:t>familias</a:t>
            </a:r>
            <a:r>
              <a:rPr lang="cs-CZ" sz="1800" dirty="0" smtClean="0"/>
              <a:t> stanoví svému nedospělému synovi dědice pro případ, že by se sice ujal dědictví, ale zemřel ještě dřív, než by dosáhl dospělosti – je projevem </a:t>
            </a:r>
            <a:r>
              <a:rPr lang="cs-CZ" sz="1800" dirty="0" err="1" smtClean="0"/>
              <a:t>Patria</a:t>
            </a:r>
            <a:r>
              <a:rPr lang="cs-CZ" sz="1800" dirty="0" smtClean="0"/>
              <a:t> </a:t>
            </a:r>
            <a:r>
              <a:rPr lang="cs-CZ" sz="1800" dirty="0" err="1" smtClean="0"/>
              <a:t>potestas</a:t>
            </a:r>
            <a:r>
              <a:rPr lang="cs-CZ" sz="1800" dirty="0" smtClean="0"/>
              <a:t> /může stanovit </a:t>
            </a:r>
            <a:r>
              <a:rPr lang="cs-CZ" sz="1800" dirty="0" err="1" smtClean="0"/>
              <a:t>substituta</a:t>
            </a:r>
            <a:r>
              <a:rPr lang="cs-CZ" sz="1800" dirty="0" smtClean="0"/>
              <a:t> i potomkovi, kterého sám vydědí/</a:t>
            </a:r>
          </a:p>
          <a:p>
            <a:pPr lvl="1" algn="just"/>
            <a:r>
              <a:rPr lang="cs-CZ" sz="1800" b="1" i="1" dirty="0" err="1" smtClean="0"/>
              <a:t>Quasipupillární</a:t>
            </a:r>
            <a:r>
              <a:rPr lang="cs-CZ" sz="1800" b="1" i="1" dirty="0" smtClean="0"/>
              <a:t> </a:t>
            </a:r>
            <a:r>
              <a:rPr lang="cs-CZ" sz="1800" dirty="0" smtClean="0"/>
              <a:t>– od Justiniána – obdoba </a:t>
            </a:r>
            <a:r>
              <a:rPr lang="cs-CZ" sz="1800" dirty="0" err="1" smtClean="0"/>
              <a:t>pupillární</a:t>
            </a:r>
            <a:r>
              <a:rPr lang="cs-CZ" sz="1800" dirty="0" smtClean="0"/>
              <a:t>, pro osoby duševně choré</a:t>
            </a:r>
          </a:p>
          <a:p>
            <a:pPr lvl="1" algn="just"/>
            <a:r>
              <a:rPr lang="cs-CZ" sz="1800" dirty="0" smtClean="0"/>
              <a:t>Postupně se prosazuje /definitivně až v poklasickém období/ zásada, že v obecné je obsažena speciální substituce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Testamentární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24936" cy="4536082"/>
          </a:xfrm>
        </p:spPr>
        <p:txBody>
          <a:bodyPr/>
          <a:lstStyle/>
          <a:p>
            <a:r>
              <a:rPr lang="cs-CZ" dirty="0" err="1" smtClean="0"/>
              <a:t>Testamenti</a:t>
            </a:r>
            <a:r>
              <a:rPr lang="cs-CZ" dirty="0" smtClean="0"/>
              <a:t> </a:t>
            </a:r>
            <a:r>
              <a:rPr lang="cs-CZ" dirty="0" err="1" smtClean="0"/>
              <a:t>factio</a:t>
            </a:r>
            <a:r>
              <a:rPr lang="cs-CZ" dirty="0" smtClean="0"/>
              <a:t> </a:t>
            </a:r>
            <a:r>
              <a:rPr lang="cs-CZ" dirty="0" err="1" smtClean="0"/>
              <a:t>activa</a:t>
            </a:r>
            <a:r>
              <a:rPr lang="cs-CZ" dirty="0" smtClean="0"/>
              <a:t> /schopnost pořídit/ x pasiva /být dědicem/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Aktivní</a:t>
            </a:r>
            <a:r>
              <a:rPr lang="cs-CZ" dirty="0" smtClean="0"/>
              <a:t>: nemají -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/x vojenský testament/, nedospělí, duševně choří, marnotratníci, hluší, němí,../omezení k právním úkonům/, </a:t>
            </a:r>
            <a:r>
              <a:rPr lang="cs-CZ" dirty="0" err="1" smtClean="0"/>
              <a:t>intestabiles</a:t>
            </a:r>
            <a:r>
              <a:rPr lang="cs-CZ" dirty="0" smtClean="0"/>
              <a:t> /omezení na způsobilosti z trestu/, později i např. bezvěrci atp.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Pasivní</a:t>
            </a:r>
            <a:r>
              <a:rPr lang="cs-CZ" dirty="0" smtClean="0"/>
              <a:t>: v zásadě totéž x mohou nabývat i osoby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, popř. otroci /ne vlastní/, nebo nedospělci</a:t>
            </a:r>
          </a:p>
          <a:p>
            <a:endParaRPr lang="cs-CZ" dirty="0" smtClean="0"/>
          </a:p>
          <a:p>
            <a:r>
              <a:rPr lang="cs-CZ" dirty="0" smtClean="0"/>
              <a:t>Způsobilost se původně vyžaduje po celou dobu až do smrti /výjimkou </a:t>
            </a:r>
            <a:r>
              <a:rPr lang="cs-CZ" i="1" dirty="0" err="1" smtClean="0"/>
              <a:t>Lex</a:t>
            </a:r>
            <a:r>
              <a:rPr lang="cs-CZ" i="1" dirty="0" smtClean="0"/>
              <a:t> </a:t>
            </a:r>
            <a:r>
              <a:rPr lang="cs-CZ" i="1" dirty="0" err="1" smtClean="0"/>
              <a:t>Corneilia</a:t>
            </a:r>
            <a:r>
              <a:rPr lang="cs-CZ" i="1" dirty="0" smtClean="0"/>
              <a:t> de </a:t>
            </a:r>
            <a:r>
              <a:rPr lang="cs-CZ" i="1" dirty="0" err="1" smtClean="0"/>
              <a:t>captivis</a:t>
            </a:r>
            <a:r>
              <a:rPr lang="cs-CZ" dirty="0" smtClean="0"/>
              <a:t>/, později v době pořízení a v okamžiku smrti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r>
              <a:rPr lang="cs-CZ" dirty="0" smtClean="0"/>
              <a:t>Zrušení závěti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96544"/>
          </a:xfrm>
        </p:spPr>
        <p:txBody>
          <a:bodyPr/>
          <a:lstStyle/>
          <a:p>
            <a:r>
              <a:rPr lang="cs-CZ" dirty="0" smtClean="0"/>
              <a:t>Na základě vůle zůstavitele x proti jeho vůli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Vůle zůstavitele – jednostranný úkon, derogační klauzule </a:t>
            </a:r>
            <a:r>
              <a:rPr lang="cs-CZ" sz="2000" dirty="0" smtClean="0"/>
              <a:t>(„toto je má nezměnitelná vůle“) </a:t>
            </a:r>
            <a:r>
              <a:rPr lang="cs-CZ" dirty="0" smtClean="0"/>
              <a:t>nehraje roli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Mancipační</a:t>
            </a:r>
            <a:r>
              <a:rPr lang="cs-CZ" dirty="0" smtClean="0"/>
              <a:t> testament – nestačí zničení listiny, je třeba provést novou </a:t>
            </a:r>
            <a:r>
              <a:rPr lang="cs-CZ" dirty="0" err="1" smtClean="0"/>
              <a:t>mancipaci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err="1" smtClean="0"/>
              <a:t>Praetorské</a:t>
            </a:r>
            <a:r>
              <a:rPr lang="cs-CZ" dirty="0" smtClean="0"/>
              <a:t> právo – stačí zničení či poškození x i neúmyslné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Institut otevření testamentu – veřejnoprávní akt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Proti vůli zůstavitele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Narodí se nový „</a:t>
            </a:r>
            <a:r>
              <a:rPr lang="cs-CZ" dirty="0" err="1" smtClean="0"/>
              <a:t>suus</a:t>
            </a:r>
            <a:r>
              <a:rPr lang="cs-CZ" dirty="0" smtClean="0"/>
              <a:t>“ /nepominutelný dědic/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Ztráta dědické způsobilosti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Závěť neplatná od počátku /nedodržení formy…/</a:t>
            </a:r>
          </a:p>
          <a:p>
            <a:r>
              <a:rPr lang="cs-CZ" dirty="0" smtClean="0"/>
              <a:t>Od počátku neplatný x neplatný následně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503237"/>
          </a:xfrm>
        </p:spPr>
        <p:txBody>
          <a:bodyPr/>
          <a:lstStyle/>
          <a:p>
            <a:r>
              <a:rPr lang="cs-CZ" dirty="0" err="1" smtClean="0"/>
              <a:t>Vocatio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tabulas</a:t>
            </a:r>
            <a:r>
              <a:rPr lang="cs-CZ" dirty="0" smtClean="0"/>
              <a:t> – povinný díl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824536"/>
          </a:xfrm>
        </p:spPr>
        <p:txBody>
          <a:bodyPr/>
          <a:lstStyle/>
          <a:p>
            <a:pPr algn="just">
              <a:buNone/>
            </a:pPr>
            <a:r>
              <a:rPr lang="cs-CZ" sz="1800" dirty="0" smtClean="0"/>
              <a:t>Testament původně – situace, kdy nemám přirozené dědice x později – mám přirozené dědice a mohu dědicem učinit i někoho jiného /testamentární volnost/</a:t>
            </a:r>
          </a:p>
          <a:p>
            <a:r>
              <a:rPr lang="cs-CZ" sz="1800" dirty="0" smtClean="0"/>
              <a:t>Dědicové vlastní a nutní  - nelze je opomenout</a:t>
            </a:r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Formální právo  /</a:t>
            </a:r>
            <a:r>
              <a:rPr lang="cs-CZ" sz="1800" dirty="0" err="1" smtClean="0"/>
              <a:t>ius</a:t>
            </a:r>
            <a:r>
              <a:rPr lang="cs-CZ" sz="1800" dirty="0" smtClean="0"/>
              <a:t> civile/– musí být zmíněni /jak? :o)/</a:t>
            </a:r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Materiální právo /</a:t>
            </a:r>
            <a:r>
              <a:rPr lang="cs-CZ" sz="1800" dirty="0" err="1" smtClean="0"/>
              <a:t>praetor</a:t>
            </a:r>
            <a:r>
              <a:rPr lang="cs-CZ" sz="1800" dirty="0" smtClean="0"/>
              <a:t>/ – nestačí zmínka, musí dostat nějaký díl /jak veliký?/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Povinný díl – ¼ zákonného dílu /podle </a:t>
            </a:r>
            <a:r>
              <a:rPr lang="cs-CZ" sz="1600" dirty="0" err="1" smtClean="0"/>
              <a:t>Falcidiánské</a:t>
            </a:r>
            <a:r>
              <a:rPr lang="cs-CZ" sz="1600" dirty="0" smtClean="0"/>
              <a:t> kvarty/ x od Justiniána třetina, nebo ½ 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Nemusí jít o dědictví /může být odkaz, věno,…/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Nárok – původně posuzoval soud x Justinián dal taxativní důvody pro vydědění /14 descendenti, 8 ascendenti/</a:t>
            </a:r>
          </a:p>
          <a:p>
            <a:pPr marL="342900" lvl="1" indent="-342900"/>
            <a:r>
              <a:rPr lang="cs-CZ" sz="1800" dirty="0" smtClean="0"/>
              <a:t>Právní ochrana: </a:t>
            </a:r>
            <a:r>
              <a:rPr lang="cs-CZ" sz="1800" b="1" i="1" dirty="0" err="1" smtClean="0"/>
              <a:t>querella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inofficiosi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testamenti</a:t>
            </a:r>
            <a:endParaRPr lang="cs-CZ" sz="1800" b="1" i="1" dirty="0" smtClean="0"/>
          </a:p>
          <a:p>
            <a:pPr marL="742950" lvl="2" indent="-342900"/>
            <a:r>
              <a:rPr lang="cs-CZ" sz="1800" dirty="0" smtClean="0"/>
              <a:t>Aktivně legitimován oprávněný, popř. jeho nejbližší intestátní dědic, pokud oprávněný nechtěl uplatnit</a:t>
            </a:r>
          </a:p>
          <a:p>
            <a:pPr marL="742950" lvl="2" indent="-342900"/>
            <a:r>
              <a:rPr lang="cs-CZ" sz="1800" dirty="0" smtClean="0"/>
              <a:t>Zánik práva: 5 let, uznání testamentu, smír</a:t>
            </a:r>
          </a:p>
          <a:p>
            <a:pPr marL="742950" lvl="2" indent="-342900"/>
            <a:r>
              <a:rPr lang="cs-CZ" sz="1800" dirty="0" smtClean="0"/>
              <a:t>Testament zůstává v platnosti, ale krátí se podíly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99792" y="3645024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Intestátní </a:t>
            </a:r>
            <a:br>
              <a:rPr lang="cs-CZ" dirty="0" smtClean="0"/>
            </a:br>
            <a:r>
              <a:rPr lang="cs-CZ" dirty="0" smtClean="0"/>
              <a:t>posloupnost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483768" y="2564904"/>
            <a:ext cx="63367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 smtClean="0">
                <a:latin typeface="+mn-lt"/>
              </a:rPr>
              <a:t>OBSAH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Podstata, základní zásady a pojmy dědického práva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Civilní a </a:t>
            </a:r>
            <a:r>
              <a:rPr lang="cs-CZ" dirty="0" err="1" smtClean="0">
                <a:latin typeface="+mn-lt"/>
              </a:rPr>
              <a:t>praetorská</a:t>
            </a:r>
            <a:r>
              <a:rPr lang="cs-CZ" dirty="0" smtClean="0">
                <a:latin typeface="+mn-lt"/>
              </a:rPr>
              <a:t> posloupnost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Delační</a:t>
            </a:r>
            <a:r>
              <a:rPr lang="cs-CZ" dirty="0" smtClean="0">
                <a:latin typeface="+mn-lt"/>
              </a:rPr>
              <a:t> důvody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Testament  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vývoj, druhy, typy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dědická instituce, obsahové náležitosti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zrušení závěti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vocatio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contra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tabulas</a:t>
            </a:r>
            <a:endParaRPr lang="cs-CZ" dirty="0" smtClean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Intestátní posloupnost 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Civilní 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Praetorská</a:t>
            </a:r>
            <a:r>
              <a:rPr lang="cs-CZ" dirty="0" smtClean="0">
                <a:latin typeface="+mn-lt"/>
              </a:rPr>
              <a:t> 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Justiniánská</a:t>
            </a:r>
            <a:r>
              <a:rPr lang="cs-CZ" dirty="0" smtClean="0">
                <a:latin typeface="+mn-lt"/>
              </a:rPr>
              <a:t> posloupnost</a:t>
            </a:r>
          </a:p>
          <a:p>
            <a:pPr lvl="1"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Kolace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Usucapio</a:t>
            </a:r>
            <a:r>
              <a:rPr lang="cs-CZ" dirty="0" smtClean="0">
                <a:latin typeface="+mn-lt"/>
              </a:rPr>
              <a:t> pro </a:t>
            </a:r>
            <a:r>
              <a:rPr lang="cs-CZ" dirty="0" err="1" smtClean="0">
                <a:latin typeface="+mn-lt"/>
              </a:rPr>
              <a:t>herede</a:t>
            </a:r>
            <a:endParaRPr lang="cs-CZ" dirty="0" smtClean="0">
              <a:latin typeface="+mn-lt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posloupnost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Postavena na </a:t>
            </a:r>
            <a:r>
              <a:rPr lang="cs-CZ" sz="2000" dirty="0" err="1" smtClean="0"/>
              <a:t>agnátském</a:t>
            </a:r>
            <a:r>
              <a:rPr lang="cs-CZ" sz="2000" dirty="0" smtClean="0"/>
              <a:t> příbuzenství</a:t>
            </a:r>
          </a:p>
          <a:p>
            <a:r>
              <a:rPr lang="cs-CZ" sz="2000" dirty="0" smtClean="0"/>
              <a:t>Dědické třídy:</a:t>
            </a:r>
          </a:p>
          <a:p>
            <a:pPr lvl="1"/>
            <a:r>
              <a:rPr lang="cs-CZ" sz="1800" dirty="0" err="1" smtClean="0"/>
              <a:t>Sui</a:t>
            </a:r>
            <a:r>
              <a:rPr lang="cs-CZ" sz="1800" dirty="0" smtClean="0"/>
              <a:t> </a:t>
            </a:r>
            <a:r>
              <a:rPr lang="cs-CZ" sz="1800" dirty="0" err="1" smtClean="0"/>
              <a:t>heredes</a:t>
            </a:r>
            <a:r>
              <a:rPr lang="cs-CZ" sz="1800" dirty="0" smtClean="0"/>
              <a:t> – osoby, které se smrtí zůstavitele stanou osobami </a:t>
            </a:r>
            <a:r>
              <a:rPr lang="cs-CZ" sz="1800" dirty="0" err="1" smtClean="0"/>
              <a:t>sui</a:t>
            </a:r>
            <a:r>
              <a:rPr lang="cs-CZ" sz="1800" dirty="0" smtClean="0"/>
              <a:t> </a:t>
            </a:r>
            <a:r>
              <a:rPr lang="cs-CZ" sz="1800" dirty="0" err="1" smtClean="0"/>
              <a:t>iuris</a:t>
            </a:r>
            <a:endParaRPr lang="cs-CZ" sz="1800" dirty="0" smtClean="0"/>
          </a:p>
          <a:p>
            <a:pPr lvl="2"/>
            <a:r>
              <a:rPr lang="cs-CZ" sz="1600" dirty="0" smtClean="0"/>
              <a:t>Potomci + manželka </a:t>
            </a:r>
            <a:r>
              <a:rPr lang="cs-CZ" sz="1600" dirty="0" err="1" smtClean="0"/>
              <a:t>filii</a:t>
            </a:r>
            <a:r>
              <a:rPr lang="cs-CZ" sz="1600" dirty="0" smtClean="0"/>
              <a:t> </a:t>
            </a:r>
            <a:r>
              <a:rPr lang="cs-CZ" sz="1600" dirty="0" err="1" smtClean="0"/>
              <a:t>loco</a:t>
            </a:r>
            <a:r>
              <a:rPr lang="cs-CZ" sz="1600" dirty="0" smtClean="0"/>
              <a:t> dědí podle hlav /in </a:t>
            </a:r>
            <a:r>
              <a:rPr lang="cs-CZ" sz="1600" dirty="0" err="1" smtClean="0"/>
              <a:t>capita</a:t>
            </a:r>
            <a:r>
              <a:rPr lang="cs-CZ" sz="1600" dirty="0" smtClean="0"/>
              <a:t>/</a:t>
            </a:r>
          </a:p>
          <a:p>
            <a:pPr lvl="2"/>
            <a:r>
              <a:rPr lang="cs-CZ" sz="1600" dirty="0" smtClean="0"/>
              <a:t>Potomci dětí </a:t>
            </a:r>
            <a:r>
              <a:rPr lang="cs-CZ" sz="1600" dirty="0" err="1" smtClean="0"/>
              <a:t>předemřelých</a:t>
            </a:r>
            <a:r>
              <a:rPr lang="cs-CZ" sz="1600" dirty="0" smtClean="0"/>
              <a:t> dědí podle kmenů /in </a:t>
            </a:r>
            <a:r>
              <a:rPr lang="cs-CZ" sz="1600" dirty="0" err="1" smtClean="0"/>
              <a:t>stirpes</a:t>
            </a:r>
            <a:r>
              <a:rPr lang="cs-CZ" sz="1600" dirty="0" smtClean="0"/>
              <a:t>/</a:t>
            </a:r>
          </a:p>
          <a:p>
            <a:pPr lvl="1"/>
            <a:r>
              <a:rPr lang="cs-CZ" sz="1800" dirty="0" err="1" smtClean="0"/>
              <a:t>Proximus</a:t>
            </a:r>
            <a:r>
              <a:rPr lang="cs-CZ" sz="1800" dirty="0" smtClean="0"/>
              <a:t> </a:t>
            </a:r>
            <a:r>
              <a:rPr lang="cs-CZ" sz="1800" dirty="0" err="1" smtClean="0"/>
              <a:t>agnatus</a:t>
            </a:r>
            <a:r>
              <a:rPr lang="cs-CZ" sz="1800" dirty="0" smtClean="0"/>
              <a:t> – nejbližší agnát, pouze in </a:t>
            </a:r>
            <a:r>
              <a:rPr lang="cs-CZ" sz="1800" dirty="0" err="1" smtClean="0"/>
              <a:t>capita</a:t>
            </a:r>
            <a:endParaRPr lang="cs-CZ" sz="1800" dirty="0" smtClean="0"/>
          </a:p>
          <a:p>
            <a:pPr lvl="2"/>
            <a:r>
              <a:rPr lang="cs-CZ" sz="1600" dirty="0" smtClean="0"/>
              <a:t>Po PF dědí typicky jeho bratr, žena jen do druhého příbuzenského stupně</a:t>
            </a:r>
          </a:p>
          <a:p>
            <a:pPr lvl="2"/>
            <a:r>
              <a:rPr lang="cs-CZ" sz="1600" dirty="0" smtClean="0"/>
              <a:t>Po emancipovaném synovi dědí PF</a:t>
            </a:r>
          </a:p>
          <a:p>
            <a:pPr lvl="2"/>
            <a:r>
              <a:rPr lang="cs-CZ" sz="1600" dirty="0" smtClean="0"/>
              <a:t>Po libertinovi dědí jeho patron</a:t>
            </a:r>
          </a:p>
          <a:p>
            <a:pPr lvl="1"/>
            <a:r>
              <a:rPr lang="cs-CZ" sz="1800" dirty="0" err="1" smtClean="0"/>
              <a:t>Gentiles</a:t>
            </a:r>
            <a:r>
              <a:rPr lang="cs-CZ" sz="1800" dirty="0" smtClean="0"/>
              <a:t> – členové rodu</a:t>
            </a:r>
          </a:p>
          <a:p>
            <a:pPr lvl="2"/>
            <a:r>
              <a:rPr lang="cs-CZ" sz="1600" dirty="0" smtClean="0"/>
              <a:t>objevuje se v </a:t>
            </a:r>
            <a:r>
              <a:rPr lang="cs-CZ" sz="1600" dirty="0" err="1" smtClean="0"/>
              <a:t>LDT</a:t>
            </a:r>
            <a:r>
              <a:rPr lang="cs-CZ" sz="1600" dirty="0" smtClean="0"/>
              <a:t>, jde již jen o reminiscenci rodové společnosti a bližší okolnosti jsou nejasné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632848" cy="504056"/>
          </a:xfrm>
        </p:spPr>
        <p:txBody>
          <a:bodyPr/>
          <a:lstStyle/>
          <a:p>
            <a:r>
              <a:rPr lang="cs-CZ" dirty="0" err="1" smtClean="0"/>
              <a:t>Praetorská</a:t>
            </a:r>
            <a:r>
              <a:rPr lang="cs-CZ" dirty="0" smtClean="0"/>
              <a:t> posloupnost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824536"/>
          </a:xfrm>
        </p:spPr>
        <p:txBody>
          <a:bodyPr/>
          <a:lstStyle/>
          <a:p>
            <a:r>
              <a:rPr lang="cs-CZ" sz="2000" dirty="0" smtClean="0"/>
              <a:t>Kombinace </a:t>
            </a:r>
            <a:r>
              <a:rPr lang="cs-CZ" sz="2000" dirty="0" err="1" smtClean="0"/>
              <a:t>kognátského</a:t>
            </a:r>
            <a:r>
              <a:rPr lang="cs-CZ" sz="2000" dirty="0" smtClean="0"/>
              <a:t> a </a:t>
            </a:r>
            <a:r>
              <a:rPr lang="cs-CZ" sz="2000" dirty="0" err="1" smtClean="0"/>
              <a:t>agnátského</a:t>
            </a:r>
            <a:r>
              <a:rPr lang="cs-CZ" sz="2000" dirty="0" smtClean="0"/>
              <a:t> příbuzenství</a:t>
            </a:r>
          </a:p>
          <a:p>
            <a:r>
              <a:rPr lang="cs-CZ" sz="2000" dirty="0" err="1" smtClean="0"/>
              <a:t>Bonorum</a:t>
            </a:r>
            <a:r>
              <a:rPr lang="cs-CZ" sz="2000" dirty="0" smtClean="0"/>
              <a:t> </a:t>
            </a:r>
            <a:r>
              <a:rPr lang="cs-CZ" sz="2000" dirty="0" err="1" smtClean="0"/>
              <a:t>possessio</a:t>
            </a:r>
            <a:r>
              <a:rPr lang="cs-CZ" sz="2000" dirty="0" smtClean="0"/>
              <a:t> </a:t>
            </a:r>
            <a:r>
              <a:rPr lang="cs-CZ" sz="2000" dirty="0" err="1" smtClean="0"/>
              <a:t>cum</a:t>
            </a:r>
            <a:r>
              <a:rPr lang="cs-CZ" sz="2000" dirty="0" smtClean="0"/>
              <a:t> x sine re</a:t>
            </a:r>
          </a:p>
          <a:p>
            <a:r>
              <a:rPr lang="cs-CZ" sz="2000" dirty="0" smtClean="0"/>
              <a:t>Čtyři třídy:</a:t>
            </a:r>
          </a:p>
          <a:p>
            <a:pPr lvl="1"/>
            <a:r>
              <a:rPr lang="cs-CZ" sz="1800" dirty="0" err="1" smtClean="0"/>
              <a:t>Unde</a:t>
            </a:r>
            <a:r>
              <a:rPr lang="cs-CZ" sz="1800" dirty="0" smtClean="0"/>
              <a:t> </a:t>
            </a:r>
            <a:r>
              <a:rPr lang="cs-CZ" sz="1800" dirty="0" err="1" smtClean="0"/>
              <a:t>liberi</a:t>
            </a:r>
            <a:endParaRPr lang="cs-CZ" sz="1800" dirty="0" smtClean="0"/>
          </a:p>
          <a:p>
            <a:pPr lvl="2"/>
            <a:r>
              <a:rPr lang="cs-CZ" sz="1600" dirty="0" smtClean="0"/>
              <a:t>BP CUM RE</a:t>
            </a:r>
          </a:p>
          <a:p>
            <a:pPr lvl="2"/>
            <a:r>
              <a:rPr lang="cs-CZ" sz="1600" dirty="0" smtClean="0"/>
              <a:t>Děti neemancipované + manželka </a:t>
            </a:r>
            <a:r>
              <a:rPr lang="cs-CZ" sz="1600" dirty="0" err="1" smtClean="0"/>
              <a:t>cum</a:t>
            </a:r>
            <a:r>
              <a:rPr lang="cs-CZ" sz="1600" dirty="0" smtClean="0"/>
              <a:t> manu</a:t>
            </a:r>
          </a:p>
          <a:p>
            <a:pPr lvl="2"/>
            <a:r>
              <a:rPr lang="cs-CZ" sz="1600" dirty="0" smtClean="0"/>
              <a:t>Pro emancipované povinnost </a:t>
            </a:r>
            <a:r>
              <a:rPr lang="cs-CZ" sz="1600" dirty="0" err="1" smtClean="0"/>
              <a:t>collatio</a:t>
            </a:r>
            <a:r>
              <a:rPr lang="cs-CZ" sz="1600" dirty="0" smtClean="0"/>
              <a:t> </a:t>
            </a:r>
            <a:r>
              <a:rPr lang="cs-CZ" sz="1600" dirty="0" err="1" smtClean="0"/>
              <a:t>bonorum</a:t>
            </a:r>
            <a:endParaRPr lang="cs-CZ" sz="1600" dirty="0" smtClean="0"/>
          </a:p>
          <a:p>
            <a:pPr lvl="1"/>
            <a:r>
              <a:rPr lang="cs-CZ" sz="1800" dirty="0" err="1" smtClean="0"/>
              <a:t>Unde</a:t>
            </a:r>
            <a:r>
              <a:rPr lang="cs-CZ" sz="1800" dirty="0" smtClean="0"/>
              <a:t> </a:t>
            </a:r>
            <a:r>
              <a:rPr lang="cs-CZ" sz="1800" dirty="0" err="1" smtClean="0"/>
              <a:t>legitimi</a:t>
            </a:r>
            <a:endParaRPr lang="cs-CZ" sz="1800" dirty="0" smtClean="0"/>
          </a:p>
          <a:p>
            <a:pPr lvl="2"/>
            <a:r>
              <a:rPr lang="cs-CZ" sz="1600" dirty="0" smtClean="0"/>
              <a:t>BP SINE RE</a:t>
            </a:r>
          </a:p>
          <a:p>
            <a:pPr lvl="2"/>
            <a:r>
              <a:rPr lang="cs-CZ" sz="1600" dirty="0" smtClean="0"/>
              <a:t>Třídy civilní posloupnosti </a:t>
            </a:r>
          </a:p>
          <a:p>
            <a:pPr lvl="1"/>
            <a:r>
              <a:rPr lang="cs-CZ" sz="1800" dirty="0" err="1" smtClean="0"/>
              <a:t>Unde</a:t>
            </a:r>
            <a:r>
              <a:rPr lang="cs-CZ" sz="1800" dirty="0" smtClean="0"/>
              <a:t> </a:t>
            </a:r>
            <a:r>
              <a:rPr lang="cs-CZ" sz="1800" dirty="0" err="1" smtClean="0"/>
              <a:t>proximi</a:t>
            </a:r>
            <a:r>
              <a:rPr lang="cs-CZ" sz="1800" dirty="0" smtClean="0"/>
              <a:t> </a:t>
            </a:r>
            <a:r>
              <a:rPr lang="cs-CZ" sz="1800" dirty="0" err="1" smtClean="0"/>
              <a:t>cognati</a:t>
            </a:r>
            <a:endParaRPr lang="cs-CZ" sz="1800" dirty="0" smtClean="0"/>
          </a:p>
          <a:p>
            <a:pPr lvl="2"/>
            <a:r>
              <a:rPr lang="cs-CZ" sz="1600" dirty="0" smtClean="0"/>
              <a:t>Pokrevní příbuzní do 6. stupně příbuzenství včetně, bližší stupeň vylučuje vzdálenější</a:t>
            </a:r>
          </a:p>
          <a:p>
            <a:pPr lvl="1"/>
            <a:r>
              <a:rPr lang="cs-CZ" sz="1800" dirty="0" err="1" smtClean="0"/>
              <a:t>Unde</a:t>
            </a:r>
            <a:r>
              <a:rPr lang="cs-CZ" sz="1800" dirty="0" smtClean="0"/>
              <a:t> vir </a:t>
            </a:r>
            <a:r>
              <a:rPr lang="cs-CZ" sz="1800" dirty="0" err="1" smtClean="0"/>
              <a:t>et</a:t>
            </a:r>
            <a:r>
              <a:rPr lang="cs-CZ" sz="1800" dirty="0" smtClean="0"/>
              <a:t> </a:t>
            </a:r>
            <a:r>
              <a:rPr lang="cs-CZ" sz="1800" dirty="0" err="1" smtClean="0"/>
              <a:t>uxor</a:t>
            </a:r>
            <a:r>
              <a:rPr lang="cs-CZ" sz="1800" dirty="0" smtClean="0"/>
              <a:t> – mezi manžely</a:t>
            </a:r>
          </a:p>
          <a:p>
            <a:pPr lvl="2"/>
            <a:r>
              <a:rPr lang="cs-CZ" sz="1600" dirty="0" smtClean="0"/>
              <a:t>Platí pro manželství sine manu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08721"/>
            <a:ext cx="7920880" cy="576064"/>
          </a:xfrm>
        </p:spPr>
        <p:txBody>
          <a:bodyPr/>
          <a:lstStyle/>
          <a:p>
            <a:r>
              <a:rPr lang="cs-CZ" dirty="0" err="1" smtClean="0"/>
              <a:t>Justiniánské</a:t>
            </a:r>
            <a:r>
              <a:rPr lang="cs-CZ" dirty="0" smtClean="0"/>
              <a:t>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52528"/>
          </a:xfrm>
        </p:spPr>
        <p:txBody>
          <a:bodyPr/>
          <a:lstStyle/>
          <a:p>
            <a:r>
              <a:rPr lang="cs-CZ" sz="1800" dirty="0" smtClean="0"/>
              <a:t>Definitivní vítězství pokrevního příbuzenství</a:t>
            </a:r>
          </a:p>
          <a:p>
            <a:r>
              <a:rPr lang="cs-CZ" sz="1800" dirty="0" smtClean="0"/>
              <a:t>Zavedeno novelami 118 /543 n.l./, 127 /548 n.l./</a:t>
            </a:r>
          </a:p>
          <a:p>
            <a:r>
              <a:rPr lang="cs-CZ" sz="1800" dirty="0" smtClean="0"/>
              <a:t>Třídy:</a:t>
            </a:r>
          </a:p>
          <a:p>
            <a:pPr lvl="1"/>
            <a:r>
              <a:rPr lang="cs-CZ" sz="1800" dirty="0" smtClean="0"/>
              <a:t>Descendenti – potomci</a:t>
            </a:r>
          </a:p>
          <a:p>
            <a:pPr lvl="2"/>
            <a:r>
              <a:rPr lang="cs-CZ" sz="1600" dirty="0" smtClean="0"/>
              <a:t>In </a:t>
            </a:r>
            <a:r>
              <a:rPr lang="cs-CZ" sz="1600" dirty="0" err="1" smtClean="0"/>
              <a:t>capita</a:t>
            </a:r>
            <a:r>
              <a:rPr lang="cs-CZ" sz="1600" dirty="0" smtClean="0"/>
              <a:t>/in </a:t>
            </a:r>
            <a:r>
              <a:rPr lang="cs-CZ" sz="1600" dirty="0" err="1" smtClean="0"/>
              <a:t>stirpes</a:t>
            </a:r>
            <a:endParaRPr lang="cs-CZ" sz="1600" dirty="0" smtClean="0"/>
          </a:p>
          <a:p>
            <a:pPr lvl="1"/>
            <a:r>
              <a:rPr lang="cs-CZ" sz="1800" dirty="0" smtClean="0"/>
              <a:t>Ascendenti a plnorodí sourozenci a jejich potomci</a:t>
            </a:r>
          </a:p>
          <a:p>
            <a:pPr lvl="2"/>
            <a:r>
              <a:rPr lang="cs-CZ" sz="1600" dirty="0" smtClean="0"/>
              <a:t>Sourozenci in </a:t>
            </a:r>
            <a:r>
              <a:rPr lang="cs-CZ" sz="1600" dirty="0" err="1" smtClean="0"/>
              <a:t>capita</a:t>
            </a:r>
            <a:r>
              <a:rPr lang="cs-CZ" sz="1600" dirty="0" smtClean="0"/>
              <a:t>/in </a:t>
            </a:r>
            <a:r>
              <a:rPr lang="cs-CZ" sz="1600" dirty="0" err="1" smtClean="0"/>
              <a:t>stirpes</a:t>
            </a:r>
            <a:r>
              <a:rPr lang="cs-CZ" sz="1600" dirty="0" smtClean="0"/>
              <a:t> , předci podle linií /otcova strana, matčina strana/</a:t>
            </a:r>
          </a:p>
          <a:p>
            <a:pPr lvl="1"/>
            <a:r>
              <a:rPr lang="cs-CZ" sz="1800" dirty="0" smtClean="0"/>
              <a:t>Polorodí sourozenci a jejich potomci</a:t>
            </a:r>
          </a:p>
          <a:p>
            <a:pPr lvl="2"/>
            <a:r>
              <a:rPr lang="cs-CZ" sz="1600" dirty="0" smtClean="0"/>
              <a:t>In </a:t>
            </a:r>
            <a:r>
              <a:rPr lang="cs-CZ" sz="1600" dirty="0" err="1" smtClean="0"/>
              <a:t>capita</a:t>
            </a:r>
            <a:r>
              <a:rPr lang="cs-CZ" sz="1600" dirty="0" smtClean="0"/>
              <a:t>/in </a:t>
            </a:r>
            <a:r>
              <a:rPr lang="cs-CZ" sz="1600" dirty="0" err="1" smtClean="0"/>
              <a:t>stirpes</a:t>
            </a:r>
            <a:endParaRPr lang="cs-CZ" sz="1600" dirty="0" smtClean="0"/>
          </a:p>
          <a:p>
            <a:pPr lvl="1"/>
            <a:r>
              <a:rPr lang="cs-CZ" sz="1800" dirty="0" smtClean="0"/>
              <a:t>Všichni ostatní kognáti bez rozdílu příbuzenského stupně</a:t>
            </a:r>
          </a:p>
          <a:p>
            <a:pPr lvl="2"/>
            <a:r>
              <a:rPr lang="cs-CZ" sz="1600" dirty="0" smtClean="0"/>
              <a:t>Podle stupňů + in </a:t>
            </a:r>
            <a:r>
              <a:rPr lang="cs-CZ" sz="1600" dirty="0" err="1" smtClean="0"/>
              <a:t>capita</a:t>
            </a:r>
            <a:endParaRPr lang="cs-CZ" sz="1600" dirty="0" smtClean="0"/>
          </a:p>
          <a:p>
            <a:pPr marL="342900" lvl="2" indent="-342900"/>
            <a:r>
              <a:rPr lang="cs-CZ" sz="1800" dirty="0" smtClean="0">
                <a:ea typeface="+mn-ea"/>
                <a:cs typeface="+mn-cs"/>
              </a:rPr>
              <a:t>Vdova</a:t>
            </a:r>
          </a:p>
          <a:p>
            <a:pPr lvl="2"/>
            <a:r>
              <a:rPr lang="cs-CZ" sz="1600" dirty="0" smtClean="0"/>
              <a:t>Zabezpečena zvlášť novelou 53 /537n.l./</a:t>
            </a:r>
          </a:p>
          <a:p>
            <a:pPr lvl="2"/>
            <a:r>
              <a:rPr lang="cs-CZ" sz="1600" dirty="0" smtClean="0"/>
              <a:t>Jen nuzná + max. ¼ pozůstalosti a ne víc než 100liber zlata</a:t>
            </a:r>
          </a:p>
          <a:p>
            <a:pPr lvl="2"/>
            <a:r>
              <a:rPr lang="cs-CZ" sz="1600" dirty="0" smtClean="0"/>
              <a:t>Pokud dědí se svými dětmi, má jen právo </a:t>
            </a:r>
            <a:r>
              <a:rPr lang="cs-CZ" sz="1600" dirty="0" err="1" smtClean="0"/>
              <a:t>usufructu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2400" cy="503237"/>
          </a:xfrm>
        </p:spPr>
        <p:txBody>
          <a:bodyPr/>
          <a:lstStyle/>
          <a:p>
            <a:r>
              <a:rPr lang="cs-CZ" dirty="0" err="1" smtClean="0"/>
              <a:t>Collatio</a:t>
            </a:r>
            <a:r>
              <a:rPr lang="cs-CZ" dirty="0" smtClean="0"/>
              <a:t> </a:t>
            </a:r>
            <a:r>
              <a:rPr lang="cs-CZ" dirty="0" err="1" smtClean="0"/>
              <a:t>bonorum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040560"/>
          </a:xfrm>
        </p:spPr>
        <p:txBody>
          <a:bodyPr/>
          <a:lstStyle/>
          <a:p>
            <a:r>
              <a:rPr lang="cs-CZ" sz="1800" dirty="0" smtClean="0"/>
              <a:t>Kolace – povinnost započtení na povinný díl</a:t>
            </a:r>
          </a:p>
          <a:p>
            <a:r>
              <a:rPr lang="cs-CZ" sz="1800" dirty="0" smtClean="0"/>
              <a:t>Aby se vyrovnal rozdíl mezi emancipovanými dětmi a těmi, co zůstali v moci PF</a:t>
            </a:r>
          </a:p>
          <a:p>
            <a:r>
              <a:rPr lang="cs-CZ" sz="1800" dirty="0" smtClean="0"/>
              <a:t>Fikce trvání agnace – musí započítat veškerý svůj majetek, který mají v okamžiku požádání o </a:t>
            </a:r>
            <a:r>
              <a:rPr lang="cs-CZ" sz="1800" dirty="0" err="1" smtClean="0"/>
              <a:t>bonorum</a:t>
            </a:r>
            <a:r>
              <a:rPr lang="cs-CZ" sz="1800" dirty="0" smtClean="0"/>
              <a:t> </a:t>
            </a:r>
            <a:r>
              <a:rPr lang="cs-CZ" sz="1800" dirty="0" err="1" smtClean="0"/>
              <a:t>possessio</a:t>
            </a:r>
            <a:endParaRPr lang="cs-CZ" sz="1800" dirty="0" smtClean="0"/>
          </a:p>
          <a:p>
            <a:r>
              <a:rPr lang="cs-CZ" sz="1800" dirty="0" smtClean="0"/>
              <a:t>Druhy:</a:t>
            </a:r>
          </a:p>
          <a:p>
            <a:r>
              <a:rPr lang="cs-CZ" sz="1800" dirty="0" err="1" smtClean="0"/>
              <a:t>Collatio</a:t>
            </a:r>
            <a:r>
              <a:rPr lang="cs-CZ" sz="1800" dirty="0" smtClean="0"/>
              <a:t> </a:t>
            </a:r>
            <a:r>
              <a:rPr lang="cs-CZ" sz="1800" dirty="0" err="1" smtClean="0"/>
              <a:t>emancipati</a:t>
            </a:r>
            <a:endParaRPr lang="cs-CZ" sz="1800" dirty="0" smtClean="0"/>
          </a:p>
          <a:p>
            <a:pPr lvl="1"/>
            <a:r>
              <a:rPr lang="cs-CZ" sz="1600" dirty="0" smtClean="0"/>
              <a:t>Emancipovaný musí každému z vlastních dědiců započítat poměrnou část svého majetku</a:t>
            </a:r>
          </a:p>
          <a:p>
            <a:r>
              <a:rPr lang="cs-CZ" sz="1800" dirty="0" err="1" smtClean="0"/>
              <a:t>Collatio</a:t>
            </a:r>
            <a:r>
              <a:rPr lang="cs-CZ" sz="1800" dirty="0" smtClean="0"/>
              <a:t> </a:t>
            </a:r>
            <a:r>
              <a:rPr lang="cs-CZ" sz="1800" dirty="0" err="1" smtClean="0"/>
              <a:t>dotis</a:t>
            </a:r>
            <a:endParaRPr lang="cs-CZ" sz="1800" dirty="0" smtClean="0"/>
          </a:p>
          <a:p>
            <a:pPr lvl="1"/>
            <a:r>
              <a:rPr lang="cs-CZ" sz="1600" dirty="0" smtClean="0"/>
              <a:t>Provdaná musí každému z vlastních dědiců započítat jeho poměrnou část</a:t>
            </a:r>
          </a:p>
          <a:p>
            <a:r>
              <a:rPr lang="cs-CZ" sz="1800" dirty="0" smtClean="0"/>
              <a:t>Nova </a:t>
            </a:r>
            <a:r>
              <a:rPr lang="cs-CZ" sz="1800" dirty="0" err="1" smtClean="0"/>
              <a:t>clausula</a:t>
            </a:r>
            <a:r>
              <a:rPr lang="cs-CZ" sz="1800" dirty="0" smtClean="0"/>
              <a:t> </a:t>
            </a:r>
            <a:r>
              <a:rPr lang="cs-CZ" sz="1800" dirty="0" err="1" smtClean="0"/>
              <a:t>Iuliana</a:t>
            </a:r>
            <a:endParaRPr lang="cs-CZ" sz="1800" dirty="0" smtClean="0"/>
          </a:p>
          <a:p>
            <a:pPr lvl="1"/>
            <a:r>
              <a:rPr lang="cs-CZ" sz="1600" dirty="0" smtClean="0"/>
              <a:t>Descendenti emancipovaného in </a:t>
            </a:r>
            <a:r>
              <a:rPr lang="cs-CZ" sz="1600" dirty="0" err="1" smtClean="0"/>
              <a:t>potestate</a:t>
            </a:r>
            <a:r>
              <a:rPr lang="cs-CZ" sz="1600" dirty="0" smtClean="0"/>
              <a:t> PF mají nárok na stejný díl, jako jejich emancipovaný předek</a:t>
            </a:r>
          </a:p>
          <a:p>
            <a:pPr marL="342900" lvl="1" indent="-342900"/>
            <a:r>
              <a:rPr lang="cs-CZ" sz="1800" b="1" dirty="0" smtClean="0">
                <a:ea typeface="+mn-ea"/>
                <a:cs typeface="+mn-cs"/>
              </a:rPr>
              <a:t>Kolace dnes </a:t>
            </a:r>
            <a:r>
              <a:rPr lang="cs-CZ" sz="1800" dirty="0" smtClean="0">
                <a:ea typeface="+mn-ea"/>
                <a:cs typeface="+mn-cs"/>
              </a:rPr>
              <a:t>– povinnost započítat velkou majetkovou hodnotu nabytou za života zůstavitele - zůstavitel toto může uložit i v testamentu, i když dnes se podmínky u testamentu neuznávají (zákon č. 40/1964 Sb.)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640960" cy="576064"/>
          </a:xfrm>
        </p:spPr>
        <p:txBody>
          <a:bodyPr/>
          <a:lstStyle/>
          <a:p>
            <a:pPr algn="ctr"/>
            <a:r>
              <a:rPr lang="cs-CZ" dirty="0" err="1" smtClean="0"/>
              <a:t>Usucapio</a:t>
            </a:r>
            <a:r>
              <a:rPr lang="cs-CZ" dirty="0" smtClean="0"/>
              <a:t> pro </a:t>
            </a:r>
            <a:r>
              <a:rPr lang="cs-CZ" dirty="0" err="1" smtClean="0"/>
              <a:t>herede</a:t>
            </a:r>
            <a:r>
              <a:rPr lang="cs-CZ" dirty="0" smtClean="0"/>
              <a:t> – vydržení pozůstalosti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Pozůstalost je věc nehmotná – vydržecí doba 1 rok, i když jsou součástí pozemky</a:t>
            </a:r>
          </a:p>
          <a:p>
            <a:r>
              <a:rPr lang="cs-CZ" sz="2000" dirty="0" smtClean="0"/>
              <a:t>Vydržující nemusí být </a:t>
            </a:r>
            <a:r>
              <a:rPr lang="cs-CZ" sz="2000" dirty="0" err="1" smtClean="0"/>
              <a:t>bonae</a:t>
            </a:r>
            <a:r>
              <a:rPr lang="cs-CZ" sz="2000" dirty="0" smtClean="0"/>
              <a:t> </a:t>
            </a:r>
            <a:r>
              <a:rPr lang="cs-CZ" sz="2000" dirty="0" err="1" smtClean="0"/>
              <a:t>fidei</a:t>
            </a:r>
            <a:r>
              <a:rPr lang="cs-CZ" sz="2000" dirty="0" smtClean="0"/>
              <a:t>: </a:t>
            </a:r>
          </a:p>
          <a:p>
            <a:pPr lvl="1" algn="just"/>
            <a:r>
              <a:rPr lang="cs-CZ" sz="1600" i="1" dirty="0" smtClean="0"/>
              <a:t>„Proč se ovšem tak neřádná držba a vydržení vůbec připouští má důvod ten, že předkové si přáli, aby se pozůstalosti přijímaly co nejdříve, aby byli (dědicové), kteří by konali rodinné náboženské obřady, jimž se v oněch časech věnovala převeliká pozornost, a aby věřitelé měli na kom uspokojit své pohledávky.“</a:t>
            </a:r>
            <a:r>
              <a:rPr lang="cs-CZ" sz="1800" i="1" dirty="0" smtClean="0"/>
              <a:t> </a:t>
            </a:r>
            <a:r>
              <a:rPr lang="cs-CZ" sz="1600" i="1" dirty="0" smtClean="0"/>
              <a:t>(</a:t>
            </a:r>
            <a:r>
              <a:rPr lang="cs-CZ" sz="1600" i="1" dirty="0" err="1" smtClean="0"/>
              <a:t>Gai</a:t>
            </a:r>
            <a:r>
              <a:rPr lang="cs-CZ" sz="1600" i="1" dirty="0" smtClean="0"/>
              <a:t> II. 55, překlad J. Kyncl)</a:t>
            </a:r>
          </a:p>
          <a:p>
            <a:r>
              <a:rPr lang="cs-CZ" sz="2000" dirty="0" smtClean="0"/>
              <a:t>Později možné jen vydržení jednotlivých věcí</a:t>
            </a:r>
          </a:p>
          <a:p>
            <a:r>
              <a:rPr lang="cs-CZ" sz="2000" dirty="0" smtClean="0"/>
              <a:t>Od </a:t>
            </a:r>
            <a:r>
              <a:rPr lang="cs-CZ" sz="2000" dirty="0" err="1" smtClean="0"/>
              <a:t>Marca</a:t>
            </a:r>
            <a:r>
              <a:rPr lang="cs-CZ" sz="2000" dirty="0" smtClean="0"/>
              <a:t> </a:t>
            </a:r>
            <a:r>
              <a:rPr lang="cs-CZ" sz="2000" dirty="0" err="1" smtClean="0"/>
              <a:t>Aurelia</a:t>
            </a:r>
            <a:r>
              <a:rPr lang="cs-CZ" sz="2000" dirty="0" smtClean="0"/>
              <a:t> se stalo </a:t>
            </a:r>
            <a:r>
              <a:rPr lang="cs-CZ" sz="2000" dirty="0" err="1" smtClean="0"/>
              <a:t>crimenem</a:t>
            </a:r>
            <a:r>
              <a:rPr lang="cs-CZ" sz="2000" dirty="0" smtClean="0"/>
              <a:t> </a:t>
            </a:r>
            <a:r>
              <a:rPr lang="cs-CZ" sz="2000" i="1" dirty="0" err="1" smtClean="0"/>
              <a:t>expilatae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hereditatis</a:t>
            </a:r>
            <a:r>
              <a:rPr lang="cs-CZ" sz="2000" dirty="0" smtClean="0"/>
              <a:t> (zločinem rozkrádání dědictví)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0228F97-15F7-47F4-8DA5-648EB7885459}" type="slidenum">
              <a:rPr lang="cs-CZ"/>
              <a:pPr/>
              <a:t>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2636912"/>
            <a:ext cx="6552728" cy="3744416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Podstata, </a:t>
            </a:r>
            <a:br>
              <a:rPr lang="cs-CZ" dirty="0" smtClean="0"/>
            </a:br>
            <a:r>
              <a:rPr lang="cs-CZ" dirty="0" smtClean="0"/>
              <a:t>základní zásady a pojmy </a:t>
            </a:r>
            <a:br>
              <a:rPr lang="cs-CZ" dirty="0" smtClean="0"/>
            </a:br>
            <a:r>
              <a:rPr lang="cs-CZ" dirty="0" smtClean="0"/>
              <a:t>dědického práva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60F7BC-8BFC-46EC-AF41-E3537653535B}" type="slidenum">
              <a:rPr lang="cs-CZ"/>
              <a:pPr/>
              <a:t>4</a:t>
            </a:fld>
            <a:endParaRPr lang="cs-CZ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348985" cy="5078189"/>
          </a:xfrm>
          <a:ln/>
        </p:spPr>
        <p:txBody>
          <a:bodyPr/>
          <a:lstStyle/>
          <a:p>
            <a:r>
              <a:rPr lang="cs-CZ" dirty="0" smtClean="0"/>
              <a:t>Sukcese 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Jde o převod právních vztahů pro případ smrti</a:t>
            </a:r>
          </a:p>
          <a:p>
            <a:r>
              <a:rPr lang="cs-CZ" dirty="0" smtClean="0"/>
              <a:t>Jedna, popř. více osob nastupuje na místo zůstavitele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locum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in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defuncti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Zásady</a:t>
            </a:r>
          </a:p>
          <a:p>
            <a:pPr lvl="1"/>
            <a:r>
              <a:rPr lang="cs-CZ" dirty="0" smtClean="0"/>
              <a:t>Universální sukcese – pozůstalost je universum = celek</a:t>
            </a:r>
          </a:p>
          <a:p>
            <a:pPr lvl="1"/>
            <a:r>
              <a:rPr lang="cs-CZ" dirty="0" smtClean="0"/>
              <a:t>Splynutí majetků zůstavitele a dědice</a:t>
            </a:r>
          </a:p>
          <a:p>
            <a:pPr lvl="1"/>
            <a:r>
              <a:rPr lang="cs-CZ" dirty="0" smtClean="0"/>
              <a:t>Podíl dědiců je vyjádřen zlomkem</a:t>
            </a:r>
          </a:p>
          <a:p>
            <a:pPr lvl="1"/>
            <a:r>
              <a:rPr lang="cs-CZ" dirty="0" smtClean="0"/>
              <a:t>SEMEL HERES, SEMPER HERES</a:t>
            </a:r>
          </a:p>
          <a:p>
            <a:pPr lvl="1"/>
            <a:r>
              <a:rPr lang="cs-CZ" dirty="0" smtClean="0"/>
              <a:t>NEMO PRO PARTE TESTATUS, PRO PARTE INTESTATUS DECEDERE POTEST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328592"/>
          </a:xfrm>
        </p:spPr>
        <p:txBody>
          <a:bodyPr/>
          <a:lstStyle/>
          <a:p>
            <a:r>
              <a:rPr lang="cs-CZ" dirty="0" err="1" smtClean="0"/>
              <a:t>Defunctus</a:t>
            </a:r>
            <a:r>
              <a:rPr lang="cs-CZ" dirty="0" smtClean="0"/>
              <a:t> – zůstavitel – ten, po kterém se má dědit</a:t>
            </a:r>
          </a:p>
          <a:p>
            <a:r>
              <a:rPr lang="cs-CZ" dirty="0" err="1" smtClean="0"/>
              <a:t>Heres</a:t>
            </a:r>
            <a:r>
              <a:rPr lang="cs-CZ" dirty="0" smtClean="0"/>
              <a:t>/</a:t>
            </a:r>
            <a:r>
              <a:rPr lang="cs-CZ" dirty="0" err="1" smtClean="0"/>
              <a:t>heredes</a:t>
            </a:r>
            <a:r>
              <a:rPr lang="cs-CZ" dirty="0" smtClean="0"/>
              <a:t> – civilní dědic/dědicové</a:t>
            </a:r>
          </a:p>
          <a:p>
            <a:r>
              <a:rPr lang="cs-CZ" dirty="0" err="1" smtClean="0"/>
              <a:t>Bonorum</a:t>
            </a:r>
            <a:r>
              <a:rPr lang="cs-CZ" dirty="0" smtClean="0"/>
              <a:t> </a:t>
            </a:r>
            <a:r>
              <a:rPr lang="cs-CZ" dirty="0" err="1" smtClean="0"/>
              <a:t>possessor</a:t>
            </a:r>
            <a:r>
              <a:rPr lang="cs-CZ" dirty="0" smtClean="0"/>
              <a:t> – </a:t>
            </a:r>
            <a:r>
              <a:rPr lang="cs-CZ" dirty="0" err="1" smtClean="0"/>
              <a:t>praetorský</a:t>
            </a:r>
            <a:r>
              <a:rPr lang="cs-CZ" dirty="0" smtClean="0"/>
              <a:t> dědic</a:t>
            </a:r>
          </a:p>
          <a:p>
            <a:r>
              <a:rPr lang="cs-CZ" dirty="0" err="1" smtClean="0"/>
              <a:t>Hereditas</a:t>
            </a:r>
            <a:r>
              <a:rPr lang="cs-CZ" dirty="0" smtClean="0"/>
              <a:t> x </a:t>
            </a:r>
            <a:r>
              <a:rPr lang="cs-CZ" dirty="0" err="1" smtClean="0"/>
              <a:t>bonorum</a:t>
            </a:r>
            <a:r>
              <a:rPr lang="cs-CZ" dirty="0" smtClean="0"/>
              <a:t> </a:t>
            </a:r>
            <a:r>
              <a:rPr lang="cs-CZ" dirty="0" err="1" smtClean="0"/>
              <a:t>possessio</a:t>
            </a:r>
            <a:r>
              <a:rPr lang="cs-CZ" dirty="0" smtClean="0"/>
              <a:t> – civilní pozůstalost x </a:t>
            </a:r>
            <a:r>
              <a:rPr lang="cs-CZ" dirty="0" err="1" smtClean="0"/>
              <a:t>praetorská</a:t>
            </a:r>
            <a:r>
              <a:rPr lang="cs-CZ" dirty="0" smtClean="0"/>
              <a:t> „držba majetku“</a:t>
            </a:r>
          </a:p>
          <a:p>
            <a:r>
              <a:rPr lang="cs-CZ" dirty="0" err="1" smtClean="0"/>
              <a:t>Delační</a:t>
            </a:r>
            <a:r>
              <a:rPr lang="cs-CZ" dirty="0" smtClean="0"/>
              <a:t> důvody</a:t>
            </a:r>
          </a:p>
          <a:p>
            <a:pPr lvl="1"/>
            <a:r>
              <a:rPr lang="cs-CZ" dirty="0" smtClean="0"/>
              <a:t>Testament – závěť</a:t>
            </a:r>
          </a:p>
          <a:p>
            <a:pPr lvl="1"/>
            <a:r>
              <a:rPr lang="cs-CZ" dirty="0" smtClean="0"/>
              <a:t>Intestátní posloupnost – ze zákona</a:t>
            </a:r>
          </a:p>
          <a:p>
            <a:r>
              <a:rPr lang="cs-CZ" dirty="0" err="1" smtClean="0"/>
              <a:t>Hereditas</a:t>
            </a:r>
            <a:r>
              <a:rPr lang="cs-CZ" dirty="0" smtClean="0"/>
              <a:t> </a:t>
            </a:r>
            <a:r>
              <a:rPr lang="cs-CZ" dirty="0" err="1" smtClean="0"/>
              <a:t>iacens</a:t>
            </a:r>
            <a:r>
              <a:rPr lang="cs-CZ" dirty="0" smtClean="0"/>
              <a:t> – ležící pozůstalost</a:t>
            </a:r>
          </a:p>
          <a:p>
            <a:pPr lvl="1"/>
            <a:r>
              <a:rPr lang="cs-CZ" dirty="0" smtClean="0"/>
              <a:t>Pozůstalost mezi okamžikem smrti zůstavitele a okamžikem, kdy se jí dědic chopí, nezavazuje ani jednoho, ani druhého</a:t>
            </a:r>
          </a:p>
          <a:p>
            <a:pPr lvl="1"/>
            <a:r>
              <a:rPr lang="cs-CZ" dirty="0" smtClean="0"/>
              <a:t>Od Justiniána má povahu právnické osoby</a:t>
            </a:r>
          </a:p>
          <a:p>
            <a:r>
              <a:rPr lang="cs-CZ" dirty="0" err="1" smtClean="0"/>
              <a:t>Caducum</a:t>
            </a:r>
            <a:r>
              <a:rPr lang="cs-CZ" dirty="0" smtClean="0"/>
              <a:t> - odúmrť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27584" y="908720"/>
            <a:ext cx="7859216" cy="508918"/>
          </a:xfrm>
        </p:spPr>
        <p:txBody>
          <a:bodyPr/>
          <a:lstStyle/>
          <a:p>
            <a:pPr algn="ctr"/>
            <a:r>
              <a:rPr lang="cs-CZ" dirty="0" smtClean="0"/>
              <a:t>Posloupnost civilní a </a:t>
            </a:r>
            <a:r>
              <a:rPr lang="cs-CZ" dirty="0" err="1" smtClean="0"/>
              <a:t>praetorská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Ius</a:t>
            </a:r>
            <a:r>
              <a:rPr lang="cs-CZ" dirty="0" smtClean="0"/>
              <a:t> civile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dirty="0" smtClean="0"/>
              <a:t>Má náboženský rozměr</a:t>
            </a:r>
          </a:p>
          <a:p>
            <a:pPr lvl="1"/>
            <a:r>
              <a:rPr lang="cs-CZ" sz="1600" dirty="0" smtClean="0"/>
              <a:t>Hlavní úkol dědice je nastoupit na místo PF v rodině</a:t>
            </a:r>
          </a:p>
          <a:p>
            <a:pPr lvl="1"/>
            <a:r>
              <a:rPr lang="cs-CZ" sz="1600" dirty="0" smtClean="0"/>
              <a:t>Nejbližší příbuzní mají povinnost být dědici</a:t>
            </a:r>
          </a:p>
          <a:p>
            <a:pPr lvl="1"/>
            <a:r>
              <a:rPr lang="cs-CZ" sz="1600" dirty="0" err="1" smtClean="0"/>
              <a:t>Sacra</a:t>
            </a:r>
            <a:r>
              <a:rPr lang="cs-CZ" sz="1600" dirty="0" smtClean="0"/>
              <a:t> </a:t>
            </a:r>
            <a:r>
              <a:rPr lang="cs-CZ" sz="1600" dirty="0" err="1" smtClean="0"/>
              <a:t>privata</a:t>
            </a:r>
            <a:endParaRPr lang="cs-CZ" sz="1600" dirty="0" smtClean="0"/>
          </a:p>
          <a:p>
            <a:r>
              <a:rPr lang="cs-CZ" sz="2000" dirty="0" err="1" smtClean="0"/>
              <a:t>Agnátské</a:t>
            </a:r>
            <a:r>
              <a:rPr lang="cs-CZ" sz="2000" dirty="0" smtClean="0"/>
              <a:t> příbuzenství</a:t>
            </a:r>
          </a:p>
          <a:p>
            <a:r>
              <a:rPr lang="cs-CZ" sz="2000" dirty="0" smtClean="0"/>
              <a:t>Pro vzdálenější dědice není dána lhůta, kdy se musí rozhodnout, zda se chopí pozůstalosti nebo ne</a:t>
            </a:r>
            <a:endParaRPr lang="cs-CZ" sz="20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honorarium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 smtClean="0"/>
              <a:t>Prosazuje majetkový aspekt dědictví</a:t>
            </a:r>
          </a:p>
          <a:p>
            <a:pPr lvl="1"/>
            <a:r>
              <a:rPr lang="cs-CZ" sz="1600" dirty="0" smtClean="0"/>
              <a:t>Beneficium </a:t>
            </a:r>
            <a:r>
              <a:rPr lang="cs-CZ" sz="1600" dirty="0" err="1" smtClean="0"/>
              <a:t>abstinendi</a:t>
            </a:r>
            <a:endParaRPr lang="cs-CZ" sz="1600" dirty="0" smtClean="0"/>
          </a:p>
          <a:p>
            <a:r>
              <a:rPr lang="cs-CZ" sz="2000" dirty="0" smtClean="0"/>
              <a:t>Práva emancipovaných potomků – kombinace </a:t>
            </a:r>
            <a:r>
              <a:rPr lang="cs-CZ" sz="2000" dirty="0" err="1" smtClean="0"/>
              <a:t>agnátského</a:t>
            </a:r>
            <a:r>
              <a:rPr lang="cs-CZ" sz="2000" dirty="0" smtClean="0"/>
              <a:t> příbuzenství s </a:t>
            </a:r>
            <a:r>
              <a:rPr lang="cs-CZ" sz="2000" dirty="0" err="1" smtClean="0"/>
              <a:t>kognátským</a:t>
            </a:r>
            <a:endParaRPr lang="cs-CZ" sz="2000" dirty="0" smtClean="0"/>
          </a:p>
          <a:p>
            <a:r>
              <a:rPr lang="cs-CZ" sz="2000" dirty="0" smtClean="0"/>
              <a:t>Stanovuje prekluzivní lhůty, kdy se dědicové dané třídy musí vyjádřit, zda se chopí či nikoliv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DELAČNÍ DŮVODY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4D3F8-5749-4054-9E7B-43A222FA24B0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1124744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dirty="0" smtClean="0">
                <a:latin typeface="+mn-lt"/>
              </a:rPr>
              <a:t>TESTAMENT</a:t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	vývojově mladší, preferován</a:t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ZÁKON</a:t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	starší, uplatňuje se jen pokud není testament, nebo testament není platný </a:t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/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OBA DŮVODY V ZÁSADĚ NELZE KOMBINOVAT</a:t>
            </a:r>
            <a:br>
              <a:rPr lang="cs-CZ" sz="2400" dirty="0" smtClean="0">
                <a:latin typeface="+mn-lt"/>
              </a:rPr>
            </a:br>
            <a:endParaRPr lang="cs-CZ" sz="2400" dirty="0" smtClean="0">
              <a:latin typeface="+mn-lt"/>
            </a:endParaRPr>
          </a:p>
          <a:p>
            <a:pPr algn="l"/>
            <a:r>
              <a:rPr lang="cs-CZ" sz="2400" dirty="0" smtClean="0">
                <a:latin typeface="+mn-lt"/>
              </a:rPr>
              <a:t>výjimky:</a:t>
            </a:r>
            <a:br>
              <a:rPr lang="cs-CZ" sz="2400" dirty="0" smtClean="0">
                <a:latin typeface="+mn-lt"/>
              </a:rPr>
            </a:br>
            <a:r>
              <a:rPr lang="cs-CZ" sz="2400" dirty="0" smtClean="0">
                <a:latin typeface="+mn-lt"/>
              </a:rPr>
              <a:t>	</a:t>
            </a:r>
            <a:r>
              <a:rPr lang="cs-CZ" sz="2000" dirty="0" smtClean="0">
                <a:latin typeface="+mn-lt"/>
              </a:rPr>
              <a:t>vojenský testament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	ochrana nepominutelných dědiců /až později/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	částečná neplatnost dědické instituce /klasické právo/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	zachování platnosti odkazů i při neplatnosti dědické 	instituce /klasické právo/</a:t>
            </a:r>
          </a:p>
          <a:p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699792" y="2996952"/>
            <a:ext cx="5974308" cy="3240336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TESTAMENT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EA93F6-7FC9-4D5C-981C-4A58482AB7F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2408</TotalTime>
  <Words>1750</Words>
  <Application>Microsoft Office PowerPoint</Application>
  <PresentationFormat>Předvádění na obrazovce (4:3)</PresentationFormat>
  <Paragraphs>263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sablona cesky</vt:lpstr>
      <vt:lpstr>BÉŽOVÁ TITL</vt:lpstr>
      <vt:lpstr>DĚDICKÉ PRÁVO I.</vt:lpstr>
      <vt:lpstr>Prezentace aplikace PowerPoint</vt:lpstr>
      <vt:lpstr> Podstata,  základní zásady a pojmy  dědického práva</vt:lpstr>
      <vt:lpstr>Prezentace aplikace PowerPoint</vt:lpstr>
      <vt:lpstr>Prezentace aplikace PowerPoint</vt:lpstr>
      <vt:lpstr>Posloupnost civilní a praetorská </vt:lpstr>
      <vt:lpstr>DELAČNÍ DŮVODY</vt:lpstr>
      <vt:lpstr>Prezentace aplikace PowerPoint</vt:lpstr>
      <vt:lpstr> TESTAMENT</vt:lpstr>
      <vt:lpstr>Vývoj testamentu a druhy</vt:lpstr>
      <vt:lpstr>Typy testamentu</vt:lpstr>
      <vt:lpstr>DEFINICE: jednostranné formální pořízení mortis causa, kterým je stanoven dědic</vt:lpstr>
      <vt:lpstr>HERES INSTITUTIO – dědická instituce</vt:lpstr>
      <vt:lpstr>Ostatní obsahové náležitosti testamentu</vt:lpstr>
      <vt:lpstr>SUBSTITUCE – stanovení náhradníka</vt:lpstr>
      <vt:lpstr>Testamentární způsobilost</vt:lpstr>
      <vt:lpstr>Zrušení závěti</vt:lpstr>
      <vt:lpstr>Vocatio contra tabulas – povinný díl</vt:lpstr>
      <vt:lpstr>Intestátní  posloupnost </vt:lpstr>
      <vt:lpstr>Civilní posloupnost</vt:lpstr>
      <vt:lpstr>Praetorská posloupnost</vt:lpstr>
      <vt:lpstr>Justiniánské třídy</vt:lpstr>
      <vt:lpstr>Collatio bonorum</vt:lpstr>
      <vt:lpstr>Usucapio pro herede – vydržení pozůstalosti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DĚDICKÉ PRÁVO I.</dc:title>
  <dc:creator>10908</dc:creator>
  <cp:lastModifiedBy>10908</cp:lastModifiedBy>
  <cp:revision>39</cp:revision>
  <dcterms:created xsi:type="dcterms:W3CDTF">2013-02-22T20:10:18Z</dcterms:created>
  <dcterms:modified xsi:type="dcterms:W3CDTF">2015-04-26T20:10:44Z</dcterms:modified>
</cp:coreProperties>
</file>