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7"/>
  </p:notesMasterIdLst>
  <p:handoutMasterIdLst>
    <p:handoutMasterId r:id="rId28"/>
  </p:handoutMasterIdLst>
  <p:sldIdLst>
    <p:sldId id="309" r:id="rId3"/>
    <p:sldId id="304" r:id="rId4"/>
    <p:sldId id="311" r:id="rId5"/>
    <p:sldId id="312" r:id="rId6"/>
    <p:sldId id="313" r:id="rId7"/>
    <p:sldId id="310" r:id="rId8"/>
    <p:sldId id="305" r:id="rId9"/>
    <p:sldId id="314" r:id="rId10"/>
    <p:sldId id="321" r:id="rId11"/>
    <p:sldId id="322" r:id="rId12"/>
    <p:sldId id="323" r:id="rId13"/>
    <p:sldId id="324" r:id="rId14"/>
    <p:sldId id="325" r:id="rId15"/>
    <p:sldId id="326" r:id="rId16"/>
    <p:sldId id="315" r:id="rId17"/>
    <p:sldId id="328" r:id="rId18"/>
    <p:sldId id="329" r:id="rId19"/>
    <p:sldId id="330" r:id="rId20"/>
    <p:sldId id="316" r:id="rId21"/>
    <p:sldId id="327" r:id="rId22"/>
    <p:sldId id="317" r:id="rId23"/>
    <p:sldId id="318" r:id="rId24"/>
    <p:sldId id="319" r:id="rId25"/>
    <p:sldId id="320" r:id="rId2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65" autoAdjust="0"/>
    <p:restoredTop sz="94765" autoAdjust="0"/>
  </p:normalViewPr>
  <p:slideViewPr>
    <p:cSldViewPr>
      <p:cViewPr varScale="1">
        <p:scale>
          <a:sx n="69" d="100"/>
          <a:sy n="69" d="100"/>
        </p:scale>
        <p:origin x="-13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166A1E7E-1CA3-48A5-B64B-A81891C73AD7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0130717-8036-4DDF-8C77-32EA052E951A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EEE8F1-E053-4A0D-B875-30B54D97EF4D}" type="slidenum">
              <a:rPr lang="cs-CZ"/>
              <a:pPr/>
              <a:t>2</a:t>
            </a:fld>
            <a:endParaRPr 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013FEF-BD5A-462B-A6F1-973581A119A4}" type="slidenum">
              <a:rPr lang="cs-CZ"/>
              <a:pPr/>
              <a:t>6</a:t>
            </a:fld>
            <a:endParaRPr 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F37C6908-C56A-490B-A352-CDEAD3F40FCC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FF5016-F48A-4AA0-A8ED-C5E77BF9B53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347D900-0DAF-41F9-9A50-E9ADB3CB6C7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07D3C44-C7F6-436E-8DCC-6F506D79F2F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E7C5EC-EC08-4B47-91A5-AA20C61E8A7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EE48B1-86C4-4C64-AAA4-514E3874419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679BFB-8AD9-45A0-BC12-2FF1CD9F48C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4C873F6-86C5-4AAE-B420-7D7ECCAF5E7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1DC1CF0-C518-4CDB-BD5C-4E5ED013EB6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31E1B59-74CF-4D70-AA9C-079D4935B8B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618211-AA90-4005-9D6D-6478A16AC6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9A83D07E-C8F2-44B3-9A41-DF1F68D489C0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 cstate="print"/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555776" y="3141663"/>
            <a:ext cx="6118324" cy="3311525"/>
          </a:xfrm>
        </p:spPr>
        <p:txBody>
          <a:bodyPr/>
          <a:lstStyle/>
          <a:p>
            <a:pPr algn="ctr"/>
            <a:r>
              <a:rPr lang="cs-CZ" dirty="0" smtClean="0"/>
              <a:t>DELICTA PRIVATA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soukromé protiprávní činy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r>
              <a:rPr lang="cs-CZ" dirty="0" smtClean="0"/>
              <a:t>Podstatné 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28800"/>
            <a:ext cx="8784976" cy="4824536"/>
          </a:xfrm>
        </p:spPr>
        <p:txBody>
          <a:bodyPr/>
          <a:lstStyle/>
          <a:p>
            <a:r>
              <a:rPr lang="cs-CZ" sz="2000" dirty="0" smtClean="0"/>
              <a:t>Subjektivní prvek</a:t>
            </a:r>
          </a:p>
          <a:p>
            <a:pPr lvl="1"/>
            <a:r>
              <a:rPr lang="cs-CZ" sz="1800" dirty="0" smtClean="0"/>
              <a:t>Dolus – úmysl</a:t>
            </a:r>
          </a:p>
          <a:p>
            <a:pPr lvl="1"/>
            <a:r>
              <a:rPr lang="cs-CZ" sz="1800" dirty="0" err="1" smtClean="0"/>
              <a:t>Animus</a:t>
            </a:r>
            <a:r>
              <a:rPr lang="cs-CZ" sz="1800" dirty="0" smtClean="0"/>
              <a:t> </a:t>
            </a:r>
            <a:r>
              <a:rPr lang="cs-CZ" sz="1800" dirty="0" err="1" smtClean="0"/>
              <a:t>lucri</a:t>
            </a:r>
            <a:r>
              <a:rPr lang="cs-CZ" sz="1800" dirty="0" smtClean="0"/>
              <a:t> </a:t>
            </a:r>
            <a:r>
              <a:rPr lang="cs-CZ" sz="1800" dirty="0" err="1" smtClean="0"/>
              <a:t>faciendi</a:t>
            </a:r>
            <a:r>
              <a:rPr lang="cs-CZ" sz="1800" dirty="0" smtClean="0"/>
              <a:t> – vůle obohatit se – lze odcizit i vlastní věc</a:t>
            </a:r>
          </a:p>
          <a:p>
            <a:pPr lvl="1"/>
            <a:r>
              <a:rPr lang="cs-CZ" sz="1800" dirty="0" err="1" smtClean="0"/>
              <a:t>Animus</a:t>
            </a:r>
            <a:r>
              <a:rPr lang="cs-CZ" sz="1800" dirty="0" smtClean="0"/>
              <a:t> </a:t>
            </a:r>
            <a:r>
              <a:rPr lang="cs-CZ" sz="1800" dirty="0" err="1" smtClean="0"/>
              <a:t>furandi</a:t>
            </a:r>
            <a:r>
              <a:rPr lang="cs-CZ" sz="1800" dirty="0" smtClean="0"/>
              <a:t> – vůle ukrást – tam kde není úmysl obohatit se</a:t>
            </a:r>
          </a:p>
          <a:p>
            <a:pPr marL="342900" lvl="1" indent="-342900"/>
            <a:r>
              <a:rPr lang="cs-CZ" sz="2000" dirty="0" smtClean="0">
                <a:ea typeface="+mn-ea"/>
                <a:cs typeface="+mn-cs"/>
              </a:rPr>
              <a:t>Objektivní prvek</a:t>
            </a:r>
          </a:p>
          <a:p>
            <a:pPr lvl="1"/>
            <a:r>
              <a:rPr lang="cs-CZ" sz="1800" dirty="0" err="1" smtClean="0"/>
              <a:t>Concretatio</a:t>
            </a:r>
            <a:r>
              <a:rPr lang="cs-CZ" sz="1800" dirty="0" smtClean="0"/>
              <a:t> – zmocnění se věci proti vůli vlastníka /nestačí úmysl, čin musí být projeven navenek/</a:t>
            </a:r>
          </a:p>
          <a:p>
            <a:pPr lvl="1"/>
            <a:r>
              <a:rPr lang="cs-CZ" sz="1800" dirty="0" err="1" smtClean="0"/>
              <a:t>Amotio</a:t>
            </a:r>
            <a:r>
              <a:rPr lang="cs-CZ" sz="1800" dirty="0" smtClean="0"/>
              <a:t> – zmocnění se za účelem odnesení</a:t>
            </a:r>
          </a:p>
          <a:p>
            <a:pPr lvl="1"/>
            <a:r>
              <a:rPr lang="cs-CZ" sz="1800" dirty="0" smtClean="0"/>
              <a:t>Předmět</a:t>
            </a:r>
          </a:p>
          <a:p>
            <a:pPr lvl="2"/>
            <a:r>
              <a:rPr lang="cs-CZ" sz="1600" dirty="0" smtClean="0"/>
              <a:t>věc movitá /i svobodný člověk </a:t>
            </a:r>
            <a:r>
              <a:rPr lang="cs-CZ" sz="1600" dirty="0" err="1" smtClean="0"/>
              <a:t>alieni</a:t>
            </a:r>
            <a:r>
              <a:rPr lang="cs-CZ" sz="1600" dirty="0" smtClean="0"/>
              <a:t> </a:t>
            </a:r>
            <a:r>
              <a:rPr lang="cs-CZ" sz="1600" dirty="0" err="1" smtClean="0"/>
              <a:t>iuris</a:t>
            </a:r>
            <a:r>
              <a:rPr lang="cs-CZ" sz="1600" dirty="0" smtClean="0"/>
              <a:t>/</a:t>
            </a:r>
          </a:p>
          <a:p>
            <a:pPr lvl="2"/>
            <a:r>
              <a:rPr lang="cs-CZ" sz="1600" dirty="0" smtClean="0"/>
              <a:t> mající hodnotu vyjádřitelnou v penězích</a:t>
            </a:r>
          </a:p>
          <a:p>
            <a:pPr lvl="2"/>
            <a:r>
              <a:rPr lang="cs-CZ" sz="1600" dirty="0" smtClean="0"/>
              <a:t>v soukromém vlastnictví – jinak </a:t>
            </a:r>
            <a:r>
              <a:rPr lang="cs-CZ" sz="1600" dirty="0" err="1" smtClean="0"/>
              <a:t>crimen</a:t>
            </a:r>
            <a:r>
              <a:rPr lang="cs-CZ" sz="1600" dirty="0" smtClean="0"/>
              <a:t> </a:t>
            </a:r>
            <a:r>
              <a:rPr lang="cs-CZ" sz="1600" dirty="0" err="1" smtClean="0"/>
              <a:t>peculatus</a:t>
            </a:r>
            <a:r>
              <a:rPr lang="cs-CZ" sz="1600" dirty="0" smtClean="0"/>
              <a:t> /odcizení věcí státních/, </a:t>
            </a:r>
            <a:r>
              <a:rPr lang="cs-CZ" sz="1600" dirty="0" err="1" smtClean="0"/>
              <a:t>sacrilegii</a:t>
            </a:r>
            <a:r>
              <a:rPr lang="cs-CZ" sz="1600" dirty="0" smtClean="0"/>
              <a:t> /svatokrádež/</a:t>
            </a:r>
          </a:p>
          <a:p>
            <a:pPr lvl="2"/>
            <a:r>
              <a:rPr lang="cs-CZ" sz="1600" dirty="0" smtClean="0"/>
              <a:t>Res </a:t>
            </a:r>
            <a:r>
              <a:rPr lang="cs-CZ" sz="1600" dirty="0" err="1" smtClean="0"/>
              <a:t>furtivae</a:t>
            </a:r>
            <a:r>
              <a:rPr lang="cs-CZ" sz="1600" dirty="0" smtClean="0"/>
              <a:t> – nemůže být vydržena ani u držitele bona </a:t>
            </a:r>
            <a:r>
              <a:rPr lang="cs-CZ" sz="1600" dirty="0" err="1" smtClean="0"/>
              <a:t>fidei</a:t>
            </a:r>
            <a:endParaRPr lang="cs-CZ" sz="1600" dirty="0" smtClean="0"/>
          </a:p>
          <a:p>
            <a:pPr lvl="2"/>
            <a:r>
              <a:rPr lang="cs-CZ" sz="1600" dirty="0" smtClean="0"/>
              <a:t>Ne: res </a:t>
            </a:r>
            <a:r>
              <a:rPr lang="cs-CZ" sz="1600" dirty="0" err="1" smtClean="0"/>
              <a:t>nulius</a:t>
            </a:r>
            <a:r>
              <a:rPr lang="cs-CZ" sz="1600" dirty="0" smtClean="0"/>
              <a:t>, věci </a:t>
            </a:r>
            <a:r>
              <a:rPr lang="cs-CZ" sz="1600" dirty="0" err="1" smtClean="0"/>
              <a:t>derelinkvované</a:t>
            </a:r>
            <a:endParaRPr lang="cs-CZ" sz="1600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772400" cy="503237"/>
          </a:xfrm>
        </p:spPr>
        <p:txBody>
          <a:bodyPr/>
          <a:lstStyle/>
          <a:p>
            <a:r>
              <a:rPr lang="cs-CZ" sz="2400" dirty="0" smtClean="0"/>
              <a:t>Druhy krádeže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112568"/>
          </a:xfrm>
        </p:spPr>
        <p:txBody>
          <a:bodyPr/>
          <a:lstStyle/>
          <a:p>
            <a:r>
              <a:rPr lang="cs-CZ" sz="2000" dirty="0" err="1" smtClean="0"/>
              <a:t>Furtum</a:t>
            </a:r>
            <a:r>
              <a:rPr lang="cs-CZ" sz="2000" dirty="0" smtClean="0"/>
              <a:t> </a:t>
            </a:r>
            <a:r>
              <a:rPr lang="cs-CZ" sz="2000" dirty="0" err="1" smtClean="0"/>
              <a:t>manifestum</a:t>
            </a:r>
            <a:r>
              <a:rPr lang="cs-CZ" sz="2000" dirty="0" smtClean="0"/>
              <a:t> – zjevná krádež</a:t>
            </a:r>
          </a:p>
          <a:p>
            <a:pPr lvl="1"/>
            <a:r>
              <a:rPr lang="cs-CZ" sz="1600" dirty="0" smtClean="0"/>
              <a:t>Pachatel chycen při činu, nebo na místě činu</a:t>
            </a:r>
          </a:p>
          <a:p>
            <a:pPr lvl="1"/>
            <a:r>
              <a:rPr lang="cs-CZ" sz="1600" dirty="0" smtClean="0"/>
              <a:t>Později: i když byl viděl, jak s věcí prchá z místa činu</a:t>
            </a:r>
          </a:p>
          <a:p>
            <a:pPr lvl="1"/>
            <a:r>
              <a:rPr lang="cs-CZ" sz="1600" dirty="0" smtClean="0"/>
              <a:t>Trest: </a:t>
            </a:r>
            <a:r>
              <a:rPr lang="cs-CZ" sz="1600" dirty="0" err="1" smtClean="0"/>
              <a:t>quadruplum</a:t>
            </a:r>
            <a:endParaRPr lang="cs-CZ" sz="1600" dirty="0" smtClean="0"/>
          </a:p>
          <a:p>
            <a:r>
              <a:rPr lang="cs-CZ" sz="2000" dirty="0" err="1" smtClean="0"/>
              <a:t>Furtum</a:t>
            </a:r>
            <a:r>
              <a:rPr lang="cs-CZ" sz="2000" dirty="0" smtClean="0"/>
              <a:t> </a:t>
            </a:r>
            <a:r>
              <a:rPr lang="cs-CZ" sz="2000" dirty="0" err="1" smtClean="0"/>
              <a:t>nec</a:t>
            </a:r>
            <a:r>
              <a:rPr lang="cs-CZ" sz="2000" dirty="0" smtClean="0"/>
              <a:t> </a:t>
            </a:r>
            <a:r>
              <a:rPr lang="cs-CZ" sz="2000" dirty="0" err="1" smtClean="0"/>
              <a:t>manifestum</a:t>
            </a:r>
            <a:r>
              <a:rPr lang="cs-CZ" sz="2000" dirty="0" smtClean="0"/>
              <a:t> – krádež nezjevná</a:t>
            </a:r>
          </a:p>
          <a:p>
            <a:pPr lvl="1"/>
            <a:r>
              <a:rPr lang="cs-CZ" sz="1600" dirty="0" smtClean="0"/>
              <a:t>Zloděj nebyl chycen při činu</a:t>
            </a:r>
          </a:p>
          <a:p>
            <a:pPr lvl="1"/>
            <a:r>
              <a:rPr lang="cs-CZ" sz="1600" dirty="0" smtClean="0"/>
              <a:t>Od Justiniána: i ten, kdo vědomě přijal kradenou věc</a:t>
            </a:r>
          </a:p>
          <a:p>
            <a:pPr lvl="1"/>
            <a:r>
              <a:rPr lang="cs-CZ" sz="1600" dirty="0" smtClean="0"/>
              <a:t>Trest: </a:t>
            </a:r>
            <a:r>
              <a:rPr lang="cs-CZ" sz="1600" dirty="0" err="1" smtClean="0"/>
              <a:t>duplum</a:t>
            </a:r>
            <a:endParaRPr lang="cs-CZ" sz="1600" dirty="0" smtClean="0"/>
          </a:p>
          <a:p>
            <a:r>
              <a:rPr lang="cs-CZ" sz="1800" dirty="0" err="1" smtClean="0"/>
              <a:t>Furtum</a:t>
            </a:r>
            <a:r>
              <a:rPr lang="cs-CZ" sz="1800" dirty="0" smtClean="0"/>
              <a:t> </a:t>
            </a:r>
            <a:r>
              <a:rPr lang="cs-CZ" sz="1800" dirty="0" err="1" smtClean="0"/>
              <a:t>oblatum</a:t>
            </a:r>
            <a:r>
              <a:rPr lang="cs-CZ" sz="1800" dirty="0" smtClean="0"/>
              <a:t> -</a:t>
            </a:r>
            <a:r>
              <a:rPr lang="cs-CZ" sz="1600" dirty="0" smtClean="0"/>
              <a:t> nalezení věci u spolupachatele nebo podstrčení třetí osobě</a:t>
            </a:r>
          </a:p>
          <a:p>
            <a:pPr lvl="1"/>
            <a:r>
              <a:rPr lang="cs-CZ" sz="1600" dirty="0" smtClean="0"/>
              <a:t>Trest: </a:t>
            </a:r>
            <a:r>
              <a:rPr lang="cs-CZ" sz="1600" dirty="0" err="1" smtClean="0"/>
              <a:t>triplum</a:t>
            </a:r>
            <a:endParaRPr lang="cs-CZ" sz="1600" dirty="0" smtClean="0"/>
          </a:p>
          <a:p>
            <a:r>
              <a:rPr lang="cs-CZ" sz="1800" dirty="0" err="1" smtClean="0"/>
              <a:t>Furtum</a:t>
            </a:r>
            <a:r>
              <a:rPr lang="cs-CZ" sz="1800" dirty="0" smtClean="0"/>
              <a:t> </a:t>
            </a:r>
            <a:r>
              <a:rPr lang="cs-CZ" sz="1800" dirty="0" err="1" smtClean="0"/>
              <a:t>prohibitum</a:t>
            </a:r>
            <a:r>
              <a:rPr lang="cs-CZ" sz="1800" dirty="0" smtClean="0"/>
              <a:t> – </a:t>
            </a:r>
            <a:r>
              <a:rPr lang="cs-CZ" sz="1600" dirty="0" smtClean="0"/>
              <a:t>bránění se domovní prohlídce (</a:t>
            </a:r>
            <a:r>
              <a:rPr lang="cs-CZ" sz="1600" dirty="0" err="1" smtClean="0"/>
              <a:t>quadruplum</a:t>
            </a:r>
            <a:r>
              <a:rPr lang="cs-CZ" sz="1600" dirty="0" smtClean="0"/>
              <a:t>)</a:t>
            </a:r>
          </a:p>
          <a:p>
            <a:r>
              <a:rPr lang="cs-CZ" sz="1800" dirty="0" err="1" smtClean="0"/>
              <a:t>Furtum</a:t>
            </a:r>
            <a:r>
              <a:rPr lang="cs-CZ" sz="1800" dirty="0" smtClean="0"/>
              <a:t> non </a:t>
            </a:r>
            <a:r>
              <a:rPr lang="cs-CZ" sz="1800" dirty="0" err="1" smtClean="0"/>
              <a:t>exhibum</a:t>
            </a:r>
            <a:r>
              <a:rPr lang="cs-CZ" sz="1800" dirty="0" smtClean="0"/>
              <a:t> – </a:t>
            </a:r>
            <a:r>
              <a:rPr lang="cs-CZ" sz="1600" dirty="0" smtClean="0"/>
              <a:t>nepředložení věci nalezené při domovní prohlídce (</a:t>
            </a:r>
            <a:r>
              <a:rPr lang="cs-CZ" sz="1600" dirty="0" err="1" smtClean="0"/>
              <a:t>quadruplum</a:t>
            </a:r>
            <a:r>
              <a:rPr lang="cs-CZ" sz="1600" dirty="0" smtClean="0"/>
              <a:t>)</a:t>
            </a:r>
          </a:p>
          <a:p>
            <a:r>
              <a:rPr lang="cs-CZ" sz="1800" dirty="0" err="1" smtClean="0"/>
              <a:t>Furtum</a:t>
            </a:r>
            <a:r>
              <a:rPr lang="cs-CZ" sz="1800" dirty="0" smtClean="0"/>
              <a:t> </a:t>
            </a:r>
            <a:r>
              <a:rPr lang="cs-CZ" sz="1800" dirty="0" err="1" smtClean="0"/>
              <a:t>conceptum</a:t>
            </a:r>
            <a:r>
              <a:rPr lang="cs-CZ" sz="1800" dirty="0" smtClean="0"/>
              <a:t> – věc nalezena u třetí osoby, která nebyla zlodějem</a:t>
            </a:r>
          </a:p>
          <a:p>
            <a:r>
              <a:rPr lang="cs-CZ" sz="1800" dirty="0" smtClean="0"/>
              <a:t>Císařství: </a:t>
            </a:r>
            <a:r>
              <a:rPr lang="cs-CZ" sz="1800" dirty="0" err="1" smtClean="0"/>
              <a:t>furtum</a:t>
            </a:r>
            <a:r>
              <a:rPr lang="cs-CZ" sz="1800" dirty="0" smtClean="0"/>
              <a:t> </a:t>
            </a:r>
            <a:r>
              <a:rPr lang="cs-CZ" sz="1800" dirty="0" err="1" smtClean="0"/>
              <a:t>nocturnum</a:t>
            </a:r>
            <a:r>
              <a:rPr lang="cs-CZ" sz="1800" dirty="0" smtClean="0"/>
              <a:t> (noční), </a:t>
            </a:r>
            <a:r>
              <a:rPr lang="cs-CZ" sz="1800" dirty="0" err="1" smtClean="0"/>
              <a:t>balnearium</a:t>
            </a:r>
            <a:r>
              <a:rPr lang="cs-CZ" sz="1800" dirty="0" smtClean="0"/>
              <a:t> (v lázních), </a:t>
            </a:r>
            <a:r>
              <a:rPr lang="cs-CZ" sz="1800" dirty="0" err="1" smtClean="0"/>
              <a:t>abigneatus</a:t>
            </a:r>
            <a:r>
              <a:rPr lang="cs-CZ" sz="1800" dirty="0" smtClean="0"/>
              <a:t> (dobytka) – staly se veřejnými činy</a:t>
            </a:r>
          </a:p>
          <a:p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19256" cy="436910"/>
          </a:xfrm>
        </p:spPr>
        <p:txBody>
          <a:bodyPr/>
          <a:lstStyle/>
          <a:p>
            <a:r>
              <a:rPr lang="cs-CZ" dirty="0" smtClean="0"/>
              <a:t>Žaloby 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754760" cy="453727"/>
          </a:xfrm>
        </p:spPr>
        <p:txBody>
          <a:bodyPr/>
          <a:lstStyle/>
          <a:p>
            <a:r>
              <a:rPr lang="cs-CZ" dirty="0" err="1" smtClean="0"/>
              <a:t>Poenální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323528" y="2174874"/>
            <a:ext cx="4173860" cy="4206453"/>
          </a:xfrm>
        </p:spPr>
        <p:txBody>
          <a:bodyPr/>
          <a:lstStyle/>
          <a:p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furti</a:t>
            </a:r>
            <a:endParaRPr lang="cs-CZ" dirty="0" smtClean="0"/>
          </a:p>
          <a:p>
            <a:pPr lvl="1"/>
            <a:r>
              <a:rPr lang="cs-CZ" dirty="0" smtClean="0"/>
              <a:t>AL: ten, kdo má právní zájem na tom, aby věc nevzala za své</a:t>
            </a:r>
          </a:p>
          <a:p>
            <a:pPr lvl="1"/>
            <a:r>
              <a:rPr lang="cs-CZ" dirty="0" smtClean="0"/>
              <a:t>PL: pachatel a spolupachatelé /pomocníci/</a:t>
            </a:r>
          </a:p>
          <a:p>
            <a:pPr lvl="1"/>
            <a:r>
              <a:rPr lang="cs-CZ" dirty="0" smtClean="0"/>
              <a:t>Uplatňuje se kumulativně</a:t>
            </a:r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Trest:</a:t>
            </a:r>
          </a:p>
          <a:p>
            <a:pPr lvl="1"/>
            <a:r>
              <a:rPr lang="cs-CZ" dirty="0" smtClean="0"/>
              <a:t>Původně zbičování a přiřknutí poškozenému</a:t>
            </a:r>
          </a:p>
          <a:p>
            <a:pPr lvl="1"/>
            <a:r>
              <a:rPr lang="cs-CZ" dirty="0" smtClean="0"/>
              <a:t>Pokuta – </a:t>
            </a:r>
            <a:r>
              <a:rPr lang="cs-CZ" dirty="0" err="1" smtClean="0"/>
              <a:t>Xnásobek</a:t>
            </a:r>
            <a:r>
              <a:rPr lang="cs-CZ" dirty="0" smtClean="0"/>
              <a:t> hodnoty odcizené věci</a:t>
            </a:r>
            <a:endParaRPr lang="cs-CZ" dirty="0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3599383" cy="381719"/>
          </a:xfrm>
        </p:spPr>
        <p:txBody>
          <a:bodyPr/>
          <a:lstStyle/>
          <a:p>
            <a:r>
              <a:rPr lang="cs-CZ" dirty="0" err="1" smtClean="0"/>
              <a:t>Reipersekutorní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175447" cy="4206453"/>
          </a:xfrm>
        </p:spPr>
        <p:txBody>
          <a:bodyPr/>
          <a:lstStyle/>
          <a:p>
            <a:r>
              <a:rPr lang="cs-CZ" dirty="0" err="1" smtClean="0"/>
              <a:t>Rei</a:t>
            </a:r>
            <a:r>
              <a:rPr lang="cs-CZ" dirty="0" smtClean="0"/>
              <a:t> </a:t>
            </a:r>
            <a:r>
              <a:rPr lang="cs-CZ" dirty="0" err="1" smtClean="0"/>
              <a:t>vindicatio</a:t>
            </a:r>
            <a:r>
              <a:rPr lang="cs-CZ" dirty="0" smtClean="0"/>
              <a:t>/</a:t>
            </a:r>
            <a:r>
              <a:rPr lang="cs-CZ" dirty="0" err="1" smtClean="0"/>
              <a:t>Publiciana</a:t>
            </a:r>
            <a:endParaRPr lang="cs-CZ" dirty="0" smtClean="0"/>
          </a:p>
          <a:p>
            <a:pPr lvl="1"/>
            <a:r>
              <a:rPr lang="cs-CZ" dirty="0" smtClean="0"/>
              <a:t>AL: </a:t>
            </a:r>
            <a:r>
              <a:rPr lang="cs-CZ" dirty="0" err="1" smtClean="0"/>
              <a:t>kviritský</a:t>
            </a:r>
            <a:r>
              <a:rPr lang="cs-CZ" dirty="0" smtClean="0"/>
              <a:t>/</a:t>
            </a:r>
            <a:r>
              <a:rPr lang="cs-CZ" dirty="0" err="1" smtClean="0"/>
              <a:t>bonitární</a:t>
            </a:r>
            <a:r>
              <a:rPr lang="cs-CZ" dirty="0" smtClean="0"/>
              <a:t> vlastník</a:t>
            </a:r>
          </a:p>
          <a:p>
            <a:pPr lvl="1"/>
            <a:r>
              <a:rPr lang="cs-CZ" dirty="0" smtClean="0"/>
              <a:t>PL: držitel věci</a:t>
            </a:r>
          </a:p>
          <a:p>
            <a:pPr lvl="1"/>
            <a:endParaRPr lang="cs-CZ" dirty="0" smtClean="0"/>
          </a:p>
          <a:p>
            <a:pPr marL="342900" lvl="1" indent="-342900"/>
            <a:r>
              <a:rPr lang="cs-CZ" sz="2400" dirty="0" err="1" smtClean="0">
                <a:ea typeface="+mn-ea"/>
                <a:cs typeface="+mn-cs"/>
              </a:rPr>
              <a:t>Condictio</a:t>
            </a:r>
            <a:r>
              <a:rPr lang="cs-CZ" sz="2400" dirty="0" smtClean="0">
                <a:ea typeface="+mn-ea"/>
                <a:cs typeface="+mn-cs"/>
              </a:rPr>
              <a:t> </a:t>
            </a:r>
            <a:r>
              <a:rPr lang="cs-CZ" sz="2400" dirty="0" err="1" smtClean="0">
                <a:ea typeface="+mn-ea"/>
                <a:cs typeface="+mn-cs"/>
              </a:rPr>
              <a:t>furtiva</a:t>
            </a:r>
            <a:endParaRPr lang="cs-CZ" sz="2400" dirty="0" smtClean="0">
              <a:ea typeface="+mn-ea"/>
              <a:cs typeface="+mn-cs"/>
            </a:endParaRPr>
          </a:p>
          <a:p>
            <a:pPr lvl="1"/>
            <a:r>
              <a:rPr lang="cs-CZ" dirty="0" smtClean="0"/>
              <a:t>AL: vlastník + zástavní věřitel</a:t>
            </a:r>
          </a:p>
          <a:p>
            <a:pPr lvl="1"/>
            <a:r>
              <a:rPr lang="cs-CZ" dirty="0" smtClean="0"/>
              <a:t>PL: zloděj /ne pomocníci/ držitel věci, pasivně zděditelná</a:t>
            </a:r>
          </a:p>
          <a:p>
            <a:pPr lvl="1"/>
            <a:r>
              <a:rPr lang="cs-CZ" dirty="0" smtClean="0"/>
              <a:t>Náhrada škody i za věc zničenou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2555776" y="3356992"/>
            <a:ext cx="6118324" cy="2880296"/>
          </a:xfrm>
        </p:spPr>
        <p:txBody>
          <a:bodyPr/>
          <a:lstStyle/>
          <a:p>
            <a:pPr algn="ctr"/>
            <a:r>
              <a:rPr lang="cs-CZ" dirty="0" err="1" smtClean="0"/>
              <a:t>Rapina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loupež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679BFB-8AD9-45A0-BC12-2FF1CD9F48CB}" type="slidenum">
              <a:rPr lang="cs-CZ" smtClean="0"/>
              <a:pPr/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Vývoj, znaky a ochrana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Původně stíhána v rámci krádeže – je úmyslným trestným činem</a:t>
            </a:r>
          </a:p>
          <a:p>
            <a:r>
              <a:rPr lang="cs-CZ" sz="2000" dirty="0" smtClean="0"/>
              <a:t>76 př. </a:t>
            </a:r>
            <a:r>
              <a:rPr lang="cs-CZ" sz="2000" dirty="0" err="1" smtClean="0"/>
              <a:t>Kr</a:t>
            </a:r>
            <a:r>
              <a:rPr lang="cs-CZ" sz="2000" dirty="0" smtClean="0"/>
              <a:t>., </a:t>
            </a:r>
            <a:r>
              <a:rPr lang="cs-CZ" sz="2000" dirty="0" err="1" smtClean="0"/>
              <a:t>praetor</a:t>
            </a:r>
            <a:r>
              <a:rPr lang="cs-CZ" sz="2000" dirty="0" smtClean="0"/>
              <a:t> </a:t>
            </a:r>
            <a:r>
              <a:rPr lang="cs-CZ" sz="2000" dirty="0" err="1" smtClean="0"/>
              <a:t>peregrinus</a:t>
            </a:r>
            <a:r>
              <a:rPr lang="cs-CZ" sz="2000" dirty="0" smtClean="0"/>
              <a:t> </a:t>
            </a:r>
            <a:r>
              <a:rPr lang="cs-CZ" sz="2000" dirty="0" err="1" smtClean="0"/>
              <a:t>Lucullus</a:t>
            </a:r>
            <a:r>
              <a:rPr lang="cs-CZ" sz="2000" dirty="0" smtClean="0"/>
              <a:t> uznal jako samostatnou skutkovou podstatu</a:t>
            </a:r>
          </a:p>
          <a:p>
            <a:endParaRPr lang="cs-CZ" sz="2000" dirty="0" smtClean="0"/>
          </a:p>
          <a:p>
            <a:r>
              <a:rPr lang="cs-CZ" sz="2000" dirty="0" smtClean="0"/>
              <a:t>Znaky</a:t>
            </a:r>
          </a:p>
          <a:p>
            <a:pPr lvl="1"/>
            <a:r>
              <a:rPr lang="cs-CZ" sz="2000" dirty="0" smtClean="0"/>
              <a:t>Zmocnění se věci cizí za použití násilí proti osobě</a:t>
            </a:r>
          </a:p>
          <a:p>
            <a:pPr lvl="1"/>
            <a:r>
              <a:rPr lang="cs-CZ" sz="2000" dirty="0" smtClean="0"/>
              <a:t>Škoda způsobená druhému za použití zbraní</a:t>
            </a:r>
          </a:p>
          <a:p>
            <a:pPr lvl="1"/>
            <a:r>
              <a:rPr lang="cs-CZ" sz="2000" dirty="0" smtClean="0"/>
              <a:t>Později i speciální situace krádeží při nepříznivých situacích: rabování</a:t>
            </a:r>
          </a:p>
          <a:p>
            <a:pPr marL="342900" lvl="1" indent="-342900"/>
            <a:r>
              <a:rPr lang="cs-CZ" sz="2000" dirty="0" smtClean="0">
                <a:ea typeface="+mn-ea"/>
                <a:cs typeface="+mn-cs"/>
              </a:rPr>
              <a:t>Ochrana</a:t>
            </a:r>
          </a:p>
          <a:p>
            <a:pPr lvl="1"/>
            <a:r>
              <a:rPr lang="cs-CZ" sz="2000" dirty="0" err="1" smtClean="0"/>
              <a:t>Actio</a:t>
            </a:r>
            <a:r>
              <a:rPr lang="cs-CZ" sz="2000" dirty="0" smtClean="0"/>
              <a:t> </a:t>
            </a:r>
            <a:r>
              <a:rPr lang="cs-CZ" sz="2000" dirty="0" err="1" smtClean="0"/>
              <a:t>vi</a:t>
            </a:r>
            <a:r>
              <a:rPr lang="cs-CZ" sz="2000" dirty="0" smtClean="0"/>
              <a:t> </a:t>
            </a:r>
            <a:r>
              <a:rPr lang="cs-CZ" sz="2000" dirty="0" err="1" smtClean="0"/>
              <a:t>bonorum</a:t>
            </a:r>
            <a:r>
              <a:rPr lang="cs-CZ" sz="2000" dirty="0" smtClean="0"/>
              <a:t> </a:t>
            </a:r>
            <a:r>
              <a:rPr lang="cs-CZ" sz="2000" dirty="0" err="1" smtClean="0"/>
              <a:t>raptorum</a:t>
            </a:r>
            <a:r>
              <a:rPr lang="cs-CZ" sz="2000" dirty="0" smtClean="0"/>
              <a:t> – </a:t>
            </a:r>
            <a:r>
              <a:rPr lang="cs-CZ" sz="2000" dirty="0" err="1" smtClean="0"/>
              <a:t>quadruplum</a:t>
            </a:r>
            <a:r>
              <a:rPr lang="cs-CZ" sz="2000" dirty="0" smtClean="0"/>
              <a:t>/</a:t>
            </a:r>
            <a:r>
              <a:rPr lang="cs-CZ" sz="2000" dirty="0" err="1" smtClean="0"/>
              <a:t>simplum</a:t>
            </a:r>
            <a:r>
              <a:rPr lang="cs-CZ" sz="2000" dirty="0" smtClean="0"/>
              <a:t> (po roce)</a:t>
            </a:r>
          </a:p>
          <a:p>
            <a:pPr lvl="1"/>
            <a:r>
              <a:rPr lang="cs-CZ" sz="2000" dirty="0" err="1" smtClean="0"/>
              <a:t>Condictio</a:t>
            </a:r>
            <a:r>
              <a:rPr lang="cs-CZ" sz="2000" dirty="0" smtClean="0"/>
              <a:t> </a:t>
            </a:r>
            <a:r>
              <a:rPr lang="cs-CZ" sz="2000" dirty="0" err="1" smtClean="0"/>
              <a:t>furtiva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483768" y="2852936"/>
            <a:ext cx="6190332" cy="3384352"/>
          </a:xfrm>
        </p:spPr>
        <p:txBody>
          <a:bodyPr/>
          <a:lstStyle/>
          <a:p>
            <a:pPr algn="ctr"/>
            <a:r>
              <a:rPr lang="cs-CZ" dirty="0" smtClean="0"/>
              <a:t>DAMNUM INIURIA DATUM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Poškození cizí věci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3238"/>
            <a:ext cx="8348985" cy="4357687"/>
          </a:xfrm>
        </p:spPr>
        <p:txBody>
          <a:bodyPr/>
          <a:lstStyle/>
          <a:p>
            <a:r>
              <a:rPr lang="cs-CZ" dirty="0" smtClean="0"/>
              <a:t>LDT – kazuistická ustanovení /např. pořezání stromů,…/</a:t>
            </a:r>
          </a:p>
          <a:p>
            <a:r>
              <a:rPr lang="cs-CZ" b="1" dirty="0" err="1" smtClean="0"/>
              <a:t>Lex</a:t>
            </a:r>
            <a:r>
              <a:rPr lang="cs-CZ" b="1" dirty="0" smtClean="0"/>
              <a:t> </a:t>
            </a:r>
            <a:r>
              <a:rPr lang="cs-CZ" b="1" dirty="0" err="1" smtClean="0"/>
              <a:t>Aquilia</a:t>
            </a:r>
            <a:r>
              <a:rPr lang="cs-CZ" b="1" dirty="0" smtClean="0"/>
              <a:t> de </a:t>
            </a:r>
            <a:r>
              <a:rPr lang="cs-CZ" b="1" dirty="0" err="1" smtClean="0"/>
              <a:t>damno</a:t>
            </a:r>
            <a:endParaRPr lang="cs-CZ" b="1" dirty="0" smtClean="0"/>
          </a:p>
          <a:p>
            <a:pPr lvl="1"/>
            <a:r>
              <a:rPr lang="cs-CZ" dirty="0" smtClean="0"/>
              <a:t>Plebiscit z r. 286 př. </a:t>
            </a:r>
            <a:r>
              <a:rPr lang="cs-CZ" dirty="0" err="1" smtClean="0"/>
              <a:t>Kr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1. kapitola – zabití cizího otroka nebo dobytčete</a:t>
            </a:r>
          </a:p>
          <a:p>
            <a:pPr lvl="1"/>
            <a:r>
              <a:rPr lang="cs-CZ" dirty="0" smtClean="0"/>
              <a:t>2. kapitola – odpuštění dluhu vedlejším věřitelem ke škodě věřitele hlavního  (později řešeno </a:t>
            </a:r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mandati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3. kapitola /patrně až dodatečně/– zranění otroka či dobytčete, zabití či zranění jiného zvířete, poškození věci vylitím, spálením, zlomením,.. později jakýmkoliv způsobem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8784976" cy="4536082"/>
          </a:xfrm>
        </p:spPr>
        <p:txBody>
          <a:bodyPr/>
          <a:lstStyle/>
          <a:p>
            <a:r>
              <a:rPr lang="cs-CZ" dirty="0" smtClean="0"/>
              <a:t>Škoda</a:t>
            </a:r>
          </a:p>
          <a:p>
            <a:pPr lvl="1"/>
            <a:r>
              <a:rPr lang="cs-CZ" sz="2000" dirty="0" err="1" smtClean="0"/>
              <a:t>Damnum</a:t>
            </a:r>
            <a:r>
              <a:rPr lang="cs-CZ" sz="2000" dirty="0" smtClean="0"/>
              <a:t> </a:t>
            </a:r>
            <a:r>
              <a:rPr lang="cs-CZ" sz="2000" dirty="0" err="1" smtClean="0"/>
              <a:t>corpore</a:t>
            </a:r>
            <a:r>
              <a:rPr lang="cs-CZ" sz="2000" dirty="0" smtClean="0"/>
              <a:t> </a:t>
            </a:r>
            <a:r>
              <a:rPr lang="cs-CZ" sz="2000" dirty="0" err="1" smtClean="0"/>
              <a:t>corpori</a:t>
            </a:r>
            <a:r>
              <a:rPr lang="cs-CZ" sz="2000" dirty="0" smtClean="0"/>
              <a:t> datum</a:t>
            </a:r>
          </a:p>
          <a:p>
            <a:pPr lvl="1"/>
            <a:r>
              <a:rPr lang="cs-CZ" sz="2000" dirty="0" smtClean="0"/>
              <a:t>Non </a:t>
            </a:r>
            <a:r>
              <a:rPr lang="cs-CZ" sz="2000" dirty="0" err="1" smtClean="0"/>
              <a:t>corpore</a:t>
            </a:r>
            <a:r>
              <a:rPr lang="cs-CZ" sz="2000" dirty="0" smtClean="0"/>
              <a:t> sed </a:t>
            </a:r>
            <a:r>
              <a:rPr lang="cs-CZ" sz="2000" dirty="0" err="1" smtClean="0"/>
              <a:t>corpori</a:t>
            </a:r>
            <a:endParaRPr lang="cs-CZ" sz="2000" dirty="0" smtClean="0"/>
          </a:p>
          <a:p>
            <a:pPr lvl="1"/>
            <a:r>
              <a:rPr lang="cs-CZ" sz="2000" dirty="0" smtClean="0"/>
              <a:t>Non </a:t>
            </a:r>
            <a:r>
              <a:rPr lang="cs-CZ" sz="2000" dirty="0" err="1" smtClean="0"/>
              <a:t>corpore</a:t>
            </a:r>
            <a:r>
              <a:rPr lang="cs-CZ" sz="2000" dirty="0" smtClean="0"/>
              <a:t> </a:t>
            </a:r>
            <a:r>
              <a:rPr lang="cs-CZ" sz="2000" dirty="0" err="1" smtClean="0"/>
              <a:t>nec</a:t>
            </a:r>
            <a:r>
              <a:rPr lang="cs-CZ" sz="2000" dirty="0" smtClean="0"/>
              <a:t> </a:t>
            </a:r>
            <a:r>
              <a:rPr lang="cs-CZ" sz="2000" dirty="0" err="1" smtClean="0"/>
              <a:t>corpori</a:t>
            </a:r>
            <a:r>
              <a:rPr lang="cs-CZ" sz="2000" dirty="0" smtClean="0"/>
              <a:t> – i bez zničení věci</a:t>
            </a:r>
          </a:p>
          <a:p>
            <a:r>
              <a:rPr lang="cs-CZ" dirty="0" smtClean="0"/>
              <a:t>Protiprávnost</a:t>
            </a:r>
          </a:p>
          <a:p>
            <a:pPr lvl="1"/>
            <a:r>
              <a:rPr lang="cs-CZ" sz="2000" dirty="0" smtClean="0"/>
              <a:t>Krajní nouze, nutná obrana a výkon svého práva vylučují protiprávnost</a:t>
            </a:r>
          </a:p>
          <a:p>
            <a:r>
              <a:rPr lang="cs-CZ" dirty="0" smtClean="0"/>
              <a:t>Zavinění </a:t>
            </a:r>
          </a:p>
          <a:p>
            <a:pPr lvl="1"/>
            <a:r>
              <a:rPr lang="cs-CZ" sz="2000" dirty="0" smtClean="0"/>
              <a:t>Dolus</a:t>
            </a:r>
          </a:p>
          <a:p>
            <a:pPr lvl="1"/>
            <a:r>
              <a:rPr lang="cs-CZ" sz="2000" dirty="0" err="1" smtClean="0"/>
              <a:t>Culpa</a:t>
            </a:r>
            <a:r>
              <a:rPr lang="cs-CZ" sz="2000" dirty="0" smtClean="0"/>
              <a:t> </a:t>
            </a:r>
          </a:p>
          <a:p>
            <a:pPr lvl="2"/>
            <a:r>
              <a:rPr lang="cs-CZ" dirty="0" smtClean="0"/>
              <a:t>od konce republiky</a:t>
            </a:r>
          </a:p>
          <a:p>
            <a:pPr lvl="2"/>
            <a:r>
              <a:rPr lang="cs-CZ" dirty="0" smtClean="0"/>
              <a:t>Pozitivní čin – </a:t>
            </a:r>
            <a:r>
              <a:rPr lang="cs-CZ" dirty="0" err="1" smtClean="0"/>
              <a:t>culpa</a:t>
            </a:r>
            <a:r>
              <a:rPr lang="cs-CZ" dirty="0" smtClean="0"/>
              <a:t> in </a:t>
            </a:r>
            <a:r>
              <a:rPr lang="cs-CZ" dirty="0" err="1" smtClean="0"/>
              <a:t>faciendo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Žaloba a trest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568952" cy="4536082"/>
          </a:xfrm>
        </p:spPr>
        <p:txBody>
          <a:bodyPr/>
          <a:lstStyle/>
          <a:p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legis</a:t>
            </a:r>
            <a:r>
              <a:rPr lang="cs-CZ" dirty="0" smtClean="0"/>
              <a:t> </a:t>
            </a:r>
            <a:r>
              <a:rPr lang="cs-CZ" dirty="0" err="1" smtClean="0"/>
              <a:t>Aquilieae</a:t>
            </a:r>
            <a:endParaRPr lang="cs-CZ" dirty="0" smtClean="0"/>
          </a:p>
          <a:p>
            <a:pPr lvl="1"/>
            <a:r>
              <a:rPr lang="cs-CZ" sz="1800" dirty="0" smtClean="0"/>
              <a:t>Vlastníkovi poškozené věci, Římanovi</a:t>
            </a:r>
          </a:p>
          <a:p>
            <a:pPr lvl="1"/>
            <a:r>
              <a:rPr lang="cs-CZ" sz="1800" dirty="0" smtClean="0"/>
              <a:t>1.kapitola: nejvyšší cena věci v posledním roce – de facto pokuta</a:t>
            </a:r>
          </a:p>
          <a:p>
            <a:pPr lvl="1"/>
            <a:r>
              <a:rPr lang="cs-CZ" sz="1800" dirty="0" smtClean="0"/>
              <a:t>3.kapitola:  nejvyšší cena věci v posledních 30-ti dnech – de facto pokuta</a:t>
            </a:r>
          </a:p>
          <a:p>
            <a:pPr lvl="1"/>
            <a:r>
              <a:rPr lang="cs-CZ" sz="1800" dirty="0" smtClean="0"/>
              <a:t>Při nepřiznání se pachatele zněla na </a:t>
            </a:r>
            <a:r>
              <a:rPr lang="cs-CZ" sz="1800" dirty="0" err="1" smtClean="0"/>
              <a:t>duplum</a:t>
            </a:r>
            <a:endParaRPr lang="cs-CZ" sz="1800" dirty="0" smtClean="0"/>
          </a:p>
          <a:p>
            <a:pPr lvl="1"/>
            <a:r>
              <a:rPr lang="cs-CZ" sz="1800" dirty="0" smtClean="0"/>
              <a:t>Jurisprudencí záhy stanovena povinnost plnit celé </a:t>
            </a:r>
            <a:r>
              <a:rPr lang="cs-CZ" sz="1800" dirty="0" err="1" smtClean="0"/>
              <a:t>interresse</a:t>
            </a:r>
            <a:r>
              <a:rPr lang="cs-CZ" sz="1800" dirty="0" smtClean="0"/>
              <a:t> – de facto tedy náhrada škody, ale stále nese rysy trestu – uplatňuje se kumulativně a proti dědicům jen na jejich obohacení</a:t>
            </a:r>
          </a:p>
          <a:p>
            <a:r>
              <a:rPr lang="cs-CZ" dirty="0" err="1" smtClean="0"/>
              <a:t>Actio</a:t>
            </a:r>
            <a:r>
              <a:rPr lang="cs-CZ" dirty="0" smtClean="0"/>
              <a:t> </a:t>
            </a:r>
            <a:r>
              <a:rPr lang="cs-CZ" dirty="0" err="1" smtClean="0"/>
              <a:t>utilis</a:t>
            </a:r>
            <a:r>
              <a:rPr lang="cs-CZ" dirty="0" smtClean="0"/>
              <a:t> /</a:t>
            </a:r>
            <a:r>
              <a:rPr lang="cs-CZ" dirty="0" err="1" smtClean="0"/>
              <a:t>actio</a:t>
            </a:r>
            <a:r>
              <a:rPr lang="cs-CZ" dirty="0" smtClean="0"/>
              <a:t> in </a:t>
            </a:r>
            <a:r>
              <a:rPr lang="cs-CZ" dirty="0" err="1" smtClean="0"/>
              <a:t>factum</a:t>
            </a:r>
            <a:r>
              <a:rPr lang="cs-CZ" dirty="0" smtClean="0"/>
              <a:t> </a:t>
            </a:r>
            <a:r>
              <a:rPr lang="cs-CZ" dirty="0" err="1" smtClean="0"/>
              <a:t>conceptae</a:t>
            </a:r>
            <a:endParaRPr lang="cs-CZ" dirty="0" smtClean="0"/>
          </a:p>
          <a:p>
            <a:pPr lvl="1"/>
            <a:r>
              <a:rPr lang="cs-CZ" sz="1800" dirty="0" err="1" smtClean="0"/>
              <a:t>Praetor</a:t>
            </a:r>
            <a:r>
              <a:rPr lang="cs-CZ" sz="1800" dirty="0" smtClean="0"/>
              <a:t> u nepřímého tělesného působení</a:t>
            </a:r>
          </a:p>
          <a:p>
            <a:pPr lvl="1"/>
            <a:r>
              <a:rPr lang="cs-CZ" sz="1800" dirty="0" smtClean="0"/>
              <a:t>Vlastník, </a:t>
            </a:r>
            <a:r>
              <a:rPr lang="cs-CZ" sz="1800" dirty="0" err="1" smtClean="0"/>
              <a:t>usufruktář</a:t>
            </a:r>
            <a:r>
              <a:rPr lang="cs-CZ" sz="1800" dirty="0" smtClean="0"/>
              <a:t> a </a:t>
            </a:r>
            <a:r>
              <a:rPr lang="cs-CZ" sz="1800" dirty="0" err="1" smtClean="0"/>
              <a:t>usuář</a:t>
            </a:r>
            <a:r>
              <a:rPr lang="cs-CZ" sz="1800" dirty="0" smtClean="0"/>
              <a:t>, později i nájemce a zástavní věřitel</a:t>
            </a:r>
          </a:p>
          <a:p>
            <a:pPr marL="342900" lvl="1" indent="-342900"/>
            <a:r>
              <a:rPr lang="cs-CZ" sz="2400" dirty="0" err="1" smtClean="0">
                <a:ea typeface="+mn-ea"/>
                <a:cs typeface="+mn-cs"/>
              </a:rPr>
              <a:t>Actio</a:t>
            </a:r>
            <a:r>
              <a:rPr lang="cs-CZ" sz="2400" dirty="0" smtClean="0">
                <a:ea typeface="+mn-ea"/>
                <a:cs typeface="+mn-cs"/>
              </a:rPr>
              <a:t> de </a:t>
            </a:r>
            <a:r>
              <a:rPr lang="cs-CZ" sz="2400" dirty="0" err="1" smtClean="0">
                <a:ea typeface="+mn-ea"/>
                <a:cs typeface="+mn-cs"/>
              </a:rPr>
              <a:t>pauperie</a:t>
            </a:r>
            <a:r>
              <a:rPr lang="cs-CZ" sz="2400" dirty="0" smtClean="0">
                <a:ea typeface="+mn-ea"/>
                <a:cs typeface="+mn-cs"/>
              </a:rPr>
              <a:t> </a:t>
            </a:r>
          </a:p>
          <a:p>
            <a:pPr lvl="1"/>
            <a:r>
              <a:rPr lang="cs-CZ" sz="1800" dirty="0" smtClean="0"/>
              <a:t>Žaloba na škodu způsobenou nehlídaným zvířetem /už LDT/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2699792" y="3356992"/>
            <a:ext cx="5969000" cy="2376488"/>
          </a:xfrm>
        </p:spPr>
        <p:txBody>
          <a:bodyPr/>
          <a:lstStyle/>
          <a:p>
            <a:pPr algn="ctr"/>
            <a:r>
              <a:rPr lang="cs-CZ" dirty="0" smtClean="0"/>
              <a:t>INIURIA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urážka na cti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DELICTUM</a:t>
            </a:r>
            <a:r>
              <a:rPr lang="cs-CZ" dirty="0" smtClean="0"/>
              <a:t> X CRIMEN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3810000" cy="4357687"/>
          </a:xfrm>
        </p:spPr>
        <p:txBody>
          <a:bodyPr/>
          <a:lstStyle/>
          <a:p>
            <a:r>
              <a:rPr lang="cs-CZ" sz="2000" dirty="0" smtClean="0"/>
              <a:t>DELICTUM PRIVATUM</a:t>
            </a:r>
          </a:p>
          <a:p>
            <a:pPr lvl="1"/>
            <a:r>
              <a:rPr lang="cs-CZ" sz="1600" dirty="0" smtClean="0"/>
              <a:t>Soukromý protiprávní čin – je porušen zájem jedince</a:t>
            </a:r>
          </a:p>
          <a:p>
            <a:pPr lvl="1"/>
            <a:r>
              <a:rPr lang="cs-CZ" sz="1600" dirty="0" smtClean="0"/>
              <a:t>Jedinec také musí svůj spor vést – žaluje, dokazuje a pokuta také připadne jemu</a:t>
            </a:r>
          </a:p>
          <a:p>
            <a:pPr lvl="1"/>
            <a:r>
              <a:rPr lang="cs-CZ" sz="1600" dirty="0" smtClean="0"/>
              <a:t>Delikty typizované – civilní a </a:t>
            </a:r>
            <a:r>
              <a:rPr lang="cs-CZ" sz="1600" dirty="0" err="1" smtClean="0"/>
              <a:t>praetorské</a:t>
            </a:r>
            <a:endParaRPr lang="cs-CZ" sz="1600" dirty="0" smtClean="0"/>
          </a:p>
          <a:p>
            <a:pPr lvl="1"/>
            <a:r>
              <a:rPr lang="cs-CZ" sz="1600" dirty="0" smtClean="0"/>
              <a:t>Trest: peněžitý</a:t>
            </a:r>
            <a:endParaRPr lang="cs-CZ" sz="1600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>
          <a:xfrm>
            <a:off x="4211960" y="1772817"/>
            <a:ext cx="4752528" cy="4320480"/>
          </a:xfrm>
        </p:spPr>
        <p:txBody>
          <a:bodyPr/>
          <a:lstStyle/>
          <a:p>
            <a:pPr>
              <a:buNone/>
            </a:pPr>
            <a:r>
              <a:rPr lang="cs-CZ" sz="2000" dirty="0" smtClean="0"/>
              <a:t>CRIMEN /DELICTUM PUBLICUM</a:t>
            </a:r>
          </a:p>
          <a:p>
            <a:pPr lvl="1"/>
            <a:r>
              <a:rPr lang="cs-CZ" sz="1600" dirty="0" smtClean="0"/>
              <a:t>Zločin - porušení veřejného zájmu – útok na společenský řád</a:t>
            </a:r>
          </a:p>
          <a:p>
            <a:pPr lvl="1"/>
            <a:r>
              <a:rPr lang="cs-CZ" sz="1600" dirty="0" err="1" smtClean="0"/>
              <a:t>Ius</a:t>
            </a:r>
            <a:r>
              <a:rPr lang="cs-CZ" sz="1600" dirty="0" smtClean="0"/>
              <a:t> </a:t>
            </a:r>
            <a:r>
              <a:rPr lang="cs-CZ" sz="1600" dirty="0" err="1" smtClean="0"/>
              <a:t>coercendi</a:t>
            </a:r>
            <a:r>
              <a:rPr lang="cs-CZ" sz="1600" dirty="0" smtClean="0"/>
              <a:t> – žalovatelný magistráty – souzen lidovými shromážděními (později trestními porotami, za císařství senátem a císařským soudem)</a:t>
            </a:r>
          </a:p>
          <a:p>
            <a:pPr lvl="1"/>
            <a:r>
              <a:rPr lang="cs-CZ" sz="1600" dirty="0" smtClean="0"/>
              <a:t>Trest: </a:t>
            </a:r>
          </a:p>
          <a:p>
            <a:pPr lvl="2"/>
            <a:r>
              <a:rPr lang="cs-CZ" sz="1600" dirty="0" smtClean="0"/>
              <a:t>za republiky: smrt nebo trest majetkový</a:t>
            </a:r>
          </a:p>
          <a:p>
            <a:pPr lvl="2"/>
            <a:r>
              <a:rPr lang="cs-CZ" sz="1600" dirty="0" smtClean="0"/>
              <a:t>za císařství : viz výše + vyhnanství, otroctví</a:t>
            </a:r>
          </a:p>
          <a:p>
            <a:pPr lvl="1"/>
            <a:r>
              <a:rPr lang="cs-CZ" sz="1600" dirty="0" smtClean="0"/>
              <a:t>Hranice není zcela ostrá (běžně se termín </a:t>
            </a:r>
            <a:r>
              <a:rPr lang="cs-CZ" sz="1600" dirty="0" err="1" smtClean="0"/>
              <a:t>delictum</a:t>
            </a:r>
            <a:r>
              <a:rPr lang="cs-CZ" sz="1600" dirty="0" smtClean="0"/>
              <a:t> publicum užívá v dobových pramenech i pro </a:t>
            </a:r>
            <a:r>
              <a:rPr lang="cs-CZ" sz="1600" dirty="0" err="1" smtClean="0"/>
              <a:t>crimen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Příklad: vražda, únos, svatokrádež, </a:t>
            </a:r>
            <a:r>
              <a:rPr lang="cs-CZ" sz="1600" dirty="0" err="1" smtClean="0"/>
              <a:t>crimen</a:t>
            </a:r>
            <a:r>
              <a:rPr lang="cs-CZ" sz="1600" dirty="0" smtClean="0"/>
              <a:t> </a:t>
            </a:r>
            <a:r>
              <a:rPr lang="cs-CZ" sz="1600" dirty="0" err="1" smtClean="0"/>
              <a:t>maiestatis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B2CB2-7F01-4A16-B217-4220ABEF4B1C}" type="slidenum">
              <a:rPr lang="cs-CZ"/>
              <a:pPr/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503237"/>
          </a:xfrm>
        </p:spPr>
        <p:txBody>
          <a:bodyPr/>
          <a:lstStyle/>
          <a:p>
            <a:r>
              <a:rPr lang="cs-CZ" sz="2400" dirty="0" smtClean="0"/>
              <a:t>Charakteristika</a:t>
            </a:r>
            <a:r>
              <a:rPr lang="cs-CZ" dirty="0" smtClean="0"/>
              <a:t>  - úmyslný čin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968552"/>
          </a:xfrm>
        </p:spPr>
        <p:txBody>
          <a:bodyPr/>
          <a:lstStyle/>
          <a:p>
            <a:r>
              <a:rPr lang="cs-CZ" sz="2000" dirty="0" err="1" smtClean="0"/>
              <a:t>Ius</a:t>
            </a:r>
            <a:r>
              <a:rPr lang="cs-CZ" sz="2000" dirty="0" smtClean="0"/>
              <a:t> civile podle LDT – </a:t>
            </a:r>
            <a:r>
              <a:rPr lang="cs-CZ" sz="2000" dirty="0" err="1" smtClean="0"/>
              <a:t>actio</a:t>
            </a:r>
            <a:r>
              <a:rPr lang="cs-CZ" sz="2000" dirty="0" smtClean="0"/>
              <a:t> </a:t>
            </a:r>
            <a:r>
              <a:rPr lang="cs-CZ" sz="2000" dirty="0" err="1" smtClean="0"/>
              <a:t>iniuriarum</a:t>
            </a:r>
            <a:endParaRPr lang="cs-CZ" sz="2000" dirty="0" smtClean="0"/>
          </a:p>
          <a:p>
            <a:pPr lvl="1"/>
            <a:r>
              <a:rPr lang="cs-CZ" sz="1600" dirty="0" err="1" smtClean="0"/>
              <a:t>Malum</a:t>
            </a:r>
            <a:r>
              <a:rPr lang="cs-CZ" sz="1600" dirty="0" smtClean="0"/>
              <a:t> </a:t>
            </a:r>
            <a:r>
              <a:rPr lang="cs-CZ" sz="1600" dirty="0" err="1" smtClean="0"/>
              <a:t>carmen</a:t>
            </a:r>
            <a:r>
              <a:rPr lang="cs-CZ" sz="1600" dirty="0" smtClean="0"/>
              <a:t> – prokletí – spadá pod magii, trest: smrt</a:t>
            </a:r>
          </a:p>
          <a:p>
            <a:pPr lvl="1"/>
            <a:r>
              <a:rPr lang="cs-CZ" sz="1600" dirty="0" err="1" smtClean="0"/>
              <a:t>Membrum</a:t>
            </a:r>
            <a:r>
              <a:rPr lang="cs-CZ" sz="1600" dirty="0" smtClean="0"/>
              <a:t> </a:t>
            </a:r>
            <a:r>
              <a:rPr lang="cs-CZ" sz="1600" dirty="0" err="1" smtClean="0"/>
              <a:t>ruptum</a:t>
            </a:r>
            <a:r>
              <a:rPr lang="cs-CZ" sz="1600" dirty="0" smtClean="0"/>
              <a:t> – zničení končetiny, obecně zmrzačení - nedojde-li k náhradě, je možná odveta</a:t>
            </a:r>
          </a:p>
          <a:p>
            <a:pPr lvl="1"/>
            <a:r>
              <a:rPr lang="cs-CZ" sz="1600" dirty="0" smtClean="0"/>
              <a:t>Os </a:t>
            </a:r>
            <a:r>
              <a:rPr lang="cs-CZ" sz="1600" dirty="0" err="1" smtClean="0"/>
              <a:t>fractum</a:t>
            </a:r>
            <a:r>
              <a:rPr lang="cs-CZ" sz="1600" dirty="0" smtClean="0"/>
              <a:t> – zlomená kost, trest: 300/150 </a:t>
            </a:r>
            <a:r>
              <a:rPr lang="cs-CZ" sz="1600" dirty="0" err="1" smtClean="0"/>
              <a:t>assů</a:t>
            </a:r>
            <a:endParaRPr lang="cs-CZ" sz="1600" dirty="0" smtClean="0"/>
          </a:p>
          <a:p>
            <a:pPr lvl="1"/>
            <a:r>
              <a:rPr lang="cs-CZ" sz="1600" dirty="0" err="1" smtClean="0"/>
              <a:t>Iniuria</a:t>
            </a:r>
            <a:r>
              <a:rPr lang="cs-CZ" sz="1600" dirty="0" smtClean="0"/>
              <a:t> – slovní či fyzický útok menší intenzity, trest: 25 </a:t>
            </a:r>
            <a:r>
              <a:rPr lang="cs-CZ" sz="1600" dirty="0" err="1" smtClean="0"/>
              <a:t>assů</a:t>
            </a:r>
            <a:endParaRPr lang="cs-CZ" sz="1600" dirty="0" smtClean="0"/>
          </a:p>
          <a:p>
            <a:pPr marL="342900" lvl="1" indent="-342900"/>
            <a:r>
              <a:rPr lang="cs-CZ" sz="2000" dirty="0" err="1" smtClean="0">
                <a:ea typeface="+mn-ea"/>
                <a:cs typeface="+mn-cs"/>
              </a:rPr>
              <a:t>Praetorské</a:t>
            </a:r>
            <a:r>
              <a:rPr lang="cs-CZ" sz="2000" dirty="0" smtClean="0">
                <a:ea typeface="+mn-ea"/>
                <a:cs typeface="+mn-cs"/>
              </a:rPr>
              <a:t> právo - </a:t>
            </a:r>
            <a:r>
              <a:rPr lang="cs-CZ" sz="2000" dirty="0" err="1" smtClean="0">
                <a:ea typeface="+mn-ea"/>
                <a:cs typeface="+mn-cs"/>
              </a:rPr>
              <a:t>actio</a:t>
            </a:r>
            <a:r>
              <a:rPr lang="cs-CZ" sz="2000" dirty="0" smtClean="0">
                <a:ea typeface="+mn-ea"/>
                <a:cs typeface="+mn-cs"/>
              </a:rPr>
              <a:t> </a:t>
            </a:r>
            <a:r>
              <a:rPr lang="cs-CZ" sz="2000" dirty="0" err="1" smtClean="0">
                <a:ea typeface="+mn-ea"/>
                <a:cs typeface="+mn-cs"/>
              </a:rPr>
              <a:t>iniuriarum</a:t>
            </a:r>
            <a:r>
              <a:rPr lang="cs-CZ" sz="2000" dirty="0" smtClean="0">
                <a:ea typeface="+mn-ea"/>
                <a:cs typeface="+mn-cs"/>
              </a:rPr>
              <a:t> </a:t>
            </a:r>
            <a:r>
              <a:rPr lang="cs-CZ" sz="2000" dirty="0" err="1" smtClean="0">
                <a:ea typeface="+mn-ea"/>
                <a:cs typeface="+mn-cs"/>
              </a:rPr>
              <a:t>aestimatoria</a:t>
            </a:r>
            <a:endParaRPr lang="cs-CZ" sz="2000" dirty="0" smtClean="0">
              <a:ea typeface="+mn-ea"/>
              <a:cs typeface="+mn-cs"/>
            </a:endParaRPr>
          </a:p>
          <a:p>
            <a:pPr lvl="1"/>
            <a:r>
              <a:rPr lang="cs-CZ" sz="1600" dirty="0" smtClean="0"/>
              <a:t>Verbální: slovní nebo písemné snížení cti, včetně pokřikování</a:t>
            </a:r>
          </a:p>
          <a:p>
            <a:pPr lvl="1"/>
            <a:r>
              <a:rPr lang="cs-CZ" sz="1600" dirty="0" smtClean="0"/>
              <a:t>Reálné: fyzický útok, </a:t>
            </a:r>
            <a:r>
              <a:rPr lang="cs-CZ" sz="1600" dirty="0" err="1" smtClean="0"/>
              <a:t>útok</a:t>
            </a:r>
            <a:r>
              <a:rPr lang="cs-CZ" sz="1600" dirty="0" smtClean="0"/>
              <a:t> na mravopočestnost, bránění v účasti na veřejném životě,…</a:t>
            </a:r>
          </a:p>
          <a:p>
            <a:pPr lvl="1"/>
            <a:r>
              <a:rPr lang="cs-CZ" sz="1600" dirty="0" smtClean="0"/>
              <a:t>Trest</a:t>
            </a:r>
          </a:p>
          <a:p>
            <a:pPr lvl="2"/>
            <a:r>
              <a:rPr lang="cs-CZ" sz="1600" dirty="0" smtClean="0"/>
              <a:t>Běžná urážka: stanoví soudce na základě spravedlnosti a ocenění poškozeného</a:t>
            </a:r>
          </a:p>
          <a:p>
            <a:pPr lvl="2"/>
            <a:r>
              <a:rPr lang="cs-CZ" sz="1600" dirty="0" smtClean="0"/>
              <a:t>Těžká urážka:  </a:t>
            </a:r>
            <a:r>
              <a:rPr lang="cs-CZ" sz="1600" dirty="0" err="1" smtClean="0"/>
              <a:t>taxatio</a:t>
            </a:r>
            <a:r>
              <a:rPr lang="cs-CZ" sz="1600" dirty="0" smtClean="0"/>
              <a:t> /</a:t>
            </a:r>
            <a:r>
              <a:rPr lang="cs-CZ" sz="1600" dirty="0" err="1" smtClean="0"/>
              <a:t>maximaliztace</a:t>
            </a:r>
            <a:r>
              <a:rPr lang="cs-CZ" sz="1600" dirty="0" smtClean="0"/>
              <a:t> hodnoty sporu/ nebo vyšší pokuta</a:t>
            </a:r>
          </a:p>
          <a:p>
            <a:pPr lvl="2"/>
            <a:endParaRPr lang="cs-CZ" sz="1600" dirty="0" smtClean="0"/>
          </a:p>
          <a:p>
            <a:pPr marL="342900" lvl="1" indent="-342900"/>
            <a:r>
              <a:rPr lang="cs-CZ" sz="2000" dirty="0" err="1" smtClean="0">
                <a:ea typeface="+mn-ea"/>
                <a:cs typeface="+mn-cs"/>
              </a:rPr>
              <a:t>Actio</a:t>
            </a:r>
            <a:r>
              <a:rPr lang="cs-CZ" sz="2000" dirty="0" smtClean="0">
                <a:ea typeface="+mn-ea"/>
                <a:cs typeface="+mn-cs"/>
              </a:rPr>
              <a:t> </a:t>
            </a:r>
            <a:r>
              <a:rPr lang="cs-CZ" sz="2000" dirty="0" err="1" smtClean="0">
                <a:ea typeface="+mn-ea"/>
                <a:cs typeface="+mn-cs"/>
              </a:rPr>
              <a:t>legis</a:t>
            </a:r>
            <a:r>
              <a:rPr lang="cs-CZ" sz="2000" dirty="0" smtClean="0">
                <a:ea typeface="+mn-ea"/>
                <a:cs typeface="+mn-cs"/>
              </a:rPr>
              <a:t> </a:t>
            </a:r>
            <a:r>
              <a:rPr lang="cs-CZ" sz="2000" dirty="0" err="1" smtClean="0">
                <a:ea typeface="+mn-ea"/>
                <a:cs typeface="+mn-cs"/>
              </a:rPr>
              <a:t>Corneliae</a:t>
            </a:r>
            <a:r>
              <a:rPr lang="cs-CZ" sz="2000" dirty="0" smtClean="0">
                <a:ea typeface="+mn-ea"/>
                <a:cs typeface="+mn-cs"/>
              </a:rPr>
              <a:t> (</a:t>
            </a:r>
            <a:r>
              <a:rPr lang="cs-CZ" sz="2000" dirty="0" err="1" smtClean="0">
                <a:ea typeface="+mn-ea"/>
                <a:cs typeface="+mn-cs"/>
              </a:rPr>
              <a:t>Lex</a:t>
            </a:r>
            <a:r>
              <a:rPr lang="cs-CZ" sz="2000" dirty="0" smtClean="0">
                <a:ea typeface="+mn-ea"/>
                <a:cs typeface="+mn-cs"/>
              </a:rPr>
              <a:t> </a:t>
            </a:r>
            <a:r>
              <a:rPr lang="cs-CZ" sz="2000" dirty="0" err="1" smtClean="0">
                <a:ea typeface="+mn-ea"/>
                <a:cs typeface="+mn-cs"/>
              </a:rPr>
              <a:t>Cornelia</a:t>
            </a:r>
            <a:r>
              <a:rPr lang="cs-CZ" sz="2000" dirty="0" smtClean="0">
                <a:ea typeface="+mn-ea"/>
                <a:cs typeface="+mn-cs"/>
              </a:rPr>
              <a:t> de </a:t>
            </a:r>
            <a:r>
              <a:rPr lang="cs-CZ" sz="2000" dirty="0" err="1" smtClean="0">
                <a:ea typeface="+mn-ea"/>
                <a:cs typeface="+mn-cs"/>
              </a:rPr>
              <a:t>iniuriis</a:t>
            </a:r>
            <a:r>
              <a:rPr lang="cs-CZ" sz="2000" dirty="0" smtClean="0">
                <a:ea typeface="+mn-ea"/>
                <a:cs typeface="+mn-cs"/>
              </a:rPr>
              <a:t>, 81 př. </a:t>
            </a:r>
            <a:r>
              <a:rPr lang="cs-CZ" sz="2000" dirty="0" err="1" smtClean="0">
                <a:ea typeface="+mn-ea"/>
                <a:cs typeface="+mn-cs"/>
              </a:rPr>
              <a:t>Kr</a:t>
            </a:r>
            <a:r>
              <a:rPr lang="cs-CZ" sz="2000" dirty="0" smtClean="0">
                <a:ea typeface="+mn-ea"/>
                <a:cs typeface="+mn-cs"/>
              </a:rPr>
              <a:t>.)</a:t>
            </a:r>
          </a:p>
          <a:p>
            <a:pPr lvl="2"/>
            <a:r>
              <a:rPr lang="cs-CZ" sz="1600" dirty="0" smtClean="0"/>
              <a:t>Konkurenční </a:t>
            </a:r>
            <a:r>
              <a:rPr lang="cs-CZ" sz="1600" dirty="0" err="1" smtClean="0"/>
              <a:t>praetorské</a:t>
            </a:r>
            <a:r>
              <a:rPr lang="cs-CZ" sz="1600" dirty="0" smtClean="0"/>
              <a:t>, na stíhání speciálních situací: </a:t>
            </a:r>
            <a:r>
              <a:rPr lang="cs-CZ" sz="1600" dirty="0" err="1" smtClean="0"/>
              <a:t>pulsatio</a:t>
            </a:r>
            <a:r>
              <a:rPr lang="cs-CZ" sz="1600" dirty="0" smtClean="0"/>
              <a:t> /bití/, </a:t>
            </a:r>
            <a:r>
              <a:rPr lang="cs-CZ" sz="1600" dirty="0" err="1" smtClean="0"/>
              <a:t>verberatio</a:t>
            </a:r>
            <a:r>
              <a:rPr lang="cs-CZ" sz="1600" dirty="0" smtClean="0"/>
              <a:t> /mrskání/, </a:t>
            </a:r>
            <a:r>
              <a:rPr lang="cs-CZ" sz="1600" dirty="0" err="1" smtClean="0"/>
              <a:t>vi</a:t>
            </a:r>
            <a:r>
              <a:rPr lang="cs-CZ" sz="1600" dirty="0" smtClean="0"/>
              <a:t> </a:t>
            </a:r>
            <a:r>
              <a:rPr lang="cs-CZ" sz="1600" dirty="0" err="1" smtClean="0"/>
              <a:t>bomum</a:t>
            </a:r>
            <a:r>
              <a:rPr lang="cs-CZ" sz="1600" dirty="0" smtClean="0"/>
              <a:t> </a:t>
            </a:r>
            <a:r>
              <a:rPr lang="cs-CZ" sz="1600" dirty="0" err="1" smtClean="0"/>
              <a:t>introire</a:t>
            </a:r>
            <a:r>
              <a:rPr lang="cs-CZ" sz="1600" dirty="0" smtClean="0"/>
              <a:t> /násilné vniknutí do cizího domu/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Praetorské</a:t>
            </a:r>
            <a:r>
              <a:rPr lang="cs-CZ" dirty="0" smtClean="0"/>
              <a:t> delikty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DOLUS MALUS – podvod </a:t>
            </a:r>
            <a:r>
              <a:rPr lang="cs-CZ" sz="2000" dirty="0" smtClean="0"/>
              <a:t>/úmyslné uvedení v omyl/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2" y="1773238"/>
            <a:ext cx="7848351" cy="4608090"/>
          </a:xfrm>
        </p:spPr>
        <p:txBody>
          <a:bodyPr/>
          <a:lstStyle/>
          <a:p>
            <a:r>
              <a:rPr lang="cs-CZ" sz="1800" dirty="0" smtClean="0"/>
              <a:t>66 př. </a:t>
            </a:r>
            <a:r>
              <a:rPr lang="cs-CZ" sz="1800" dirty="0" err="1" smtClean="0"/>
              <a:t>Kr</a:t>
            </a:r>
            <a:r>
              <a:rPr lang="cs-CZ" sz="1800" dirty="0" smtClean="0"/>
              <a:t>. – </a:t>
            </a:r>
            <a:r>
              <a:rPr lang="cs-CZ" sz="1800" dirty="0" err="1" smtClean="0"/>
              <a:t>praetor</a:t>
            </a:r>
            <a:r>
              <a:rPr lang="cs-CZ" sz="1800" dirty="0" smtClean="0"/>
              <a:t> </a:t>
            </a:r>
            <a:r>
              <a:rPr lang="cs-CZ" sz="1800" dirty="0" err="1" smtClean="0"/>
              <a:t>Gaius</a:t>
            </a:r>
            <a:r>
              <a:rPr lang="cs-CZ" sz="1800" dirty="0" smtClean="0"/>
              <a:t> </a:t>
            </a:r>
            <a:r>
              <a:rPr lang="cs-CZ" sz="1800" dirty="0" err="1" smtClean="0"/>
              <a:t>Aquilius</a:t>
            </a:r>
            <a:r>
              <a:rPr lang="cs-CZ" sz="1800" dirty="0" smtClean="0"/>
              <a:t> </a:t>
            </a:r>
            <a:r>
              <a:rPr lang="cs-CZ" sz="1800" dirty="0" err="1" smtClean="0"/>
              <a:t>Gallus</a:t>
            </a:r>
            <a:endParaRPr lang="cs-CZ" sz="1800" dirty="0" smtClean="0"/>
          </a:p>
          <a:p>
            <a:r>
              <a:rPr lang="cs-CZ" sz="1800" dirty="0" smtClean="0"/>
              <a:t>Úmyslné uvedení subjektu právního jednání v omyl druhou stranou ohledně faktických nebo právních okolností daného právního jednání</a:t>
            </a:r>
          </a:p>
          <a:p>
            <a:r>
              <a:rPr lang="cs-CZ" sz="1800" dirty="0" smtClean="0"/>
              <a:t>Pokud byly vyvolány falešné představy, jež vedly k uzavření jednání, je takové jednání neplatné. Pokud šlo pouze o zhoršení podmínek uzavírání smlouvy, bylo možno napadnout</a:t>
            </a:r>
          </a:p>
          <a:p>
            <a:r>
              <a:rPr lang="cs-CZ" sz="1800" dirty="0" smtClean="0"/>
              <a:t>Ochrana</a:t>
            </a:r>
          </a:p>
          <a:p>
            <a:pPr lvl="1"/>
            <a:r>
              <a:rPr lang="cs-CZ" sz="1800" dirty="0" err="1" smtClean="0"/>
              <a:t>Actio</a:t>
            </a:r>
            <a:r>
              <a:rPr lang="cs-CZ" sz="1800" dirty="0" smtClean="0"/>
              <a:t> </a:t>
            </a:r>
            <a:r>
              <a:rPr lang="cs-CZ" sz="1800" dirty="0" err="1" smtClean="0"/>
              <a:t>doli</a:t>
            </a:r>
            <a:endParaRPr lang="cs-CZ" sz="1800" dirty="0" smtClean="0"/>
          </a:p>
          <a:p>
            <a:pPr lvl="2"/>
            <a:r>
              <a:rPr lang="cs-CZ" sz="1600" dirty="0" smtClean="0"/>
              <a:t>Pokud již bylo plněno – </a:t>
            </a:r>
            <a:r>
              <a:rPr lang="cs-CZ" sz="1600" dirty="0" err="1" smtClean="0"/>
              <a:t>actio</a:t>
            </a:r>
            <a:r>
              <a:rPr lang="cs-CZ" sz="1600" dirty="0" smtClean="0"/>
              <a:t> </a:t>
            </a:r>
            <a:r>
              <a:rPr lang="cs-CZ" sz="1600" dirty="0" err="1" smtClean="0"/>
              <a:t>arbitria</a:t>
            </a:r>
            <a:r>
              <a:rPr lang="cs-CZ" sz="1600" dirty="0" smtClean="0"/>
              <a:t> – </a:t>
            </a:r>
            <a:r>
              <a:rPr lang="cs-CZ" sz="1600" dirty="0" err="1" smtClean="0"/>
              <a:t>praetor</a:t>
            </a:r>
            <a:r>
              <a:rPr lang="cs-CZ" sz="1600" dirty="0" smtClean="0"/>
              <a:t> vyzve k vydání toho, co bylo podvodem nabyto</a:t>
            </a:r>
          </a:p>
          <a:p>
            <a:pPr lvl="2"/>
            <a:r>
              <a:rPr lang="cs-CZ" sz="1600" dirty="0" smtClean="0"/>
              <a:t>Žaloba na náhradu veškeré škody - po roce jen na to, o co se obohatil, nemá již </a:t>
            </a:r>
            <a:r>
              <a:rPr lang="cs-CZ" sz="1600" dirty="0" err="1" smtClean="0"/>
              <a:t>poenální</a:t>
            </a:r>
            <a:r>
              <a:rPr lang="cs-CZ" sz="1600" dirty="0" smtClean="0"/>
              <a:t> charakter /po roce není </a:t>
            </a:r>
            <a:r>
              <a:rPr lang="cs-CZ" sz="1600" dirty="0" err="1" smtClean="0"/>
              <a:t>infamie</a:t>
            </a:r>
            <a:r>
              <a:rPr lang="cs-CZ" sz="1600" dirty="0" smtClean="0"/>
              <a:t>/</a:t>
            </a:r>
          </a:p>
          <a:p>
            <a:pPr lvl="2"/>
            <a:r>
              <a:rPr lang="cs-CZ" sz="1600" dirty="0" smtClean="0"/>
              <a:t>Použije se, není-li možno použít jinou žalobu</a:t>
            </a:r>
          </a:p>
          <a:p>
            <a:pPr lvl="1"/>
            <a:r>
              <a:rPr lang="cs-CZ" sz="1800" dirty="0" err="1" smtClean="0"/>
              <a:t>Exceptio</a:t>
            </a:r>
            <a:r>
              <a:rPr lang="cs-CZ" sz="1800" dirty="0" smtClean="0"/>
              <a:t> </a:t>
            </a:r>
            <a:r>
              <a:rPr lang="cs-CZ" sz="1800" dirty="0" err="1" smtClean="0"/>
              <a:t>doli</a:t>
            </a:r>
            <a:endParaRPr lang="cs-CZ" sz="1800" dirty="0" smtClean="0"/>
          </a:p>
          <a:p>
            <a:pPr lvl="2"/>
            <a:r>
              <a:rPr lang="cs-CZ" sz="1600" dirty="0" smtClean="0"/>
              <a:t>Námitka 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25538"/>
            <a:ext cx="8496944" cy="503237"/>
          </a:xfrm>
        </p:spPr>
        <p:txBody>
          <a:bodyPr/>
          <a:lstStyle/>
          <a:p>
            <a:r>
              <a:rPr lang="cs-CZ" dirty="0" smtClean="0"/>
              <a:t>VIS AC METUS – bezprávná výhrůžka </a:t>
            </a:r>
            <a:r>
              <a:rPr lang="cs-CZ" sz="2000" dirty="0" smtClean="0"/>
              <a:t>/vydírání/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73238"/>
            <a:ext cx="8784976" cy="4752106"/>
          </a:xfrm>
        </p:spPr>
        <p:txBody>
          <a:bodyPr/>
          <a:lstStyle/>
          <a:p>
            <a:r>
              <a:rPr lang="cs-CZ" sz="1800" dirty="0" err="1" smtClean="0"/>
              <a:t>Praetor</a:t>
            </a:r>
            <a:r>
              <a:rPr lang="cs-CZ" sz="1800" dirty="0" smtClean="0"/>
              <a:t> </a:t>
            </a:r>
            <a:r>
              <a:rPr lang="cs-CZ" sz="1800" dirty="0" err="1" smtClean="0"/>
              <a:t>Octavius</a:t>
            </a:r>
            <a:r>
              <a:rPr lang="cs-CZ" sz="1800" dirty="0" smtClean="0"/>
              <a:t> kolem r. 80 př. </a:t>
            </a:r>
            <a:r>
              <a:rPr lang="cs-CZ" sz="1800" dirty="0" err="1" smtClean="0"/>
              <a:t>Kr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Psychické násilí – úmyslná neoprávněná hrozba způsobením velké újmy vyhrožovanému nebo jeho rodině, kterou chce vyděrač dosáhnout uzavření právního jednání</a:t>
            </a:r>
          </a:p>
          <a:p>
            <a:r>
              <a:rPr lang="cs-CZ" sz="1800" dirty="0" smtClean="0"/>
              <a:t>Výhružka musí být:</a:t>
            </a:r>
          </a:p>
          <a:p>
            <a:pPr lvl="1"/>
            <a:r>
              <a:rPr lang="cs-CZ" sz="1400" dirty="0" smtClean="0"/>
              <a:t>Protiprávní – nelze hrozit reálným krokem /např. prohlášením konkurzu na dlužníka/</a:t>
            </a:r>
          </a:p>
          <a:p>
            <a:pPr lvl="1"/>
            <a:r>
              <a:rPr lang="cs-CZ" sz="1400" dirty="0" smtClean="0"/>
              <a:t>Značná – taková, které by se zalekl i velmi srdnatý člověk /tj. život, zdraví/</a:t>
            </a:r>
          </a:p>
          <a:p>
            <a:pPr lvl="1"/>
            <a:r>
              <a:rPr lang="cs-CZ" sz="1400" dirty="0" smtClean="0"/>
              <a:t>Bezprostřední</a:t>
            </a:r>
          </a:p>
          <a:p>
            <a:pPr lvl="1"/>
            <a:r>
              <a:rPr lang="cs-CZ" sz="1400" dirty="0" smtClean="0"/>
              <a:t>Uskutečnitelná </a:t>
            </a:r>
          </a:p>
          <a:p>
            <a:pPr marL="342900" lvl="1" indent="-342900"/>
            <a:r>
              <a:rPr lang="cs-CZ" sz="1800" dirty="0" smtClean="0">
                <a:ea typeface="+mn-ea"/>
                <a:cs typeface="+mn-cs"/>
              </a:rPr>
              <a:t>Ochrana</a:t>
            </a:r>
          </a:p>
          <a:p>
            <a:pPr marL="742950" lvl="2" indent="-342900"/>
            <a:r>
              <a:rPr lang="cs-CZ" sz="1800" dirty="0" err="1" smtClean="0">
                <a:ea typeface="+mn-ea"/>
                <a:cs typeface="+mn-cs"/>
              </a:rPr>
              <a:t>Actio</a:t>
            </a:r>
            <a:r>
              <a:rPr lang="cs-CZ" sz="1800" dirty="0" smtClean="0">
                <a:ea typeface="+mn-ea"/>
                <a:cs typeface="+mn-cs"/>
              </a:rPr>
              <a:t> </a:t>
            </a:r>
            <a:r>
              <a:rPr lang="cs-CZ" sz="1800" dirty="0" err="1" smtClean="0">
                <a:ea typeface="+mn-ea"/>
                <a:cs typeface="+mn-cs"/>
              </a:rPr>
              <a:t>quod</a:t>
            </a:r>
            <a:r>
              <a:rPr lang="cs-CZ" sz="1800" dirty="0" smtClean="0">
                <a:ea typeface="+mn-ea"/>
                <a:cs typeface="+mn-cs"/>
              </a:rPr>
              <a:t> </a:t>
            </a:r>
            <a:r>
              <a:rPr lang="cs-CZ" sz="1800" dirty="0" err="1" smtClean="0">
                <a:ea typeface="+mn-ea"/>
                <a:cs typeface="+mn-cs"/>
              </a:rPr>
              <a:t>metus</a:t>
            </a:r>
            <a:r>
              <a:rPr lang="cs-CZ" sz="1800" dirty="0" smtClean="0">
                <a:ea typeface="+mn-ea"/>
                <a:cs typeface="+mn-cs"/>
              </a:rPr>
              <a:t> causa</a:t>
            </a:r>
          </a:p>
          <a:p>
            <a:pPr marL="1200150" lvl="3" indent="-342900"/>
            <a:r>
              <a:rPr lang="cs-CZ" sz="1400" dirty="0" err="1" smtClean="0">
                <a:ea typeface="+mn-ea"/>
                <a:cs typeface="+mn-cs"/>
              </a:rPr>
              <a:t>Actio</a:t>
            </a:r>
            <a:r>
              <a:rPr lang="cs-CZ" sz="1400" dirty="0" smtClean="0">
                <a:ea typeface="+mn-ea"/>
                <a:cs typeface="+mn-cs"/>
              </a:rPr>
              <a:t> </a:t>
            </a:r>
            <a:r>
              <a:rPr lang="cs-CZ" sz="1400" dirty="0" err="1" smtClean="0">
                <a:ea typeface="+mn-ea"/>
                <a:cs typeface="+mn-cs"/>
              </a:rPr>
              <a:t>arbitria</a:t>
            </a:r>
            <a:r>
              <a:rPr lang="cs-CZ" sz="1400" dirty="0" smtClean="0">
                <a:ea typeface="+mn-ea"/>
                <a:cs typeface="+mn-cs"/>
              </a:rPr>
              <a:t>, pokud nevydá rozsudek je na </a:t>
            </a:r>
            <a:r>
              <a:rPr lang="cs-CZ" sz="1400" dirty="0" err="1" smtClean="0">
                <a:ea typeface="+mn-ea"/>
                <a:cs typeface="+mn-cs"/>
              </a:rPr>
              <a:t>quadruplum</a:t>
            </a:r>
            <a:r>
              <a:rPr lang="cs-CZ" sz="1400" dirty="0" smtClean="0">
                <a:ea typeface="+mn-ea"/>
                <a:cs typeface="+mn-cs"/>
              </a:rPr>
              <a:t>, po roce na náhradu škody</a:t>
            </a:r>
          </a:p>
          <a:p>
            <a:pPr marL="1200150" lvl="3" indent="-342900"/>
            <a:r>
              <a:rPr lang="cs-CZ" sz="1400" dirty="0" smtClean="0">
                <a:ea typeface="+mn-ea"/>
                <a:cs typeface="+mn-cs"/>
              </a:rPr>
              <a:t>Žalovatelný – pachatel, od Justiniána ten, kdo měl prospěch z vynuceného jednání</a:t>
            </a:r>
          </a:p>
          <a:p>
            <a:pPr marL="742950" lvl="2" indent="-342900"/>
            <a:r>
              <a:rPr lang="cs-CZ" sz="1800" dirty="0" err="1" smtClean="0">
                <a:ea typeface="+mn-ea"/>
                <a:cs typeface="+mn-cs"/>
              </a:rPr>
              <a:t>Exceptio</a:t>
            </a:r>
            <a:r>
              <a:rPr lang="cs-CZ" sz="1800" dirty="0" smtClean="0">
                <a:ea typeface="+mn-ea"/>
                <a:cs typeface="+mn-cs"/>
              </a:rPr>
              <a:t> </a:t>
            </a:r>
            <a:r>
              <a:rPr lang="cs-CZ" sz="1800" dirty="0" err="1" smtClean="0">
                <a:ea typeface="+mn-ea"/>
                <a:cs typeface="+mn-cs"/>
              </a:rPr>
              <a:t>metus</a:t>
            </a:r>
            <a:endParaRPr lang="cs-CZ" sz="1800" dirty="0" smtClean="0">
              <a:ea typeface="+mn-ea"/>
              <a:cs typeface="+mn-cs"/>
            </a:endParaRPr>
          </a:p>
          <a:p>
            <a:pPr marL="1200150" lvl="3" indent="-342900"/>
            <a:r>
              <a:rPr lang="cs-CZ" sz="1400" dirty="0" smtClean="0">
                <a:ea typeface="+mn-ea"/>
                <a:cs typeface="+mn-cs"/>
              </a:rPr>
              <a:t>Popření žalob směřujících ke splnění vynuceného jednání</a:t>
            </a:r>
          </a:p>
          <a:p>
            <a:pPr marL="742950" lvl="2" indent="-342900"/>
            <a:r>
              <a:rPr lang="cs-CZ" sz="1800" dirty="0" err="1" smtClean="0">
                <a:ea typeface="+mn-ea"/>
                <a:cs typeface="+mn-cs"/>
              </a:rPr>
              <a:t>Lex</a:t>
            </a:r>
            <a:r>
              <a:rPr lang="cs-CZ" sz="1800" dirty="0" smtClean="0">
                <a:ea typeface="+mn-ea"/>
                <a:cs typeface="+mn-cs"/>
              </a:rPr>
              <a:t> </a:t>
            </a:r>
            <a:r>
              <a:rPr lang="cs-CZ" sz="1800" dirty="0" err="1" smtClean="0">
                <a:ea typeface="+mn-ea"/>
                <a:cs typeface="+mn-cs"/>
              </a:rPr>
              <a:t>Iulia</a:t>
            </a:r>
            <a:r>
              <a:rPr lang="cs-CZ" sz="1800" dirty="0" smtClean="0">
                <a:ea typeface="+mn-ea"/>
                <a:cs typeface="+mn-cs"/>
              </a:rPr>
              <a:t> de </a:t>
            </a:r>
            <a:r>
              <a:rPr lang="cs-CZ" sz="1800" dirty="0" err="1" smtClean="0">
                <a:ea typeface="+mn-ea"/>
                <a:cs typeface="+mn-cs"/>
              </a:rPr>
              <a:t>vi</a:t>
            </a:r>
            <a:r>
              <a:rPr lang="cs-CZ" sz="1800" dirty="0" smtClean="0">
                <a:ea typeface="+mn-ea"/>
                <a:cs typeface="+mn-cs"/>
              </a:rPr>
              <a:t> publica (17 př. </a:t>
            </a:r>
            <a:r>
              <a:rPr lang="cs-CZ" sz="1800" dirty="0" err="1" smtClean="0">
                <a:ea typeface="+mn-ea"/>
                <a:cs typeface="+mn-cs"/>
              </a:rPr>
              <a:t>Kr</a:t>
            </a:r>
            <a:r>
              <a:rPr lang="cs-CZ" sz="1800" dirty="0" smtClean="0">
                <a:ea typeface="+mn-ea"/>
                <a:cs typeface="+mn-cs"/>
              </a:rPr>
              <a:t>.), </a:t>
            </a:r>
            <a:r>
              <a:rPr lang="cs-CZ" sz="1800" dirty="0" err="1" smtClean="0">
                <a:ea typeface="+mn-ea"/>
                <a:cs typeface="+mn-cs"/>
              </a:rPr>
              <a:t>rescriptum</a:t>
            </a:r>
            <a:r>
              <a:rPr lang="cs-CZ" sz="1800" dirty="0" smtClean="0">
                <a:ea typeface="+mn-ea"/>
                <a:cs typeface="+mn-cs"/>
              </a:rPr>
              <a:t> </a:t>
            </a:r>
            <a:r>
              <a:rPr lang="cs-CZ" sz="1800" dirty="0" err="1" smtClean="0">
                <a:ea typeface="+mn-ea"/>
                <a:cs typeface="+mn-cs"/>
              </a:rPr>
              <a:t>divi</a:t>
            </a:r>
            <a:r>
              <a:rPr lang="cs-CZ" sz="1800" dirty="0" smtClean="0">
                <a:ea typeface="+mn-ea"/>
                <a:cs typeface="+mn-cs"/>
              </a:rPr>
              <a:t> Marci </a:t>
            </a:r>
            <a:r>
              <a:rPr lang="cs-CZ" sz="1400" dirty="0" smtClean="0">
                <a:ea typeface="+mn-ea"/>
                <a:cs typeface="+mn-cs"/>
              </a:rPr>
              <a:t>(vynucené </a:t>
            </a:r>
            <a:r>
              <a:rPr lang="cs-CZ" sz="1400" dirty="0" err="1" smtClean="0">
                <a:ea typeface="+mn-ea"/>
                <a:cs typeface="+mn-cs"/>
              </a:rPr>
              <a:t>manumise</a:t>
            </a:r>
            <a:r>
              <a:rPr lang="cs-CZ" sz="1400" dirty="0" smtClean="0">
                <a:ea typeface="+mn-ea"/>
                <a:cs typeface="+mn-cs"/>
              </a:rPr>
              <a:t>)</a:t>
            </a:r>
          </a:p>
          <a:p>
            <a:pPr lvl="1">
              <a:buNone/>
            </a:pP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/>
              <a:t>Ostatní </a:t>
            </a:r>
            <a:r>
              <a:rPr lang="cs-CZ" sz="2800" dirty="0" err="1" smtClean="0"/>
              <a:t>praetorské</a:t>
            </a:r>
            <a:r>
              <a:rPr lang="cs-CZ" sz="2800" dirty="0" smtClean="0"/>
              <a:t> delikty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3238"/>
            <a:ext cx="8712968" cy="4608090"/>
          </a:xfrm>
        </p:spPr>
        <p:txBody>
          <a:bodyPr/>
          <a:lstStyle/>
          <a:p>
            <a:r>
              <a:rPr lang="cs-CZ" sz="1800" dirty="0" smtClean="0"/>
              <a:t>CALUMNIA</a:t>
            </a:r>
          </a:p>
          <a:p>
            <a:pPr lvl="1"/>
            <a:r>
              <a:rPr lang="cs-CZ" sz="1600" dirty="0" smtClean="0"/>
              <a:t>Podání žaloby za úplatek s cílem zahájit nespravedlivý proces</a:t>
            </a:r>
          </a:p>
          <a:p>
            <a:pPr lvl="1"/>
            <a:r>
              <a:rPr lang="cs-CZ" sz="1600" dirty="0" smtClean="0"/>
              <a:t>Pokuta zněla na </a:t>
            </a:r>
            <a:r>
              <a:rPr lang="cs-CZ" sz="1600" dirty="0" err="1" smtClean="0"/>
              <a:t>quadruplum</a:t>
            </a:r>
            <a:endParaRPr lang="cs-CZ" sz="1600" dirty="0" smtClean="0"/>
          </a:p>
          <a:p>
            <a:r>
              <a:rPr lang="cs-CZ" sz="1800" dirty="0" smtClean="0"/>
              <a:t>SEPULCHRUM VIOLATUM</a:t>
            </a:r>
          </a:p>
          <a:p>
            <a:pPr lvl="1"/>
            <a:r>
              <a:rPr lang="cs-CZ" sz="1600" dirty="0" smtClean="0"/>
              <a:t>Jednání směřující proti právu pohřbívat (</a:t>
            </a:r>
            <a:r>
              <a:rPr lang="cs-CZ" sz="1600" dirty="0" err="1" smtClean="0"/>
              <a:t>ius</a:t>
            </a:r>
            <a:r>
              <a:rPr lang="cs-CZ" sz="1600" dirty="0" smtClean="0"/>
              <a:t> </a:t>
            </a:r>
            <a:r>
              <a:rPr lang="cs-CZ" sz="1600" dirty="0" err="1" smtClean="0"/>
              <a:t>sepulchri</a:t>
            </a:r>
            <a:r>
              <a:rPr lang="cs-CZ" sz="1600" dirty="0" smtClean="0"/>
              <a:t>): bránění pohřbu, poškození náhrobku</a:t>
            </a:r>
          </a:p>
          <a:p>
            <a:pPr lvl="1"/>
            <a:r>
              <a:rPr lang="cs-CZ" sz="1600" dirty="0" smtClean="0"/>
              <a:t>Žaloba majitele práva – částka na volní úvaze soudu, </a:t>
            </a:r>
            <a:r>
              <a:rPr lang="cs-CZ" sz="1600" dirty="0" err="1" smtClean="0"/>
              <a:t>actio</a:t>
            </a:r>
            <a:r>
              <a:rPr lang="cs-CZ" sz="1600" dirty="0" smtClean="0"/>
              <a:t> </a:t>
            </a:r>
            <a:r>
              <a:rPr lang="cs-CZ" sz="1600" dirty="0" err="1" smtClean="0"/>
              <a:t>popularis</a:t>
            </a:r>
            <a:r>
              <a:rPr lang="cs-CZ" sz="1600" dirty="0" smtClean="0"/>
              <a:t> – pokuta 100 000 sesterciů</a:t>
            </a:r>
          </a:p>
          <a:p>
            <a:r>
              <a:rPr lang="cs-CZ" sz="1800" dirty="0" smtClean="0"/>
              <a:t>CORRUPTIO SERVI</a:t>
            </a:r>
          </a:p>
          <a:p>
            <a:pPr lvl="1"/>
            <a:r>
              <a:rPr lang="cs-CZ" sz="1600" dirty="0" smtClean="0"/>
              <a:t>Morální zkažení otroka: navádění k útěku, k lenosti, k pití, k protiprávnímu jednání</a:t>
            </a:r>
          </a:p>
          <a:p>
            <a:pPr lvl="1"/>
            <a:r>
              <a:rPr lang="cs-CZ" sz="1600" dirty="0" err="1" smtClean="0"/>
              <a:t>Duplum</a:t>
            </a:r>
            <a:r>
              <a:rPr lang="cs-CZ" sz="1600" dirty="0" smtClean="0"/>
              <a:t> ceny otroka v době spáchání skutku</a:t>
            </a:r>
          </a:p>
          <a:p>
            <a:r>
              <a:rPr lang="cs-CZ" sz="1800" dirty="0" smtClean="0"/>
              <a:t>ALBUM CORRUPTUM</a:t>
            </a:r>
          </a:p>
          <a:p>
            <a:pPr lvl="1"/>
            <a:r>
              <a:rPr lang="cs-CZ" sz="1600" dirty="0" smtClean="0"/>
              <a:t>Strhávání či jiné poškozování </a:t>
            </a:r>
            <a:r>
              <a:rPr lang="cs-CZ" sz="1600" dirty="0" err="1" smtClean="0"/>
              <a:t>magistrátské</a:t>
            </a:r>
            <a:r>
              <a:rPr lang="cs-CZ" sz="1600" dirty="0" smtClean="0"/>
              <a:t> vyhlášky</a:t>
            </a:r>
          </a:p>
          <a:p>
            <a:pPr marL="342900" lvl="3" indent="-342900">
              <a:buFont typeface="Wingdings" pitchFamily="2" charset="2"/>
              <a:buChar char="n"/>
            </a:pPr>
            <a:r>
              <a:rPr lang="cs-CZ" sz="1800" dirty="0" smtClean="0">
                <a:ea typeface="+mn-ea"/>
                <a:cs typeface="+mn-cs"/>
              </a:rPr>
              <a:t>ŽALOBA PODANÁ NA PATRONA</a:t>
            </a:r>
          </a:p>
          <a:p>
            <a:pPr lvl="1"/>
            <a:r>
              <a:rPr lang="cs-CZ" sz="1600" dirty="0" smtClean="0"/>
              <a:t>Je-li patron žalován svým propuštěncem proti příkazu </a:t>
            </a:r>
            <a:r>
              <a:rPr lang="cs-CZ" sz="1600" dirty="0" err="1" smtClean="0"/>
              <a:t>praetora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charakteristika deliktů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79512" y="1772816"/>
            <a:ext cx="8712968" cy="4357687"/>
          </a:xfrm>
        </p:spPr>
        <p:txBody>
          <a:bodyPr/>
          <a:lstStyle/>
          <a:p>
            <a:r>
              <a:rPr lang="cs-CZ" sz="1600" dirty="0" smtClean="0"/>
              <a:t>Nepřenosnost odpovědnosti</a:t>
            </a:r>
          </a:p>
          <a:p>
            <a:pPr lvl="1"/>
            <a:r>
              <a:rPr lang="cs-CZ" sz="1600" dirty="0" smtClean="0"/>
              <a:t>Původně obecně nezděditelné (leda po </a:t>
            </a:r>
            <a:r>
              <a:rPr lang="cs-CZ" sz="1600" dirty="0" err="1" smtClean="0"/>
              <a:t>litiskontestaci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Aktivní </a:t>
            </a:r>
            <a:r>
              <a:rPr lang="cs-CZ" sz="1600" dirty="0" err="1" smtClean="0"/>
              <a:t>nezděditelnost</a:t>
            </a:r>
            <a:r>
              <a:rPr lang="cs-CZ" sz="1600" dirty="0" smtClean="0"/>
              <a:t> </a:t>
            </a:r>
          </a:p>
          <a:p>
            <a:pPr lvl="2"/>
            <a:r>
              <a:rPr lang="cs-CZ" sz="1600" dirty="0" err="1" smtClean="0"/>
              <a:t>actiones</a:t>
            </a:r>
            <a:r>
              <a:rPr lang="cs-CZ" sz="1600" dirty="0" smtClean="0"/>
              <a:t> </a:t>
            </a:r>
            <a:r>
              <a:rPr lang="cs-CZ" sz="1600" dirty="0" err="1" smtClean="0"/>
              <a:t>vindictam</a:t>
            </a:r>
            <a:r>
              <a:rPr lang="cs-CZ" sz="1600" dirty="0" smtClean="0"/>
              <a:t> </a:t>
            </a:r>
            <a:r>
              <a:rPr lang="cs-CZ" sz="1600" dirty="0" err="1" smtClean="0"/>
              <a:t>spirante</a:t>
            </a:r>
            <a:r>
              <a:rPr lang="cs-CZ" sz="1600" dirty="0" smtClean="0"/>
              <a:t> „žaloby dýchající pomstou“ – např. </a:t>
            </a:r>
            <a:r>
              <a:rPr lang="cs-CZ" sz="1600" dirty="0" err="1" smtClean="0"/>
              <a:t>iniuria</a:t>
            </a:r>
            <a:r>
              <a:rPr lang="cs-CZ" sz="1600" dirty="0" smtClean="0"/>
              <a:t> (po </a:t>
            </a:r>
            <a:r>
              <a:rPr lang="cs-CZ" sz="1600" dirty="0" err="1" smtClean="0"/>
              <a:t>litiskontestaci</a:t>
            </a:r>
            <a:r>
              <a:rPr lang="cs-CZ" sz="1600" dirty="0" smtClean="0"/>
              <a:t> zděditelné)</a:t>
            </a:r>
          </a:p>
          <a:p>
            <a:pPr lvl="1"/>
            <a:r>
              <a:rPr lang="cs-CZ" sz="1600" dirty="0" smtClean="0"/>
              <a:t>Pasivní </a:t>
            </a:r>
            <a:r>
              <a:rPr lang="cs-CZ" sz="1600" dirty="0" err="1" smtClean="0"/>
              <a:t>nezděditelnost</a:t>
            </a:r>
            <a:endParaRPr lang="cs-CZ" sz="1600" dirty="0" smtClean="0"/>
          </a:p>
          <a:p>
            <a:pPr lvl="2"/>
            <a:r>
              <a:rPr lang="cs-CZ" sz="1600" dirty="0" smtClean="0"/>
              <a:t>Byla na pachatele podána žaloba ještě za jeho života</a:t>
            </a:r>
          </a:p>
          <a:p>
            <a:pPr lvl="2"/>
            <a:r>
              <a:rPr lang="cs-CZ" sz="1600" dirty="0" smtClean="0"/>
              <a:t>Pokud není </a:t>
            </a:r>
            <a:r>
              <a:rPr lang="cs-CZ" sz="1600" dirty="0" err="1" smtClean="0"/>
              <a:t>reipersekutorní</a:t>
            </a:r>
            <a:r>
              <a:rPr lang="cs-CZ" sz="1600" dirty="0" smtClean="0"/>
              <a:t> žaloba – tehdy je možno žalovat dědice do výše obohacení</a:t>
            </a:r>
          </a:p>
          <a:p>
            <a:pPr marL="342900" lvl="5" indent="-342900">
              <a:buFont typeface="Wingdings" pitchFamily="2" charset="2"/>
              <a:buChar char="n"/>
            </a:pPr>
            <a:r>
              <a:rPr lang="cs-CZ" sz="1600" dirty="0" err="1" smtClean="0">
                <a:ea typeface="+mn-ea"/>
                <a:cs typeface="+mn-cs"/>
              </a:rPr>
              <a:t>Noxalita</a:t>
            </a:r>
            <a:endParaRPr lang="cs-CZ" sz="1600" dirty="0" smtClean="0">
              <a:ea typeface="+mn-ea"/>
              <a:cs typeface="+mn-cs"/>
            </a:endParaRPr>
          </a:p>
          <a:p>
            <a:pPr marL="800100" lvl="6" indent="-342900">
              <a:buFont typeface="Wingdings" pitchFamily="2" charset="2"/>
              <a:buChar char="n"/>
            </a:pPr>
            <a:r>
              <a:rPr lang="cs-CZ" sz="1600" dirty="0" smtClean="0">
                <a:ea typeface="+mn-ea"/>
                <a:cs typeface="+mn-cs"/>
              </a:rPr>
              <a:t>Za delikty osob podřízených je odpovědný majitel moci, podobně u odpovědnosti za zvířata</a:t>
            </a:r>
          </a:p>
          <a:p>
            <a:pPr marL="800100" lvl="6" indent="-342900">
              <a:buFont typeface="Wingdings" pitchFamily="2" charset="2"/>
              <a:buChar char="n"/>
            </a:pPr>
            <a:r>
              <a:rPr lang="cs-CZ" sz="1600" dirty="0" err="1" smtClean="0">
                <a:ea typeface="+mn-ea"/>
                <a:cs typeface="+mn-cs"/>
              </a:rPr>
              <a:t>Noxae</a:t>
            </a:r>
            <a:r>
              <a:rPr lang="cs-CZ" sz="1600" dirty="0" smtClean="0">
                <a:ea typeface="+mn-ea"/>
                <a:cs typeface="+mn-cs"/>
              </a:rPr>
              <a:t> </a:t>
            </a:r>
            <a:r>
              <a:rPr lang="cs-CZ" sz="1600" dirty="0" err="1" smtClean="0">
                <a:ea typeface="+mn-ea"/>
                <a:cs typeface="+mn-cs"/>
              </a:rPr>
              <a:t>datio</a:t>
            </a:r>
            <a:r>
              <a:rPr lang="cs-CZ" sz="1600" dirty="0" smtClean="0">
                <a:ea typeface="+mn-ea"/>
                <a:cs typeface="+mn-cs"/>
              </a:rPr>
              <a:t> – majitel moci může osobu viníka vydat (živého i mrtvého)</a:t>
            </a:r>
          </a:p>
          <a:p>
            <a:pPr marL="800100" lvl="6" indent="-342900">
              <a:buFont typeface="Wingdings" pitchFamily="2" charset="2"/>
              <a:buChar char="n"/>
            </a:pPr>
            <a:r>
              <a:rPr lang="cs-CZ" sz="1600" dirty="0" smtClean="0">
                <a:ea typeface="+mn-ea"/>
                <a:cs typeface="+mn-cs"/>
              </a:rPr>
              <a:t>Justinián – u synů uznává odpovědnost – nemohou být vydáni</a:t>
            </a:r>
          </a:p>
          <a:p>
            <a:pPr marL="342900" lvl="2" indent="-342900"/>
            <a:r>
              <a:rPr lang="cs-CZ" sz="1600" dirty="0" smtClean="0">
                <a:ea typeface="+mn-ea"/>
                <a:cs typeface="+mn-cs"/>
              </a:rPr>
              <a:t>Kumulativnost</a:t>
            </a:r>
          </a:p>
          <a:p>
            <a:pPr marL="800100" lvl="3" indent="-342900"/>
            <a:r>
              <a:rPr lang="cs-CZ" sz="1600" dirty="0" smtClean="0">
                <a:ea typeface="+mn-ea"/>
                <a:cs typeface="+mn-cs"/>
              </a:rPr>
              <a:t>Kolik pachatelů, tolik žalob a trestů v plné výši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EE48B1-86C4-4C64-AAA4-514E3874419E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Typovost – jen ta jednání, která právo zná</a:t>
            </a:r>
          </a:p>
          <a:p>
            <a:r>
              <a:rPr lang="cs-CZ" dirty="0" err="1" smtClean="0"/>
              <a:t>Deliktní</a:t>
            </a:r>
            <a:r>
              <a:rPr lang="cs-CZ" dirty="0" smtClean="0"/>
              <a:t> způsobilost – </a:t>
            </a:r>
            <a:r>
              <a:rPr lang="cs-CZ" dirty="0" err="1" smtClean="0"/>
              <a:t>sui</a:t>
            </a:r>
            <a:r>
              <a:rPr lang="cs-CZ" dirty="0" smtClean="0"/>
              <a:t> </a:t>
            </a:r>
            <a:r>
              <a:rPr lang="cs-CZ" dirty="0" err="1" smtClean="0"/>
              <a:t>iuris</a:t>
            </a:r>
            <a:r>
              <a:rPr lang="cs-CZ" dirty="0" smtClean="0"/>
              <a:t> + duševně způsobilí</a:t>
            </a:r>
          </a:p>
          <a:p>
            <a:r>
              <a:rPr lang="cs-CZ" dirty="0" smtClean="0"/>
              <a:t>Zavinění </a:t>
            </a:r>
          </a:p>
          <a:p>
            <a:pPr lvl="1"/>
            <a:r>
              <a:rPr lang="cs-CZ" dirty="0" smtClean="0"/>
              <a:t>Dolus</a:t>
            </a:r>
          </a:p>
          <a:p>
            <a:pPr lvl="1"/>
            <a:r>
              <a:rPr lang="cs-CZ" dirty="0" err="1" smtClean="0"/>
              <a:t>Culpa</a:t>
            </a:r>
            <a:r>
              <a:rPr lang="cs-CZ" dirty="0" smtClean="0"/>
              <a:t> – jen u </a:t>
            </a:r>
            <a:r>
              <a:rPr lang="cs-CZ" dirty="0" err="1" smtClean="0"/>
              <a:t>damnum</a:t>
            </a:r>
            <a:r>
              <a:rPr lang="cs-CZ" dirty="0" smtClean="0"/>
              <a:t> </a:t>
            </a:r>
            <a:r>
              <a:rPr lang="cs-CZ" dirty="0" err="1" smtClean="0"/>
              <a:t>iniuria</a:t>
            </a:r>
            <a:r>
              <a:rPr lang="cs-CZ" dirty="0" smtClean="0"/>
              <a:t> datum</a:t>
            </a:r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Objektivní protiprávnost – liberačním důvodem např. nutná obrana</a:t>
            </a:r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Kauzální nexus – příčinná souvislost</a:t>
            </a:r>
          </a:p>
          <a:p>
            <a:pPr marL="342900" lvl="1" indent="-342900"/>
            <a:r>
              <a:rPr lang="cs-CZ" sz="2400" dirty="0" smtClean="0">
                <a:ea typeface="+mn-ea"/>
                <a:cs typeface="+mn-cs"/>
              </a:rPr>
              <a:t>Škoda  - ocenitelná v penězích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Žaloby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Actiones</a:t>
            </a:r>
            <a:r>
              <a:rPr lang="cs-CZ" dirty="0" smtClean="0"/>
              <a:t> </a:t>
            </a:r>
            <a:r>
              <a:rPr lang="cs-CZ" dirty="0" err="1" smtClean="0"/>
              <a:t>poenales</a:t>
            </a:r>
            <a:endParaRPr lang="cs-CZ" dirty="0" smtClean="0"/>
          </a:p>
          <a:p>
            <a:r>
              <a:rPr lang="cs-CZ" dirty="0" err="1" smtClean="0"/>
              <a:t>Reipersekutorní</a:t>
            </a:r>
            <a:endParaRPr lang="cs-CZ" dirty="0" smtClean="0"/>
          </a:p>
          <a:p>
            <a:r>
              <a:rPr lang="cs-CZ" dirty="0" err="1" smtClean="0"/>
              <a:t>Actiones</a:t>
            </a:r>
            <a:r>
              <a:rPr lang="cs-CZ" dirty="0" smtClean="0"/>
              <a:t> </a:t>
            </a:r>
            <a:r>
              <a:rPr lang="cs-CZ" dirty="0" err="1" smtClean="0"/>
              <a:t>mixtae</a:t>
            </a:r>
            <a:r>
              <a:rPr lang="cs-CZ" dirty="0" smtClean="0"/>
              <a:t> – obojí - primární je náhrada škody</a:t>
            </a:r>
          </a:p>
          <a:p>
            <a:endParaRPr lang="cs-CZ" dirty="0" smtClean="0"/>
          </a:p>
          <a:p>
            <a:r>
              <a:rPr lang="cs-CZ" dirty="0" smtClean="0"/>
              <a:t>Časová omezenost</a:t>
            </a:r>
          </a:p>
          <a:p>
            <a:pPr lvl="1"/>
            <a:r>
              <a:rPr lang="cs-CZ" dirty="0" smtClean="0"/>
              <a:t>Nepromlčitelné (u civilních deliktů) – </a:t>
            </a:r>
            <a:r>
              <a:rPr lang="cs-CZ" i="1" dirty="0" err="1" smtClean="0"/>
              <a:t>actiones</a:t>
            </a:r>
            <a:r>
              <a:rPr lang="cs-CZ" i="1" dirty="0" smtClean="0"/>
              <a:t> </a:t>
            </a:r>
            <a:r>
              <a:rPr lang="cs-CZ" i="1" dirty="0" err="1" smtClean="0"/>
              <a:t>perpetuae</a:t>
            </a:r>
            <a:endParaRPr lang="cs-CZ" i="1" dirty="0" smtClean="0"/>
          </a:p>
          <a:p>
            <a:pPr lvl="1"/>
            <a:r>
              <a:rPr lang="cs-CZ" dirty="0" smtClean="0"/>
              <a:t>Promlčitelné – zejména z </a:t>
            </a:r>
            <a:r>
              <a:rPr lang="cs-CZ" dirty="0" err="1" smtClean="0"/>
              <a:t>praetorských</a:t>
            </a:r>
            <a:r>
              <a:rPr lang="cs-CZ" dirty="0" smtClean="0"/>
              <a:t> deliktů po uplynutí jednoho roku (</a:t>
            </a:r>
            <a:r>
              <a:rPr lang="cs-CZ" i="1" dirty="0" err="1" smtClean="0"/>
              <a:t>acitones</a:t>
            </a:r>
            <a:r>
              <a:rPr lang="cs-CZ" i="1" dirty="0" smtClean="0"/>
              <a:t> </a:t>
            </a:r>
            <a:r>
              <a:rPr lang="cs-CZ" i="1" dirty="0" err="1" smtClean="0"/>
              <a:t>annales</a:t>
            </a:r>
            <a:r>
              <a:rPr lang="cs-CZ" dirty="0" smtClean="0"/>
              <a:t>), pak možno žalovat jen obohacení (</a:t>
            </a:r>
            <a:r>
              <a:rPr lang="cs-CZ" i="1" dirty="0" smtClean="0"/>
              <a:t>id </a:t>
            </a:r>
            <a:r>
              <a:rPr lang="cs-CZ" i="1" dirty="0" err="1" smtClean="0"/>
              <a:t>quod</a:t>
            </a:r>
            <a:r>
              <a:rPr lang="cs-CZ" i="1" dirty="0" smtClean="0"/>
              <a:t> ad </a:t>
            </a:r>
            <a:r>
              <a:rPr lang="cs-CZ" i="1" dirty="0" err="1" smtClean="0"/>
              <a:t>eum</a:t>
            </a:r>
            <a:r>
              <a:rPr lang="cs-CZ" i="1" dirty="0" smtClean="0"/>
              <a:t> </a:t>
            </a:r>
            <a:r>
              <a:rPr lang="cs-CZ" i="1" dirty="0" err="1" smtClean="0"/>
              <a:t>pervenit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4E3F809-94DE-4656-BB4B-BAB4A4E22C38}" type="slidenum">
              <a:rPr lang="cs-CZ"/>
              <a:pPr/>
              <a:t>6</a:t>
            </a:fld>
            <a:endParaRPr 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Druhy deliktů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Civilní delikty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FURTUM</a:t>
            </a:r>
          </a:p>
          <a:p>
            <a:r>
              <a:rPr lang="cs-CZ" dirty="0" smtClean="0"/>
              <a:t>RAPINA</a:t>
            </a:r>
          </a:p>
          <a:p>
            <a:r>
              <a:rPr lang="cs-CZ" dirty="0" smtClean="0"/>
              <a:t>DAMNUM INIURIA DATUM</a:t>
            </a:r>
          </a:p>
          <a:p>
            <a:r>
              <a:rPr lang="cs-CZ" dirty="0" smtClean="0"/>
              <a:t>INIURIA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err="1" smtClean="0"/>
              <a:t>Praetorské</a:t>
            </a:r>
            <a:r>
              <a:rPr lang="cs-CZ" dirty="0" smtClean="0"/>
              <a:t> delikty</a:t>
            </a:r>
            <a:endParaRPr lang="cs-CZ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RAPINA</a:t>
            </a:r>
          </a:p>
          <a:p>
            <a:r>
              <a:rPr lang="cs-CZ" dirty="0" smtClean="0"/>
              <a:t>DOLUS MALUS</a:t>
            </a:r>
          </a:p>
          <a:p>
            <a:r>
              <a:rPr lang="cs-CZ" dirty="0" smtClean="0"/>
              <a:t>VIS AC METUS</a:t>
            </a:r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CALUMNIA</a:t>
            </a:r>
          </a:p>
          <a:p>
            <a:r>
              <a:rPr lang="cs-CZ" dirty="0" smtClean="0"/>
              <a:t>SEPULCHRUM VIOLATUM</a:t>
            </a:r>
          </a:p>
          <a:p>
            <a:r>
              <a:rPr lang="cs-CZ" dirty="0" err="1" smtClean="0"/>
              <a:t>CORRUPTIO</a:t>
            </a:r>
            <a:r>
              <a:rPr lang="cs-CZ" dirty="0" smtClean="0"/>
              <a:t> SERVI</a:t>
            </a:r>
          </a:p>
          <a:p>
            <a:r>
              <a:rPr lang="cs-CZ" dirty="0" smtClean="0"/>
              <a:t>ALBUM CORRUPTUM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0522A0-0892-4342-9C2A-33B3D16A842B}" type="slidenum">
              <a:rPr lang="cs-CZ"/>
              <a:pPr/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2555776" y="3212976"/>
            <a:ext cx="6118324" cy="3024312"/>
          </a:xfrm>
        </p:spPr>
        <p:txBody>
          <a:bodyPr/>
          <a:lstStyle/>
          <a:p>
            <a:pPr algn="ctr"/>
            <a:r>
              <a:rPr lang="cs-CZ" dirty="0" smtClean="0"/>
              <a:t>FURTUM</a:t>
            </a:r>
            <a:br>
              <a:rPr lang="cs-CZ" dirty="0" smtClean="0"/>
            </a:br>
            <a:r>
              <a:rPr lang="cs-CZ" dirty="0" smtClean="0"/>
              <a:t>-</a:t>
            </a:r>
            <a:br>
              <a:rPr lang="cs-CZ" dirty="0" smtClean="0"/>
            </a:br>
            <a:r>
              <a:rPr lang="cs-CZ" dirty="0" smtClean="0"/>
              <a:t>krádež</a:t>
            </a:r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9679BFB-8AD9-45A0-BC12-2FF1CD9F48CB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00808"/>
            <a:ext cx="8640960" cy="4608512"/>
          </a:xfrm>
        </p:spPr>
        <p:txBody>
          <a:bodyPr/>
          <a:lstStyle/>
          <a:p>
            <a:r>
              <a:rPr lang="cs-CZ" dirty="0" err="1" smtClean="0"/>
              <a:t>Dig</a:t>
            </a:r>
            <a:r>
              <a:rPr lang="cs-CZ" dirty="0" smtClean="0"/>
              <a:t>. 47.2.1.3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sz="2000" dirty="0" smtClean="0"/>
              <a:t>FURTUM EST CONCRETATIO REI FRAUDOLOSA LUCRI FACIENDI GRATIA VEL IPSIUS REI VEL ETIAM USU EIUS POSSESSIONISQUE </a:t>
            </a:r>
          </a:p>
          <a:p>
            <a:pPr algn="just">
              <a:buNone/>
            </a:pPr>
            <a:r>
              <a:rPr lang="cs-CZ" dirty="0" smtClean="0"/>
              <a:t>	</a:t>
            </a:r>
            <a:r>
              <a:rPr lang="cs-CZ" sz="2000" dirty="0" smtClean="0"/>
              <a:t>Krádež je podvodné odcizení věci s úmyslem obohatit se buď hodnotou věci samé, anebo i jejím užíváním či držbou.</a:t>
            </a:r>
          </a:p>
          <a:p>
            <a:pPr algn="just">
              <a:buNone/>
            </a:pPr>
            <a:endParaRPr lang="cs-CZ" sz="2000" dirty="0" smtClean="0"/>
          </a:p>
          <a:p>
            <a:r>
              <a:rPr lang="cs-CZ" sz="2000" dirty="0" smtClean="0"/>
              <a:t>Jakékoliv protiprávní nakládání s věcí s úmyslem obohatit se</a:t>
            </a:r>
          </a:p>
          <a:p>
            <a:pPr algn="just"/>
            <a:r>
              <a:rPr lang="cs-CZ" sz="2000" dirty="0" smtClean="0"/>
              <a:t>nejstarší delikt</a:t>
            </a:r>
          </a:p>
          <a:p>
            <a:pPr algn="just"/>
            <a:r>
              <a:rPr lang="cs-CZ" sz="2000" dirty="0" err="1" smtClean="0"/>
              <a:t>nejšířeji</a:t>
            </a:r>
            <a:r>
              <a:rPr lang="cs-CZ" sz="2000" dirty="0" smtClean="0"/>
              <a:t> pojatý /např. velmi zužoval vydržení movitých věcí/</a:t>
            </a:r>
          </a:p>
          <a:p>
            <a:pPr lvl="1" algn="just"/>
            <a:r>
              <a:rPr lang="cs-CZ" sz="1600" dirty="0" smtClean="0"/>
              <a:t>zmocnění se věci</a:t>
            </a:r>
          </a:p>
          <a:p>
            <a:pPr lvl="1" algn="just"/>
            <a:r>
              <a:rPr lang="cs-CZ" sz="1600" dirty="0" smtClean="0"/>
              <a:t>užívání věci</a:t>
            </a:r>
          </a:p>
          <a:p>
            <a:pPr algn="just">
              <a:buNone/>
            </a:pPr>
            <a:r>
              <a:rPr lang="cs-CZ" sz="2000" dirty="0" smtClean="0"/>
              <a:t>-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07D3C44-C7F6-436E-8DCC-6F506D79F2F5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ablona ces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cesky</Template>
  <TotalTime>13111</TotalTime>
  <Words>1570</Words>
  <Application>Microsoft Office PowerPoint</Application>
  <PresentationFormat>Předvádění na obrazovce (4:3)</PresentationFormat>
  <Paragraphs>271</Paragraphs>
  <Slides>24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sablona cesky</vt:lpstr>
      <vt:lpstr>BÉŽOVÁ TITL</vt:lpstr>
      <vt:lpstr>DELICTA PRIVATA - soukromé protiprávní činy</vt:lpstr>
      <vt:lpstr>DELICTUM X CRIMEN</vt:lpstr>
      <vt:lpstr>Obecná charakteristika deliktů</vt:lpstr>
      <vt:lpstr>Odpovědnost</vt:lpstr>
      <vt:lpstr>Žaloby</vt:lpstr>
      <vt:lpstr>Druhy deliktů</vt:lpstr>
      <vt:lpstr>Snímek 7</vt:lpstr>
      <vt:lpstr>FURTUM - krádež</vt:lpstr>
      <vt:lpstr>Definice </vt:lpstr>
      <vt:lpstr>Podstatné znaky</vt:lpstr>
      <vt:lpstr>Druhy krádeže</vt:lpstr>
      <vt:lpstr>Žaloby </vt:lpstr>
      <vt:lpstr>Rapina - loupež</vt:lpstr>
      <vt:lpstr>Vývoj, znaky a ochrana</vt:lpstr>
      <vt:lpstr>DAMNUM INIURIA DATUM - Poškození cizí věci</vt:lpstr>
      <vt:lpstr>Vývoj</vt:lpstr>
      <vt:lpstr>Znaky </vt:lpstr>
      <vt:lpstr>Žaloba a trest</vt:lpstr>
      <vt:lpstr>INIURIA - urážka na cti</vt:lpstr>
      <vt:lpstr>Charakteristika  - úmyslný čin</vt:lpstr>
      <vt:lpstr>Praetorské delikty</vt:lpstr>
      <vt:lpstr>DOLUS MALUS – podvod /úmyslné uvedení v omyl/</vt:lpstr>
      <vt:lpstr>VIS AC METUS – bezprávná výhrůžka /vydírání/</vt:lpstr>
      <vt:lpstr>Ostatní praetorské delikty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DELITKY</dc:title>
  <dc:creator>10908</dc:creator>
  <cp:lastModifiedBy>10908</cp:lastModifiedBy>
  <cp:revision>307</cp:revision>
  <dcterms:created xsi:type="dcterms:W3CDTF">2013-02-22T20:09:38Z</dcterms:created>
  <dcterms:modified xsi:type="dcterms:W3CDTF">2014-05-13T12:12:34Z</dcterms:modified>
</cp:coreProperties>
</file>