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1"/>
  </p:notesMasterIdLst>
  <p:handoutMasterIdLst>
    <p:handoutMasterId r:id="rId22"/>
  </p:handoutMasterIdLst>
  <p:sldIdLst>
    <p:sldId id="309" r:id="rId3"/>
    <p:sldId id="324" r:id="rId4"/>
    <p:sldId id="326" r:id="rId5"/>
    <p:sldId id="327" r:id="rId6"/>
    <p:sldId id="304" r:id="rId7"/>
    <p:sldId id="322" r:id="rId8"/>
    <p:sldId id="318" r:id="rId9"/>
    <p:sldId id="320" r:id="rId10"/>
    <p:sldId id="319" r:id="rId11"/>
    <p:sldId id="310" r:id="rId12"/>
    <p:sldId id="305" r:id="rId13"/>
    <p:sldId id="316" r:id="rId14"/>
    <p:sldId id="317" r:id="rId15"/>
    <p:sldId id="313" r:id="rId16"/>
    <p:sldId id="314" r:id="rId17"/>
    <p:sldId id="323" r:id="rId18"/>
    <p:sldId id="315" r:id="rId19"/>
    <p:sldId id="325" r:id="rId2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69" d="100"/>
          <a:sy n="69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DCCCBDD-8861-4041-85BB-5244AAF32FC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1253AA9-3963-42F0-83F0-A57B695A14A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7F8F8-3943-4928-871A-D80D1FD6280D}" type="slidenum">
              <a:rPr lang="cs-CZ"/>
              <a:pPr/>
              <a:t>3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CE75F6-EA13-422E-B4CE-40BBEFAF6C0C}" type="slidenum">
              <a:rPr lang="cs-CZ"/>
              <a:pPr/>
              <a:t>5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7C638D-E179-4109-BB75-041DFF6C8BFC}" type="slidenum">
              <a:rPr lang="cs-CZ"/>
              <a:pPr/>
              <a:t>10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C04748C-B847-4EDA-98ED-CC99FAE92E0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178DD6-2CA7-4C7C-B07F-6158DD2DA29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C44621-73F5-4E16-85B4-57BA12AF9CA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222ACB-A18A-4D89-8AD4-3CBFA27A7A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0BF0E9-F1F8-404B-BBA8-F351ACCB70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8E8618-7D9C-4838-A4E2-5099E7E0661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E20746-5CDC-463A-AF70-0007C98E93E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063AFC-D87F-460A-BA98-31F7DA6FBD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D743CE-6E9C-4A7F-B0AA-D00D04233CF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28620D-E9A4-47A1-AB06-319E56919F8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C4B539-409E-49EB-A242-DEA2443FCE2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DFF6A69-8271-40E9-8D0F-0B50A65589C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195736" y="2564905"/>
            <a:ext cx="6478364" cy="3888284"/>
          </a:xfrm>
        </p:spPr>
        <p:txBody>
          <a:bodyPr/>
          <a:lstStyle/>
          <a:p>
            <a:pPr algn="ctr"/>
            <a:r>
              <a:rPr lang="cs-CZ" sz="3600" dirty="0" smtClean="0"/>
              <a:t>KONSENSUÁLNÍ KONTRAKTY I.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800" dirty="0" smtClean="0"/>
              <a:t>EMPTIO-VENDITIO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smlouva kupní</a:t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JUDr. Pavel </a:t>
            </a:r>
            <a:r>
              <a:rPr lang="cs-CZ" sz="4000" dirty="0" err="1" smtClean="0"/>
              <a:t>Salák</a:t>
            </a:r>
            <a:r>
              <a:rPr lang="cs-CZ" sz="4000" dirty="0" smtClean="0"/>
              <a:t> </a:t>
            </a:r>
            <a:r>
              <a:rPr lang="cs-CZ" sz="4000" dirty="0" err="1" smtClean="0"/>
              <a:t>jr</a:t>
            </a:r>
            <a:r>
              <a:rPr lang="cs-CZ" sz="4000" dirty="0" smtClean="0"/>
              <a:t>., </a:t>
            </a:r>
            <a:r>
              <a:rPr lang="cs-CZ" sz="4000" dirty="0" err="1" smtClean="0"/>
              <a:t>Ph.D</a:t>
            </a:r>
            <a:r>
              <a:rPr lang="cs-CZ" sz="4000" dirty="0" smtClean="0"/>
              <a:t>.</a:t>
            </a:r>
            <a:endParaRPr lang="cs-CZ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A6C1487-7AB6-460C-9D18-FB265805D553}" type="slidenum">
              <a:rPr lang="cs-CZ"/>
              <a:pPr/>
              <a:t>10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3768" y="2852936"/>
            <a:ext cx="6408712" cy="3528392"/>
          </a:xfrm>
        </p:spPr>
        <p:txBody>
          <a:bodyPr/>
          <a:lstStyle/>
          <a:p>
            <a:pPr algn="ctr"/>
            <a:r>
              <a:rPr lang="cs-CZ" dirty="0" smtClean="0"/>
              <a:t>SUBJEKTY </a:t>
            </a:r>
            <a:br>
              <a:rPr lang="cs-CZ" dirty="0" smtClean="0"/>
            </a:br>
            <a:r>
              <a:rPr lang="cs-CZ" dirty="0" smtClean="0"/>
              <a:t>– </a:t>
            </a:r>
            <a:br>
              <a:rPr lang="cs-CZ" dirty="0" smtClean="0"/>
            </a:br>
            <a:r>
              <a:rPr lang="cs-CZ" dirty="0" smtClean="0"/>
              <a:t>PRÁVA A POVINNOSTI STRAN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STRAN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3810000" cy="4357687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EMPTOR – kupec:</a:t>
            </a:r>
          </a:p>
          <a:p>
            <a:pPr lvl="1"/>
            <a:r>
              <a:rPr lang="cs-CZ" sz="2000" dirty="0" smtClean="0"/>
              <a:t>Zaplatit kupní cenu a také náklady na věc od dohodnuté doby do předání</a:t>
            </a:r>
          </a:p>
          <a:p>
            <a:pPr lvl="1"/>
            <a:r>
              <a:rPr lang="cs-CZ" sz="2000" dirty="0" smtClean="0"/>
              <a:t>Převzít věc, spolupracovat na jejím předání</a:t>
            </a:r>
          </a:p>
          <a:p>
            <a:pPr lvl="1"/>
            <a:r>
              <a:rPr lang="cs-CZ" sz="2000" dirty="0" smtClean="0"/>
              <a:t>Od okamžiku UZAVŘENÍ smlouvy nese nebezpečí náhodné zkázy věci: „PERICULLUM EST EMPTORIS“</a:t>
            </a:r>
          </a:p>
          <a:p>
            <a:endParaRPr lang="cs-CZ" sz="2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862512" y="1773238"/>
            <a:ext cx="4101975" cy="4357687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VENDITOR – prodejce</a:t>
            </a:r>
          </a:p>
          <a:p>
            <a:pPr lvl="1"/>
            <a:r>
              <a:rPr lang="cs-CZ" sz="2000" dirty="0" smtClean="0"/>
              <a:t>Předat kupujícímu předmět koupě se vším, co k němu náleží, do držby, aby kupec držel nerušeně a trvale</a:t>
            </a:r>
          </a:p>
          <a:p>
            <a:pPr lvl="1"/>
            <a:r>
              <a:rPr lang="cs-CZ" sz="2000" dirty="0" smtClean="0"/>
              <a:t>Do okamžiku předání nese odpovědnost za </a:t>
            </a:r>
            <a:r>
              <a:rPr lang="cs-CZ" sz="2000" dirty="0" err="1" smtClean="0"/>
              <a:t>cassus</a:t>
            </a:r>
            <a:r>
              <a:rPr lang="cs-CZ" sz="2000" dirty="0" smtClean="0"/>
              <a:t> </a:t>
            </a:r>
            <a:r>
              <a:rPr lang="cs-CZ" sz="2000" dirty="0" err="1" smtClean="0"/>
              <a:t>minor</a:t>
            </a:r>
            <a:endParaRPr lang="cs-CZ" sz="2000" dirty="0" smtClean="0"/>
          </a:p>
          <a:p>
            <a:pPr lvl="1"/>
            <a:r>
              <a:rPr lang="cs-CZ" sz="2000" dirty="0" smtClean="0"/>
              <a:t>Odpovědnost za vady (viz dále)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E5C286-8940-46DA-9427-2CCEFE678FA0}" type="slidenum">
              <a:rPr lang="cs-CZ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25538"/>
            <a:ext cx="8712968" cy="503237"/>
          </a:xfrm>
        </p:spPr>
        <p:txBody>
          <a:bodyPr/>
          <a:lstStyle/>
          <a:p>
            <a:r>
              <a:rPr lang="cs-CZ" dirty="0" smtClean="0"/>
              <a:t>Odpovědnost za vady právní – EVICTIO - evikce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568952" cy="4536082"/>
          </a:xfrm>
        </p:spPr>
        <p:txBody>
          <a:bodyPr/>
          <a:lstStyle/>
          <a:p>
            <a:pPr lvl="1"/>
            <a:r>
              <a:rPr lang="cs-CZ" sz="1800" dirty="0" smtClean="0"/>
              <a:t>Nastupovala od počátku, původně bylo třeba sjednat stipulací, později přímo z </a:t>
            </a:r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empti</a:t>
            </a:r>
            <a:r>
              <a:rPr lang="cs-CZ" sz="1800" dirty="0" smtClean="0"/>
              <a:t> </a:t>
            </a:r>
          </a:p>
          <a:p>
            <a:pPr lvl="1"/>
            <a:r>
              <a:rPr lang="cs-CZ" sz="1800" dirty="0" smtClean="0"/>
              <a:t>Bylo možno vyloučit skrz </a:t>
            </a:r>
            <a:r>
              <a:rPr lang="cs-CZ" sz="1800" i="1" dirty="0" err="1" smtClean="0"/>
              <a:t>pactum</a:t>
            </a:r>
            <a:r>
              <a:rPr lang="cs-CZ" sz="1800" i="1" dirty="0" smtClean="0"/>
              <a:t> de non </a:t>
            </a:r>
            <a:r>
              <a:rPr lang="cs-CZ" sz="1800" i="1" dirty="0" err="1" smtClean="0"/>
              <a:t>praestanda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evictione</a:t>
            </a:r>
            <a:r>
              <a:rPr lang="cs-CZ" sz="1800" i="1" dirty="0" smtClean="0"/>
              <a:t>, </a:t>
            </a:r>
            <a:r>
              <a:rPr lang="cs-CZ" sz="1800" dirty="0" smtClean="0"/>
              <a:t>popř. ze zákona u věcí církevních či </a:t>
            </a:r>
            <a:r>
              <a:rPr lang="cs-CZ" sz="1800" i="1" dirty="0" err="1" smtClean="0"/>
              <a:t>piae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causae</a:t>
            </a:r>
            <a:endParaRPr lang="cs-CZ" sz="1800" i="1" dirty="0" smtClean="0"/>
          </a:p>
          <a:p>
            <a:pPr lvl="1"/>
            <a:r>
              <a:rPr lang="cs-CZ" sz="1800" dirty="0" smtClean="0"/>
              <a:t>Prodejce odpovídá za „</a:t>
            </a:r>
            <a:r>
              <a:rPr lang="cs-CZ" sz="1800" dirty="0" err="1" smtClean="0"/>
              <a:t>habere</a:t>
            </a:r>
            <a:r>
              <a:rPr lang="cs-CZ" sz="1800" dirty="0" smtClean="0"/>
              <a:t> </a:t>
            </a:r>
            <a:r>
              <a:rPr lang="cs-CZ" sz="1800" dirty="0" err="1" smtClean="0"/>
              <a:t>licere</a:t>
            </a:r>
            <a:r>
              <a:rPr lang="cs-CZ" sz="1800" dirty="0" smtClean="0"/>
              <a:t>“ – tedy ne že je vlastník, ale že nikdo nemá k věci lepší právo, než on</a:t>
            </a:r>
          </a:p>
          <a:p>
            <a:pPr lvl="1"/>
            <a:r>
              <a:rPr lang="cs-CZ" sz="1800" dirty="0" smtClean="0"/>
              <a:t>Právo kupce nastupuje:</a:t>
            </a:r>
          </a:p>
          <a:p>
            <a:pPr lvl="2"/>
            <a:r>
              <a:rPr lang="cs-CZ" sz="1600" dirty="0" smtClean="0"/>
              <a:t>Byla-li kupci na základě soudního rozhodnutí odejmuta držba</a:t>
            </a:r>
          </a:p>
          <a:p>
            <a:pPr lvl="2"/>
            <a:r>
              <a:rPr lang="cs-CZ" sz="1600" dirty="0" smtClean="0"/>
              <a:t>Byl odsouzen pro nedostatek práva k věci v době prodeje</a:t>
            </a:r>
          </a:p>
          <a:p>
            <a:pPr lvl="2"/>
            <a:r>
              <a:rPr lang="cs-CZ" sz="1600" dirty="0" smtClean="0"/>
              <a:t>Při provedení </a:t>
            </a:r>
            <a:r>
              <a:rPr lang="cs-CZ" sz="1600" i="1" dirty="0" err="1" smtClean="0"/>
              <a:t>denuntiatio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litis</a:t>
            </a:r>
            <a:r>
              <a:rPr lang="cs-CZ" sz="1600" i="1" dirty="0" smtClean="0"/>
              <a:t> </a:t>
            </a:r>
            <a:r>
              <a:rPr lang="cs-CZ" sz="1600" dirty="0" smtClean="0"/>
              <a:t>(ohlášení sporu), kterou kupec vyzval </a:t>
            </a:r>
            <a:r>
              <a:rPr lang="cs-CZ" sz="1600" dirty="0" err="1" smtClean="0"/>
              <a:t>prodatele</a:t>
            </a:r>
            <a:r>
              <a:rPr lang="cs-CZ" sz="1600" dirty="0" smtClean="0"/>
              <a:t>, aby se jej v nastávajícím řízení zastal</a:t>
            </a:r>
          </a:p>
          <a:p>
            <a:pPr lvl="1"/>
            <a:r>
              <a:rPr lang="cs-CZ" sz="1800" dirty="0" smtClean="0"/>
              <a:t>Prodejce je povinen do sporu nastoupit na místo kupce a hájit jeho zájmy</a:t>
            </a:r>
          </a:p>
          <a:p>
            <a:pPr lvl="1"/>
            <a:r>
              <a:rPr lang="cs-CZ" sz="1800" dirty="0" smtClean="0"/>
              <a:t>Při prohře je povinen kupujícímu vrátit peníze za koupi a nahradit škodu  (původně pokuta) na </a:t>
            </a:r>
            <a:r>
              <a:rPr lang="cs-CZ" sz="1800" dirty="0" err="1" smtClean="0"/>
              <a:t>duplum</a:t>
            </a:r>
            <a:r>
              <a:rPr lang="cs-CZ" sz="1800" dirty="0" smtClean="0"/>
              <a:t> - dvojnásobek hodnoty kupní ceny</a:t>
            </a: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8E8618-7D9C-4838-A4E2-5099E7E0661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 vady faktické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nechrání hlupáky</a:t>
            </a:r>
          </a:p>
          <a:p>
            <a:r>
              <a:rPr lang="cs-CZ" dirty="0" smtClean="0"/>
              <a:t>Edikt kurulských </a:t>
            </a:r>
            <a:r>
              <a:rPr lang="cs-CZ" dirty="0" err="1" smtClean="0"/>
              <a:t>aedilů</a:t>
            </a:r>
            <a:endParaRPr lang="cs-CZ" dirty="0"/>
          </a:p>
          <a:p>
            <a:pPr lvl="1"/>
            <a:r>
              <a:rPr lang="cs-CZ" sz="2400" dirty="0" smtClean="0"/>
              <a:t>Vady, které vedou ke zrušení trhu či snížení kupní ceny</a:t>
            </a:r>
          </a:p>
          <a:p>
            <a:pPr lvl="1"/>
            <a:r>
              <a:rPr lang="cs-CZ" sz="2400" dirty="0" smtClean="0"/>
              <a:t>Pouze na tržišti (otroci, dobytek)</a:t>
            </a:r>
          </a:p>
          <a:p>
            <a:pPr lvl="1"/>
            <a:r>
              <a:rPr lang="cs-CZ" sz="2400" dirty="0" err="1" smtClean="0"/>
              <a:t>Actio</a:t>
            </a:r>
            <a:r>
              <a:rPr lang="cs-CZ" sz="2400" dirty="0" smtClean="0"/>
              <a:t> </a:t>
            </a:r>
            <a:r>
              <a:rPr lang="cs-CZ" sz="2400" dirty="0" err="1" smtClean="0"/>
              <a:t>redhibitoria</a:t>
            </a:r>
            <a:endParaRPr lang="cs-CZ" sz="2400" dirty="0" smtClean="0"/>
          </a:p>
          <a:p>
            <a:pPr lvl="1"/>
            <a:r>
              <a:rPr lang="cs-CZ" sz="2400" dirty="0" err="1" smtClean="0"/>
              <a:t>Actio</a:t>
            </a:r>
            <a:r>
              <a:rPr lang="cs-CZ" sz="2400" dirty="0" smtClean="0"/>
              <a:t> </a:t>
            </a:r>
            <a:r>
              <a:rPr lang="cs-CZ" sz="2400" dirty="0" err="1" smtClean="0"/>
              <a:t>quanti</a:t>
            </a:r>
            <a:r>
              <a:rPr lang="cs-CZ" sz="2400" dirty="0" smtClean="0"/>
              <a:t> </a:t>
            </a:r>
            <a:r>
              <a:rPr lang="cs-CZ" sz="2400" dirty="0" err="1" smtClean="0"/>
              <a:t>minoris</a:t>
            </a:r>
            <a:endParaRPr lang="cs-CZ" sz="2400" dirty="0" smtClean="0"/>
          </a:p>
          <a:p>
            <a:pPr lvl="1"/>
            <a:r>
              <a:rPr lang="cs-CZ" sz="2400" dirty="0" smtClean="0"/>
              <a:t>Za zjevné faktické vady se neodpovídalo</a:t>
            </a:r>
          </a:p>
          <a:p>
            <a:pPr marL="342900" lvl="1" indent="-342900"/>
            <a:r>
              <a:rPr lang="cs-CZ" sz="2400" dirty="0">
                <a:ea typeface="+mn-ea"/>
                <a:cs typeface="+mn-cs"/>
              </a:rPr>
              <a:t>Prodávající odpovídá za výslovně </a:t>
            </a:r>
            <a:r>
              <a:rPr lang="cs-CZ" sz="2400" dirty="0" smtClean="0">
                <a:ea typeface="+mn-ea"/>
                <a:cs typeface="+mn-cs"/>
              </a:rPr>
              <a:t>vymíněné</a:t>
            </a:r>
          </a:p>
          <a:p>
            <a:pPr marL="742950" lvl="2" indent="-342900"/>
            <a:r>
              <a:rPr lang="cs-CZ" sz="2400" dirty="0" smtClean="0">
                <a:ea typeface="+mn-ea"/>
                <a:cs typeface="+mn-cs"/>
              </a:rPr>
              <a:t>Aplikuje se </a:t>
            </a:r>
            <a:r>
              <a:rPr lang="cs-CZ" sz="2400" dirty="0" err="1" smtClean="0">
                <a:ea typeface="+mn-ea"/>
                <a:cs typeface="+mn-cs"/>
              </a:rPr>
              <a:t>actio</a:t>
            </a:r>
            <a:r>
              <a:rPr lang="cs-CZ" sz="2400" dirty="0" smtClean="0">
                <a:ea typeface="+mn-ea"/>
                <a:cs typeface="+mn-cs"/>
              </a:rPr>
              <a:t> </a:t>
            </a:r>
            <a:r>
              <a:rPr lang="cs-CZ" sz="2400" dirty="0" err="1" smtClean="0">
                <a:ea typeface="+mn-ea"/>
                <a:cs typeface="+mn-cs"/>
              </a:rPr>
              <a:t>empti</a:t>
            </a:r>
            <a:endParaRPr lang="cs-CZ" sz="2400" dirty="0"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627784" y="3068960"/>
            <a:ext cx="6046316" cy="3168328"/>
          </a:xfrm>
        </p:spPr>
        <p:txBody>
          <a:bodyPr/>
          <a:lstStyle/>
          <a:p>
            <a:pPr algn="ctr"/>
            <a:r>
              <a:rPr lang="cs-CZ" dirty="0" smtClean="0"/>
              <a:t>PACTA ADIECTA</a:t>
            </a:r>
            <a:br>
              <a:rPr lang="cs-CZ" dirty="0" smtClean="0"/>
            </a:br>
            <a:r>
              <a:rPr lang="cs-CZ" dirty="0"/>
              <a:t>-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doplňkové dohody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vztahy si strany upravují dle svých potřeb tak, aby jim co nejvíce vyhovovaly</a:t>
            </a:r>
          </a:p>
          <a:p>
            <a:r>
              <a:rPr lang="cs-CZ" dirty="0" smtClean="0"/>
              <a:t>Dohody – </a:t>
            </a:r>
            <a:r>
              <a:rPr lang="cs-CZ" dirty="0" err="1" smtClean="0"/>
              <a:t>pacta</a:t>
            </a:r>
            <a:r>
              <a:rPr lang="cs-CZ" dirty="0" smtClean="0"/>
              <a:t> – které doplňují hlavní vztah (kupní smlouvu)</a:t>
            </a:r>
          </a:p>
          <a:p>
            <a:r>
              <a:rPr lang="cs-CZ" dirty="0" smtClean="0"/>
              <a:t>Postupem času se ustalují některé nejčastěji používané typy dohod</a:t>
            </a:r>
          </a:p>
          <a:p>
            <a:endParaRPr lang="cs-CZ" dirty="0"/>
          </a:p>
          <a:p>
            <a:r>
              <a:rPr lang="cs-CZ" dirty="0" err="1" smtClean="0"/>
              <a:t>Pacta</a:t>
            </a:r>
            <a:r>
              <a:rPr lang="cs-CZ" dirty="0" smtClean="0"/>
              <a:t> – ze své povahy nežalovatelná x žaloby z kupní smlouvy jsou </a:t>
            </a:r>
            <a:r>
              <a:rPr lang="cs-CZ" dirty="0" err="1" smtClean="0"/>
              <a:t>actiones</a:t>
            </a:r>
            <a:r>
              <a:rPr lang="cs-CZ" dirty="0" smtClean="0"/>
              <a:t> </a:t>
            </a:r>
            <a:r>
              <a:rPr lang="cs-CZ" dirty="0" err="1" smtClean="0"/>
              <a:t>bonae</a:t>
            </a:r>
            <a:r>
              <a:rPr lang="cs-CZ" dirty="0" smtClean="0"/>
              <a:t> </a:t>
            </a:r>
            <a:r>
              <a:rPr lang="cs-CZ" dirty="0" err="1" smtClean="0"/>
              <a:t>fidei</a:t>
            </a:r>
            <a:r>
              <a:rPr lang="cs-CZ" dirty="0" smtClean="0"/>
              <a:t> – soud k těmto dohodám bude přihlížet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7772400" cy="503237"/>
          </a:xfrm>
        </p:spPr>
        <p:txBody>
          <a:bodyPr/>
          <a:lstStyle/>
          <a:p>
            <a:r>
              <a:rPr lang="cs-CZ" sz="2400" dirty="0" smtClean="0"/>
              <a:t>Druhy dohod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040560"/>
          </a:xfrm>
        </p:spPr>
        <p:txBody>
          <a:bodyPr/>
          <a:lstStyle/>
          <a:p>
            <a:r>
              <a:rPr lang="cs-CZ" sz="1600" b="1" dirty="0" err="1" smtClean="0"/>
              <a:t>Pactum</a:t>
            </a:r>
            <a:r>
              <a:rPr lang="cs-CZ" sz="1600" b="1" dirty="0" smtClean="0"/>
              <a:t> de </a:t>
            </a:r>
            <a:r>
              <a:rPr lang="cs-CZ" sz="1600" b="1" dirty="0" err="1" smtClean="0"/>
              <a:t>retrovendendo</a:t>
            </a:r>
            <a:r>
              <a:rPr lang="cs-CZ" sz="1600" b="1" dirty="0" smtClean="0"/>
              <a:t> </a:t>
            </a:r>
            <a:r>
              <a:rPr lang="cs-CZ" sz="1600" dirty="0" smtClean="0"/>
              <a:t>(výhrada zpětného prodeje)</a:t>
            </a:r>
          </a:p>
          <a:p>
            <a:pPr lvl="1"/>
            <a:r>
              <a:rPr lang="cs-CZ" sz="1400" dirty="0" smtClean="0"/>
              <a:t>Do stanovené doby je kupující povinen předmět kupní smlouvy prodat zpět prodávajícímu</a:t>
            </a:r>
          </a:p>
          <a:p>
            <a:r>
              <a:rPr lang="cs-CZ" sz="1600" b="1" dirty="0" err="1" smtClean="0"/>
              <a:t>Pactum</a:t>
            </a:r>
            <a:r>
              <a:rPr lang="cs-CZ" sz="1600" b="1" dirty="0" smtClean="0"/>
              <a:t> de </a:t>
            </a:r>
            <a:r>
              <a:rPr lang="cs-CZ" sz="1600" b="1" dirty="0" err="1" smtClean="0"/>
              <a:t>retroemendo</a:t>
            </a:r>
            <a:r>
              <a:rPr lang="cs-CZ" sz="1600" b="1" dirty="0" smtClean="0"/>
              <a:t> </a:t>
            </a:r>
            <a:r>
              <a:rPr lang="cs-CZ" sz="1600" dirty="0" smtClean="0"/>
              <a:t>(výhrada zpětné koupě)</a:t>
            </a:r>
          </a:p>
          <a:p>
            <a:pPr lvl="1"/>
            <a:r>
              <a:rPr lang="cs-CZ" sz="1400" dirty="0" smtClean="0"/>
              <a:t>Do stanovené doby je prodávající povinen odkoupit zpět předmět koupě od kupujícího</a:t>
            </a:r>
          </a:p>
          <a:p>
            <a:r>
              <a:rPr lang="cs-CZ" sz="1600" b="1" dirty="0" err="1" smtClean="0"/>
              <a:t>Pactum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protimeseos</a:t>
            </a:r>
            <a:r>
              <a:rPr lang="cs-CZ" sz="1600" b="1" dirty="0" smtClean="0"/>
              <a:t> </a:t>
            </a:r>
            <a:r>
              <a:rPr lang="cs-CZ" sz="1600" dirty="0" smtClean="0"/>
              <a:t>(předkupní právo)</a:t>
            </a:r>
          </a:p>
          <a:p>
            <a:pPr lvl="1"/>
            <a:r>
              <a:rPr lang="cs-CZ" sz="1400" dirty="0" smtClean="0"/>
              <a:t>Jestliže by chtěl kupující prodat předmět smlouvy někomu dalšímu, musí jej nejprve nabídnout prodávajícímu</a:t>
            </a:r>
          </a:p>
          <a:p>
            <a:r>
              <a:rPr lang="cs-CZ" sz="1600" b="1" dirty="0" err="1" smtClean="0"/>
              <a:t>Pactum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displicentae</a:t>
            </a:r>
            <a:r>
              <a:rPr lang="cs-CZ" sz="1600" b="1" dirty="0" smtClean="0"/>
              <a:t> </a:t>
            </a:r>
            <a:r>
              <a:rPr lang="cs-CZ" sz="1600" dirty="0" smtClean="0"/>
              <a:t>(dohoda o znelíbení)</a:t>
            </a:r>
          </a:p>
          <a:p>
            <a:pPr lvl="1"/>
            <a:r>
              <a:rPr lang="cs-CZ" sz="1400" dirty="0" smtClean="0"/>
              <a:t>Právo kupujícího zboží vrátit, jestliže se mu nebude líbit - dostane zpět kupní cenu</a:t>
            </a:r>
          </a:p>
          <a:p>
            <a:pPr lvl="1"/>
            <a:r>
              <a:rPr lang="cs-CZ" sz="1400" dirty="0" smtClean="0"/>
              <a:t>Doba je 60 dnů, není-li dohodnuto jinak</a:t>
            </a:r>
          </a:p>
          <a:p>
            <a:r>
              <a:rPr lang="cs-CZ" sz="1600" b="1" dirty="0" err="1" smtClean="0"/>
              <a:t>Pactum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degustationios</a:t>
            </a:r>
            <a:r>
              <a:rPr lang="cs-CZ" sz="1600" b="1" dirty="0" smtClean="0"/>
              <a:t> </a:t>
            </a:r>
            <a:r>
              <a:rPr lang="cs-CZ" sz="1600" dirty="0" smtClean="0"/>
              <a:t>(dohoda o ochutnávce)</a:t>
            </a:r>
          </a:p>
          <a:p>
            <a:pPr lvl="1"/>
            <a:r>
              <a:rPr lang="cs-CZ" sz="1400" dirty="0" smtClean="0"/>
              <a:t>Kupující může odstoupit od smlouvy, jestliže nebude mít víno odpovídající kvalitu (dle hodnocení nezávislé osoby – arbitru, </a:t>
            </a:r>
            <a:r>
              <a:rPr lang="cs-CZ" sz="1400" dirty="0" err="1" smtClean="0"/>
              <a:t>boni</a:t>
            </a:r>
            <a:r>
              <a:rPr lang="cs-CZ" sz="1400" dirty="0" smtClean="0"/>
              <a:t> </a:t>
            </a:r>
            <a:r>
              <a:rPr lang="cs-CZ" sz="1400" dirty="0" err="1" smtClean="0"/>
              <a:t>viri</a:t>
            </a:r>
            <a:r>
              <a:rPr lang="cs-CZ" sz="1400" dirty="0" smtClean="0"/>
              <a:t>)</a:t>
            </a:r>
          </a:p>
          <a:p>
            <a:r>
              <a:rPr lang="cs-CZ" sz="1600" b="1" dirty="0" smtClean="0"/>
              <a:t>In </a:t>
            </a:r>
            <a:r>
              <a:rPr lang="cs-CZ" sz="1600" b="1" dirty="0" err="1" smtClean="0"/>
              <a:t>diem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addictio</a:t>
            </a:r>
            <a:r>
              <a:rPr lang="cs-CZ" sz="1600" b="1" dirty="0" smtClean="0"/>
              <a:t> </a:t>
            </a:r>
            <a:r>
              <a:rPr lang="cs-CZ" sz="1600" dirty="0" smtClean="0"/>
              <a:t>(výhrada lepšího kupce)</a:t>
            </a:r>
          </a:p>
          <a:p>
            <a:pPr lvl="1"/>
            <a:r>
              <a:rPr lang="cs-CZ" sz="1400" dirty="0" smtClean="0"/>
              <a:t>Pokud do určitého dne obdrží prodejce lepší nabídku, může věc prodat jinému, ale původní kupec má mít možnost cenu dorovnat</a:t>
            </a:r>
          </a:p>
          <a:p>
            <a:r>
              <a:rPr lang="cs-CZ" sz="1600" b="1" dirty="0" err="1" smtClean="0"/>
              <a:t>Lex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commissoria</a:t>
            </a:r>
            <a:r>
              <a:rPr lang="cs-CZ" sz="1600" b="1" dirty="0" smtClean="0"/>
              <a:t> </a:t>
            </a:r>
            <a:r>
              <a:rPr lang="cs-CZ" sz="1600" dirty="0" smtClean="0"/>
              <a:t>(výhrada vlastnického práva)</a:t>
            </a:r>
          </a:p>
          <a:p>
            <a:pPr lvl="1"/>
            <a:r>
              <a:rPr lang="cs-CZ" sz="1400" dirty="0" smtClean="0"/>
              <a:t>Pokud kupující nezaplatí do určité doby kupní cenu, vrací se předmět koupě prodávajícímu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adjektických</a:t>
            </a:r>
            <a:r>
              <a:rPr lang="cs-CZ" dirty="0" smtClean="0"/>
              <a:t> dohod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242569" cy="4358109"/>
          </a:xfrm>
        </p:spPr>
        <p:txBody>
          <a:bodyPr/>
          <a:lstStyle/>
          <a:p>
            <a:r>
              <a:rPr lang="cs-CZ" sz="2000" b="1" dirty="0" smtClean="0"/>
              <a:t>Výhrada vlastnického práva (§§ 2130-2134 )</a:t>
            </a:r>
          </a:p>
          <a:p>
            <a:r>
              <a:rPr lang="cs-CZ" sz="2000" b="1" dirty="0" smtClean="0"/>
              <a:t>Výhrada zpětné koupě (§§ 2135-2138)</a:t>
            </a:r>
          </a:p>
          <a:p>
            <a:r>
              <a:rPr lang="cs-CZ" sz="2000" b="1" dirty="0" smtClean="0"/>
              <a:t>Výhrada zpětného prodeje (§ 2139)</a:t>
            </a:r>
          </a:p>
          <a:p>
            <a:r>
              <a:rPr lang="cs-CZ" sz="2000" b="1" dirty="0" smtClean="0"/>
              <a:t>Předkupní právo (§§ 2140-2149)</a:t>
            </a:r>
          </a:p>
          <a:p>
            <a:r>
              <a:rPr lang="cs-CZ" sz="2000" b="1" dirty="0" smtClean="0"/>
              <a:t>Koupě na zkoušku (§§ 2150-2151)</a:t>
            </a:r>
          </a:p>
          <a:p>
            <a:r>
              <a:rPr lang="cs-CZ" sz="2000" b="1" dirty="0" smtClean="0"/>
              <a:t>Výhrada lepšího kupce (§§ 2152-2153)</a:t>
            </a:r>
          </a:p>
          <a:p>
            <a:r>
              <a:rPr lang="cs-CZ" sz="2000" b="1" dirty="0" smtClean="0"/>
              <a:t>Cenová doložka (§§ 2154-2156)</a:t>
            </a:r>
          </a:p>
          <a:p>
            <a:r>
              <a:rPr lang="cs-CZ" sz="2000" b="1" dirty="0" smtClean="0"/>
              <a:t>Jiná ujednání (2157)</a:t>
            </a:r>
          </a:p>
          <a:p>
            <a:endParaRPr lang="cs-CZ" sz="1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862512" y="1773238"/>
            <a:ext cx="3957959" cy="4357687"/>
          </a:xfrm>
        </p:spPr>
        <p:txBody>
          <a:bodyPr/>
          <a:lstStyle/>
          <a:p>
            <a:r>
              <a:rPr lang="cs-CZ" sz="2000" dirty="0" smtClean="0"/>
              <a:t>Nejblíže </a:t>
            </a:r>
            <a:r>
              <a:rPr lang="cs-CZ" sz="2000" dirty="0" err="1" smtClean="0"/>
              <a:t>Lex</a:t>
            </a:r>
            <a:r>
              <a:rPr lang="cs-CZ" sz="2000" dirty="0" smtClean="0"/>
              <a:t> </a:t>
            </a:r>
            <a:r>
              <a:rPr lang="cs-CZ" sz="2000" dirty="0" err="1" smtClean="0"/>
              <a:t>commissoria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Pactum</a:t>
            </a:r>
            <a:r>
              <a:rPr lang="cs-CZ" sz="2000" dirty="0" smtClean="0"/>
              <a:t> de </a:t>
            </a:r>
            <a:r>
              <a:rPr lang="cs-CZ" sz="2000" dirty="0" err="1" smtClean="0"/>
              <a:t>retroemendo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Pactum</a:t>
            </a:r>
            <a:r>
              <a:rPr lang="cs-CZ" sz="2000" dirty="0" smtClean="0"/>
              <a:t> de </a:t>
            </a:r>
            <a:r>
              <a:rPr lang="cs-CZ" sz="2000" dirty="0" err="1" smtClean="0"/>
              <a:t>retrovendendo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Pactum</a:t>
            </a:r>
            <a:r>
              <a:rPr lang="cs-CZ" sz="2000" dirty="0" smtClean="0"/>
              <a:t> </a:t>
            </a:r>
            <a:r>
              <a:rPr lang="cs-CZ" sz="2000" dirty="0" err="1" smtClean="0"/>
              <a:t>protimeseos</a:t>
            </a:r>
            <a:endParaRPr lang="cs-CZ" sz="2000" dirty="0" smtClean="0"/>
          </a:p>
          <a:p>
            <a:r>
              <a:rPr lang="cs-CZ" sz="2000" dirty="0" err="1" smtClean="0"/>
              <a:t>Pactum</a:t>
            </a:r>
            <a:r>
              <a:rPr lang="cs-CZ" sz="2000" dirty="0" smtClean="0"/>
              <a:t> </a:t>
            </a:r>
            <a:r>
              <a:rPr lang="cs-CZ" sz="2000" dirty="0" err="1" smtClean="0"/>
              <a:t>displicentae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In </a:t>
            </a:r>
            <a:r>
              <a:rPr lang="cs-CZ" sz="2000" dirty="0" err="1" smtClean="0"/>
              <a:t>diem</a:t>
            </a:r>
            <a:r>
              <a:rPr lang="cs-CZ" sz="2000" dirty="0" smtClean="0"/>
              <a:t> </a:t>
            </a:r>
            <a:r>
              <a:rPr lang="cs-CZ" sz="2000" dirty="0" err="1" smtClean="0"/>
              <a:t>addictio</a:t>
            </a:r>
            <a:endParaRPr lang="cs-CZ" sz="2000" dirty="0" smtClean="0"/>
          </a:p>
          <a:p>
            <a:r>
              <a:rPr lang="cs-CZ" sz="2000" dirty="0" smtClean="0"/>
              <a:t>Není</a:t>
            </a:r>
          </a:p>
          <a:p>
            <a:r>
              <a:rPr lang="cs-CZ" sz="2000" dirty="0" err="1" smtClean="0"/>
              <a:t>Pactum</a:t>
            </a:r>
            <a:r>
              <a:rPr lang="cs-CZ" sz="2000" dirty="0" smtClean="0"/>
              <a:t> de </a:t>
            </a:r>
            <a:r>
              <a:rPr lang="cs-CZ" sz="2000" dirty="0" err="1" smtClean="0"/>
              <a:t>degustationios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2843808" y="3356992"/>
            <a:ext cx="5614392" cy="1755626"/>
          </a:xfrm>
        </p:spPr>
        <p:txBody>
          <a:bodyPr/>
          <a:lstStyle/>
          <a:p>
            <a:r>
              <a:rPr lang="cs-CZ" dirty="0" smtClean="0"/>
              <a:t>Hezký den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480425" y="6442075"/>
            <a:ext cx="663575" cy="263525"/>
          </a:xfrm>
          <a:prstGeom prst="rect">
            <a:avLst/>
          </a:prstGeom>
        </p:spPr>
        <p:txBody>
          <a:bodyPr/>
          <a:lstStyle/>
          <a:p>
            <a:fld id="{008E8618-7D9C-4838-A4E2-5099E7E06615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Gai</a:t>
            </a:r>
            <a:r>
              <a:rPr lang="cs-CZ" dirty="0" smtClean="0"/>
              <a:t> III.136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	Že se obligace v těchto případech kontrahují  /pouhým/ souhlasem, říkáme pak proto, že nevyžaduje žádná náležitost, ani slovní, ani písemná, ale postačí, když se dohodnou ti, kdo právní jednání vedou. Proto se taková právní jednání uzavírají i mezi nepřítomnými, například pomocí dopisu, nebo zprostředkovatele, zatímco jinak verbální obligace mezi nepřítomnými vzniknout nemůže.</a:t>
            </a:r>
          </a:p>
          <a:p>
            <a:pPr algn="just">
              <a:buNone/>
            </a:pPr>
            <a:r>
              <a:rPr lang="cs-CZ" dirty="0" smtClean="0"/>
              <a:t>						/překlad J. Kyncl/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94CFB6-7AC9-43A6-A8D3-EFCAA3AA72D5}" type="slidenum">
              <a:rPr lang="cs-CZ"/>
              <a:pPr/>
              <a:t>3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Konsensuální kontrakty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EMPTIO-VENDITIO – smlouva kupní</a:t>
            </a:r>
          </a:p>
          <a:p>
            <a:endParaRPr lang="cs-CZ" dirty="0" smtClean="0"/>
          </a:p>
          <a:p>
            <a:r>
              <a:rPr lang="cs-CZ" dirty="0" smtClean="0"/>
              <a:t>LOCATIO-CONDUCTIO – smlouva nájemní</a:t>
            </a:r>
          </a:p>
          <a:p>
            <a:pPr lvl="1"/>
            <a:r>
              <a:rPr lang="cs-CZ" sz="2000" dirty="0" smtClean="0"/>
              <a:t>LOCATIO-CONDUCTIO REI – nájem věci/pacht</a:t>
            </a:r>
          </a:p>
          <a:p>
            <a:pPr lvl="1"/>
            <a:r>
              <a:rPr lang="cs-CZ" sz="2000" dirty="0" smtClean="0"/>
              <a:t>LOCATIO-CONDUCTIO OPERIS – smlouva o dílo</a:t>
            </a:r>
          </a:p>
          <a:p>
            <a:pPr lvl="1"/>
            <a:r>
              <a:rPr lang="cs-CZ" sz="2000" dirty="0" smtClean="0"/>
              <a:t>LOCATIO-CONDUCTIO OPERARUM – smlouva pracovní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SOCIETAS – smlouva společenská</a:t>
            </a:r>
          </a:p>
          <a:p>
            <a:endParaRPr lang="cs-CZ" dirty="0" smtClean="0"/>
          </a:p>
          <a:p>
            <a:r>
              <a:rPr lang="cs-CZ" dirty="0" smtClean="0"/>
              <a:t>MANDATUM – smlouva příkazní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699792" y="3068960"/>
            <a:ext cx="5974308" cy="3168328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EMPTIO-VENDITIO</a:t>
            </a:r>
            <a:br>
              <a:rPr lang="cs-CZ" dirty="0" smtClean="0"/>
            </a:br>
            <a:r>
              <a:rPr lang="cs-CZ" dirty="0" smtClean="0"/>
              <a:t>smlouva kupní/trhová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AD1950-5F85-4188-A6F3-700D94A777CC}" type="slidenum">
              <a:rPr lang="cs-CZ"/>
              <a:pPr/>
              <a:t>5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– </a:t>
            </a:r>
            <a:r>
              <a:rPr lang="cs-CZ" dirty="0" err="1" smtClean="0"/>
              <a:t>essentialia</a:t>
            </a:r>
            <a:r>
              <a:rPr lang="cs-CZ" dirty="0" smtClean="0"/>
              <a:t> </a:t>
            </a:r>
            <a:r>
              <a:rPr lang="cs-CZ" dirty="0" err="1" smtClean="0"/>
              <a:t>negotii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Podstatou je směna věci za peníze</a:t>
            </a:r>
          </a:p>
          <a:p>
            <a:pPr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	Dig.18.6.8 </a:t>
            </a:r>
            <a:r>
              <a:rPr lang="cs-CZ" dirty="0" err="1" smtClean="0"/>
              <a:t>Paulus</a:t>
            </a:r>
            <a:r>
              <a:rPr lang="cs-CZ" dirty="0" smtClean="0"/>
              <a:t> v 33. knize K ediktu</a:t>
            </a:r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sz="2000" i="1" dirty="0" smtClean="0"/>
              <a:t>Je nevyhnutelné vědět, v jakém okamžiku je kupní smlouva perfektní: tehdy totiž víme kdo má snášet „</a:t>
            </a:r>
            <a:r>
              <a:rPr lang="cs-CZ" sz="2000" i="1" dirty="0" err="1" smtClean="0"/>
              <a:t>periculum</a:t>
            </a:r>
            <a:r>
              <a:rPr lang="cs-CZ" sz="2000" i="1" dirty="0" smtClean="0"/>
              <a:t>“. Neboť </a:t>
            </a:r>
            <a:r>
              <a:rPr lang="cs-CZ" sz="2000" i="1" dirty="0" err="1" smtClean="0"/>
              <a:t>perfekcí</a:t>
            </a:r>
            <a:r>
              <a:rPr lang="cs-CZ" sz="2000" i="1" dirty="0" smtClean="0"/>
              <a:t> kupní smlouvy nebezpečí přechází na kupce. A jestli je jisté, co se prodalo, v jakém je to stavu, v jakém množství se prodalo, jestliže je kupní cena stanovená a nedohodla se žádná podmínka, pak je kupní smlouva perfektní.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55776" y="2996952"/>
            <a:ext cx="6118324" cy="3168328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ZÁKLADNÍ CHARAKTERISTIKA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772400" cy="503237"/>
          </a:xfrm>
        </p:spPr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752528"/>
          </a:xfrm>
        </p:spPr>
        <p:txBody>
          <a:bodyPr/>
          <a:lstStyle/>
          <a:p>
            <a:r>
              <a:rPr lang="cs-CZ" dirty="0" smtClean="0"/>
              <a:t>Kontrakt konsensuální </a:t>
            </a:r>
          </a:p>
          <a:p>
            <a:pPr lvl="1"/>
            <a:r>
              <a:rPr lang="cs-CZ" sz="2000" dirty="0" smtClean="0"/>
              <a:t>A</a:t>
            </a:r>
            <a:r>
              <a:rPr lang="cs-CZ" sz="1800" dirty="0" smtClean="0"/>
              <a:t>by smlouva byla perfektní, postačuje pouhá shoda stran o předmětu plnění</a:t>
            </a:r>
          </a:p>
          <a:p>
            <a:pPr lvl="1"/>
            <a:r>
              <a:rPr lang="cs-CZ" sz="1800" dirty="0" smtClean="0"/>
              <a:t>Shoda – akceptace /přijetí/ odpovídá ve všech znacích ofertě /nabídce/</a:t>
            </a:r>
          </a:p>
          <a:p>
            <a:pPr lvl="1"/>
            <a:r>
              <a:rPr lang="cs-CZ" sz="1800" dirty="0" smtClean="0"/>
              <a:t>Historicky však byla kontraktem reálným /později se však převod vlastnictví od smlouvy oddělil/</a:t>
            </a:r>
          </a:p>
          <a:p>
            <a:r>
              <a:rPr lang="cs-CZ" dirty="0" smtClean="0"/>
              <a:t>Kontrakt </a:t>
            </a:r>
            <a:r>
              <a:rPr lang="cs-CZ" dirty="0" err="1" smtClean="0"/>
              <a:t>synallagmatický</a:t>
            </a:r>
            <a:r>
              <a:rPr lang="cs-CZ" dirty="0" smtClean="0"/>
              <a:t> - dvojstranný rovný</a:t>
            </a:r>
          </a:p>
          <a:p>
            <a:pPr lvl="1"/>
            <a:r>
              <a:rPr lang="cs-CZ" sz="1800" dirty="0" smtClean="0"/>
              <a:t>Nelze jasně říci, kdo je věřitel a kdo dlužník, neboť nároky obou stran jsou v zásadě vyrovnané</a:t>
            </a:r>
          </a:p>
          <a:p>
            <a:pPr lvl="1"/>
            <a:r>
              <a:rPr lang="cs-CZ" sz="1800" dirty="0"/>
              <a:t>O</a:t>
            </a:r>
            <a:r>
              <a:rPr lang="cs-CZ" sz="1800" dirty="0" smtClean="0"/>
              <a:t>bě strany disponují žalobou</a:t>
            </a:r>
          </a:p>
          <a:p>
            <a:r>
              <a:rPr lang="cs-CZ" dirty="0" err="1" smtClean="0"/>
              <a:t>Onerozní</a:t>
            </a:r>
            <a:r>
              <a:rPr lang="cs-CZ" dirty="0" smtClean="0"/>
              <a:t> </a:t>
            </a:r>
          </a:p>
          <a:p>
            <a:pPr lvl="1"/>
            <a:r>
              <a:rPr lang="cs-CZ" sz="2000" dirty="0" smtClean="0"/>
              <a:t> </a:t>
            </a:r>
            <a:r>
              <a:rPr lang="cs-CZ" sz="1800" dirty="0" smtClean="0"/>
              <a:t>Jde o kontrakt úplatný - za plnění se poskytuje protihodnota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koupě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536504"/>
          </a:xfrm>
        </p:spPr>
        <p:txBody>
          <a:bodyPr/>
          <a:lstStyle/>
          <a:p>
            <a:r>
              <a:rPr lang="cs-CZ" sz="1800" dirty="0" smtClean="0"/>
              <a:t>Věc in </a:t>
            </a:r>
            <a:r>
              <a:rPr lang="cs-CZ" sz="1800" dirty="0" err="1" smtClean="0"/>
              <a:t>commercio</a:t>
            </a:r>
            <a:endParaRPr lang="cs-CZ" sz="1800" dirty="0" smtClean="0"/>
          </a:p>
          <a:p>
            <a:pPr lvl="1"/>
            <a:r>
              <a:rPr lang="cs-CZ" sz="1800" dirty="0" smtClean="0"/>
              <a:t>Hmotná, nehmotná, bezvadná, zkažená, nová, stará, věc budoucí</a:t>
            </a:r>
          </a:p>
          <a:p>
            <a:r>
              <a:rPr lang="cs-CZ" sz="1800" dirty="0" smtClean="0"/>
              <a:t>Věc budoucí</a:t>
            </a:r>
          </a:p>
          <a:p>
            <a:pPr lvl="1"/>
            <a:r>
              <a:rPr lang="cs-CZ" sz="1800" dirty="0" err="1" smtClean="0"/>
              <a:t>Emptio</a:t>
            </a:r>
            <a:r>
              <a:rPr lang="cs-CZ" sz="1800" dirty="0" smtClean="0"/>
              <a:t> </a:t>
            </a:r>
            <a:r>
              <a:rPr lang="cs-CZ" sz="1800" dirty="0" err="1" smtClean="0"/>
              <a:t>spei</a:t>
            </a:r>
            <a:r>
              <a:rPr lang="cs-CZ" sz="1800" dirty="0" smtClean="0"/>
              <a:t> (koupě naděje) – bez podmínky, aleatorní (riskantní smlouva)</a:t>
            </a:r>
          </a:p>
          <a:p>
            <a:pPr marL="742950" lvl="2" indent="-342900"/>
            <a:r>
              <a:rPr lang="cs-CZ" sz="1800" dirty="0" err="1" smtClean="0"/>
              <a:t>Emptio</a:t>
            </a:r>
            <a:r>
              <a:rPr lang="cs-CZ" sz="1800" dirty="0" smtClean="0"/>
              <a:t> </a:t>
            </a:r>
            <a:r>
              <a:rPr lang="cs-CZ" sz="1800" dirty="0" err="1" smtClean="0"/>
              <a:t>rei</a:t>
            </a:r>
            <a:r>
              <a:rPr lang="cs-CZ" sz="1800" dirty="0" smtClean="0"/>
              <a:t> </a:t>
            </a:r>
            <a:r>
              <a:rPr lang="cs-CZ" sz="1800" dirty="0" err="1" smtClean="0"/>
              <a:t>speate</a:t>
            </a:r>
            <a:r>
              <a:rPr lang="cs-CZ" sz="1800" dirty="0" smtClean="0"/>
              <a:t> (koupě věci očekávané)- s odkládací podmínkou, že budoucí věc vznikne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Věc genericky určená – smlouva je perfektní až předáním věci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Věc cizí  - smlouva dodací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Nelze: </a:t>
            </a:r>
          </a:p>
          <a:p>
            <a:pPr marL="742950" lvl="2" indent="-342900"/>
            <a:r>
              <a:rPr lang="cs-CZ" sz="1800" dirty="0" smtClean="0">
                <a:ea typeface="+mn-ea"/>
                <a:cs typeface="+mn-cs"/>
              </a:rPr>
              <a:t>Věc vlastní (buď jde o omyl, nebo o donucení a to je neplatné)</a:t>
            </a:r>
          </a:p>
          <a:p>
            <a:pPr marL="742950" lvl="2" indent="-342900"/>
            <a:r>
              <a:rPr lang="cs-CZ" sz="1800" dirty="0" smtClean="0">
                <a:ea typeface="+mn-ea"/>
                <a:cs typeface="+mn-cs"/>
              </a:rPr>
              <a:t>Věc extra </a:t>
            </a:r>
            <a:r>
              <a:rPr lang="cs-CZ" sz="1800" dirty="0" err="1" smtClean="0">
                <a:ea typeface="+mn-ea"/>
                <a:cs typeface="+mn-cs"/>
              </a:rPr>
              <a:t>commercium</a:t>
            </a:r>
            <a:r>
              <a:rPr lang="cs-CZ" sz="1800" dirty="0" smtClean="0">
                <a:ea typeface="+mn-ea"/>
                <a:cs typeface="+mn-cs"/>
              </a:rPr>
              <a:t> (pokud kupec nebyl v dobré víře)</a:t>
            </a:r>
          </a:p>
          <a:p>
            <a:pPr marL="742950" lvl="2" indent="-342900"/>
            <a:r>
              <a:rPr lang="cs-CZ" sz="1800" dirty="0" smtClean="0">
                <a:ea typeface="+mn-ea"/>
                <a:cs typeface="+mn-cs"/>
              </a:rPr>
              <a:t>Svobodného člověka (opět pokud byl kupec v dobré víře, může použít </a:t>
            </a:r>
            <a:r>
              <a:rPr lang="cs-CZ" sz="1800" dirty="0" err="1" smtClean="0">
                <a:ea typeface="+mn-ea"/>
                <a:cs typeface="+mn-cs"/>
              </a:rPr>
              <a:t>actio</a:t>
            </a:r>
            <a:r>
              <a:rPr lang="cs-CZ" sz="1800" dirty="0" smtClean="0">
                <a:ea typeface="+mn-ea"/>
                <a:cs typeface="+mn-cs"/>
              </a:rPr>
              <a:t> </a:t>
            </a:r>
            <a:r>
              <a:rPr lang="cs-CZ" sz="1800" dirty="0" err="1" smtClean="0">
                <a:ea typeface="+mn-ea"/>
                <a:cs typeface="+mn-cs"/>
              </a:rPr>
              <a:t>empti</a:t>
            </a:r>
            <a:r>
              <a:rPr lang="cs-CZ" sz="1800" dirty="0" smtClean="0">
                <a:ea typeface="+mn-ea"/>
                <a:cs typeface="+mn-cs"/>
              </a:rPr>
              <a:t>)</a:t>
            </a:r>
          </a:p>
          <a:p>
            <a:pPr lvl="1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PRETIUM - cena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640960" cy="4357687"/>
          </a:xfrm>
        </p:spPr>
        <p:txBody>
          <a:bodyPr/>
          <a:lstStyle/>
          <a:p>
            <a:r>
              <a:rPr lang="cs-CZ" sz="2200" dirty="0" err="1" smtClean="0"/>
              <a:t>Essentialia</a:t>
            </a:r>
            <a:r>
              <a:rPr lang="cs-CZ" sz="2200" dirty="0" smtClean="0"/>
              <a:t> </a:t>
            </a:r>
            <a:r>
              <a:rPr lang="cs-CZ" sz="2200" dirty="0" err="1" smtClean="0"/>
              <a:t>negotii</a:t>
            </a:r>
            <a:endParaRPr lang="cs-CZ" sz="2200" dirty="0" smtClean="0"/>
          </a:p>
          <a:p>
            <a:r>
              <a:rPr lang="cs-CZ" sz="2200" dirty="0" smtClean="0"/>
              <a:t>Cena určitelná v ražených penězích (</a:t>
            </a:r>
            <a:r>
              <a:rPr lang="cs-CZ" sz="2200" dirty="0" err="1" smtClean="0"/>
              <a:t>Gai</a:t>
            </a:r>
            <a:r>
              <a:rPr lang="cs-CZ" sz="2200" dirty="0" smtClean="0"/>
              <a:t> III.141)</a:t>
            </a:r>
          </a:p>
          <a:p>
            <a:r>
              <a:rPr lang="cs-CZ" sz="2200" dirty="0" smtClean="0"/>
              <a:t>Musí být určitá /objektivně určitelná – stanoven její výpočet/</a:t>
            </a:r>
          </a:p>
          <a:p>
            <a:pPr lvl="1"/>
            <a:r>
              <a:rPr lang="cs-CZ" sz="2000" dirty="0" smtClean="0"/>
              <a:t>Cena na tržišti, dle míry, třetí nestrannou osobou (musí určit)</a:t>
            </a:r>
          </a:p>
          <a:p>
            <a:pPr lvl="1"/>
            <a:r>
              <a:rPr lang="cs-CZ" sz="2000" dirty="0" smtClean="0"/>
              <a:t>Nesmí být určena výhradně jednou ze stran</a:t>
            </a:r>
          </a:p>
          <a:p>
            <a:r>
              <a:rPr lang="cs-CZ" sz="2200" dirty="0" smtClean="0"/>
              <a:t>Cena nemusí odpovídat hodnotě věci </a:t>
            </a:r>
          </a:p>
          <a:p>
            <a:pPr lvl="1"/>
            <a:r>
              <a:rPr lang="cs-CZ" sz="2000" dirty="0" smtClean="0"/>
              <a:t>zásada </a:t>
            </a:r>
            <a:r>
              <a:rPr lang="cs-CZ" sz="2000" i="1" dirty="0" smtClean="0"/>
              <a:t>„</a:t>
            </a:r>
            <a:r>
              <a:rPr lang="cs-CZ" sz="2000" i="1" dirty="0" err="1" smtClean="0"/>
              <a:t>pretium</a:t>
            </a:r>
            <a:r>
              <a:rPr lang="cs-CZ" sz="2000" i="1" dirty="0" smtClean="0"/>
              <a:t> debet </a:t>
            </a:r>
            <a:r>
              <a:rPr lang="cs-CZ" sz="2000" i="1" dirty="0" err="1" smtClean="0"/>
              <a:t>esse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iustum</a:t>
            </a:r>
            <a:r>
              <a:rPr lang="cs-CZ" sz="2000" i="1" dirty="0" smtClean="0"/>
              <a:t>“ </a:t>
            </a:r>
            <a:r>
              <a:rPr lang="cs-CZ" sz="2000" dirty="0" smtClean="0"/>
              <a:t>neplatí zcela</a:t>
            </a:r>
          </a:p>
          <a:p>
            <a:pPr lvl="1"/>
            <a:r>
              <a:rPr lang="cs-CZ" sz="2000" dirty="0" err="1" smtClean="0"/>
              <a:t>Justiniánské</a:t>
            </a:r>
            <a:r>
              <a:rPr lang="cs-CZ" sz="2000" dirty="0" smtClean="0"/>
              <a:t> právo – možnost naříkat „</a:t>
            </a:r>
            <a:r>
              <a:rPr lang="cs-CZ" sz="2000" i="1" dirty="0" err="1" smtClean="0"/>
              <a:t>laesio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enormis</a:t>
            </a:r>
            <a:r>
              <a:rPr lang="cs-CZ" sz="2000" dirty="0" smtClean="0"/>
              <a:t>“ (nadměrné poškození) u kupní smlouvy pozemku, jež byl prodán za cenu ani ne poloviční a kupec má možnost dorovnat na plnou hodnotu věci (jinak je smlouva zrušena)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22ACB-A18A-4D89-8AD4-3CBFA27A7A2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1803</TotalTime>
  <Words>985</Words>
  <Application>Microsoft Office PowerPoint</Application>
  <PresentationFormat>Předvádění na obrazovce (4:3)</PresentationFormat>
  <Paragraphs>165</Paragraphs>
  <Slides>18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sablona cesky</vt:lpstr>
      <vt:lpstr>BÉŽOVÁ TITL</vt:lpstr>
      <vt:lpstr>KONSENSUÁLNÍ KONTRAKTY I.  EMPTIO-VENDITIO smlouva kupní  JUDr. Pavel Salák jr., Ph.D.</vt:lpstr>
      <vt:lpstr>Gai III.136</vt:lpstr>
      <vt:lpstr>Konsensuální kontrakty</vt:lpstr>
      <vt:lpstr> EMPTIO-VENDITIO smlouva kupní/trhová</vt:lpstr>
      <vt:lpstr>Definice – essentialia negotii</vt:lpstr>
      <vt:lpstr> ZÁKLADNÍ CHARAKTERISTIKA</vt:lpstr>
      <vt:lpstr>Charakteristika</vt:lpstr>
      <vt:lpstr>Předmět koupě</vt:lpstr>
      <vt:lpstr>PRETIUM - cena</vt:lpstr>
      <vt:lpstr>SUBJEKTY  –  PRÁVA A POVINNOSTI STRAN</vt:lpstr>
      <vt:lpstr>POVINNOSTI STRAN</vt:lpstr>
      <vt:lpstr>Odpovědnost za vady právní – EVICTIO - evikce</vt:lpstr>
      <vt:lpstr>Odpovědnost za vady faktické</vt:lpstr>
      <vt:lpstr>PACTA ADIECTA - doplňkové dohody</vt:lpstr>
      <vt:lpstr>Účel</vt:lpstr>
      <vt:lpstr>Druhy dohod</vt:lpstr>
      <vt:lpstr>Druhy adjektických dohod v NOZ</vt:lpstr>
      <vt:lpstr>Hezký den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EMPTIO-VENDITIO smlouva trhová smlouva kupní  JUDr. Pavel Salák jr. Ph.D.</dc:title>
  <dc:creator>10908</dc:creator>
  <cp:lastModifiedBy>10908</cp:lastModifiedBy>
  <cp:revision>24</cp:revision>
  <dcterms:created xsi:type="dcterms:W3CDTF">2013-02-19T07:30:50Z</dcterms:created>
  <dcterms:modified xsi:type="dcterms:W3CDTF">2014-05-13T12:11:43Z</dcterms:modified>
</cp:coreProperties>
</file>