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2" r:id="rId1"/>
    <p:sldMasterId id="2147483653" r:id="rId2"/>
  </p:sldMasterIdLst>
  <p:notesMasterIdLst>
    <p:notesMasterId r:id="rId22"/>
  </p:notesMasterIdLst>
  <p:handoutMasterIdLst>
    <p:handoutMasterId r:id="rId23"/>
  </p:handoutMasterIdLst>
  <p:sldIdLst>
    <p:sldId id="309" r:id="rId3"/>
    <p:sldId id="304" r:id="rId4"/>
    <p:sldId id="310" r:id="rId5"/>
    <p:sldId id="305" r:id="rId6"/>
    <p:sldId id="311" r:id="rId7"/>
    <p:sldId id="312" r:id="rId8"/>
    <p:sldId id="313" r:id="rId9"/>
    <p:sldId id="314" r:id="rId10"/>
    <p:sldId id="315" r:id="rId11"/>
    <p:sldId id="316" r:id="rId12"/>
    <p:sldId id="317" r:id="rId13"/>
    <p:sldId id="323" r:id="rId14"/>
    <p:sldId id="318" r:id="rId15"/>
    <p:sldId id="325" r:id="rId16"/>
    <p:sldId id="319" r:id="rId17"/>
    <p:sldId id="320" r:id="rId18"/>
    <p:sldId id="326" r:id="rId19"/>
    <p:sldId id="321" r:id="rId20"/>
    <p:sldId id="322" r:id="rId21"/>
  </p:sldIdLst>
  <p:sldSz cx="9144000" cy="6858000" type="screen4x3"/>
  <p:notesSz cx="6858000" cy="9144000"/>
  <p:defaultTextStyle>
    <a:defPPr>
      <a:defRPr lang="cs-CZ"/>
    </a:defPPr>
    <a:lvl1pPr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D5BD"/>
    <a:srgbClr val="E7C99D"/>
    <a:srgbClr val="80379B"/>
    <a:srgbClr val="A9AAAE"/>
    <a:srgbClr val="68676C"/>
    <a:srgbClr val="DFE1E2"/>
    <a:srgbClr val="F6F6F7"/>
    <a:srgbClr val="DFE0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797" autoAdjust="0"/>
    <p:restoredTop sz="94747" autoAdjust="0"/>
  </p:normalViewPr>
  <p:slideViewPr>
    <p:cSldViewPr>
      <p:cViewPr>
        <p:scale>
          <a:sx n="94" d="100"/>
          <a:sy n="94" d="100"/>
        </p:scale>
        <p:origin x="-1230" y="-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2385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/>
          </a:p>
        </p:txBody>
      </p:sp>
      <p:sp>
        <p:nvSpPr>
          <p:cNvPr id="2385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2385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fld id="{866CB726-F5AA-46A6-90A1-76F87BF3091B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993293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8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348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/>
          </a:p>
        </p:txBody>
      </p:sp>
      <p:sp>
        <p:nvSpPr>
          <p:cNvPr id="3348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348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3348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348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fld id="{8AACF543-204B-4514-A1E8-E91F363C881A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8739449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E9CFA0F-E879-49C2-8724-A9FB8D56A514}" type="slidenum">
              <a:rPr lang="cs-CZ"/>
              <a:pPr/>
              <a:t>2</a:t>
            </a:fld>
            <a:endParaRPr lang="cs-CZ"/>
          </a:p>
        </p:txBody>
      </p:sp>
      <p:sp>
        <p:nvSpPr>
          <p:cNvPr id="340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0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7650F03-2412-44EA-9015-7C6E3B43407C}" type="slidenum">
              <a:rPr lang="cs-CZ"/>
              <a:pPr/>
              <a:t>3</a:t>
            </a:fld>
            <a:endParaRPr lang="cs-CZ"/>
          </a:p>
        </p:txBody>
      </p:sp>
      <p:sp>
        <p:nvSpPr>
          <p:cNvPr id="343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3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0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705100" y="3860800"/>
            <a:ext cx="5969000" cy="2376488"/>
          </a:xfrm>
        </p:spPr>
        <p:txBody>
          <a:bodyPr bIns="1080000"/>
          <a:lstStyle>
            <a:lvl1pPr>
              <a:defRPr sz="4600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25190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2705100" y="3141663"/>
            <a:ext cx="5969000" cy="647700"/>
          </a:xfrm>
        </p:spPr>
        <p:txBody>
          <a:bodyPr/>
          <a:lstStyle>
            <a:lvl1pPr marL="0" indent="0">
              <a:buFont typeface="Wingdings" pitchFamily="2" charset="2"/>
              <a:buNone/>
              <a:defRPr>
                <a:solidFill>
                  <a:srgbClr val="68676C"/>
                </a:solidFill>
              </a:defRPr>
            </a:lvl1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251910" name="Rectangle 6"/>
          <p:cNvSpPr>
            <a:spLocks noGrp="1" noChangeArrowheads="1"/>
          </p:cNvSpPr>
          <p:nvPr>
            <p:ph type="ftr" sz="quarter" idx="3"/>
          </p:nvPr>
        </p:nvSpPr>
        <p:spPr>
          <a:xfrm>
            <a:off x="2705100" y="6442075"/>
            <a:ext cx="4960938" cy="2794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251911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8027988" y="6442075"/>
            <a:ext cx="658812" cy="279400"/>
          </a:xfrm>
        </p:spPr>
        <p:txBody>
          <a:bodyPr/>
          <a:lstStyle>
            <a:lvl1pPr>
              <a:defRPr/>
            </a:lvl1pPr>
          </a:lstStyle>
          <a:p>
            <a:fld id="{2FC157F4-874E-4FF9-9937-FC67C29AAD7F}" type="slidenum">
              <a:rPr lang="cs-CZ"/>
              <a:pPr/>
              <a:t>‹#›</a:t>
            </a:fld>
            <a:endParaRPr lang="cs-CZ"/>
          </a:p>
        </p:txBody>
      </p:sp>
      <p:sp>
        <p:nvSpPr>
          <p:cNvPr id="251918" name="Rectangle 14"/>
          <p:cNvSpPr>
            <a:spLocks noChangeArrowheads="1"/>
          </p:cNvSpPr>
          <p:nvPr/>
        </p:nvSpPr>
        <p:spPr bwMode="auto">
          <a:xfrm>
            <a:off x="0" y="-6350"/>
            <a:ext cx="9144000" cy="2536825"/>
          </a:xfrm>
          <a:prstGeom prst="rect">
            <a:avLst/>
          </a:prstGeom>
          <a:solidFill>
            <a:srgbClr val="DFE1E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pic>
        <p:nvPicPr>
          <p:cNvPr id="251925" name="Picture 21" descr="pruh+znak_PF_13_gray5+fialovy_RGB"/>
          <p:cNvPicPr>
            <a:picLocks noChangeAspect="1" noChangeArrowheads="1"/>
          </p:cNvPicPr>
          <p:nvPr/>
        </p:nvPicPr>
        <p:blipFill>
          <a:blip r:embed="rId2" cstate="print"/>
          <a:srcRect t="15526" b="33673"/>
          <a:stretch>
            <a:fillRect/>
          </a:stretch>
        </p:blipFill>
        <p:spPr bwMode="auto">
          <a:xfrm>
            <a:off x="415925" y="-63500"/>
            <a:ext cx="2339975" cy="691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1929" name="Picture 25" descr="PF_PP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05100" y="431800"/>
            <a:ext cx="5391150" cy="166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1930" name="Rectangle 26"/>
          <p:cNvSpPr>
            <a:spLocks noChangeArrowheads="1"/>
          </p:cNvSpPr>
          <p:nvPr/>
        </p:nvSpPr>
        <p:spPr bwMode="auto">
          <a:xfrm>
            <a:off x="6391275" y="2457450"/>
            <a:ext cx="2752725" cy="115888"/>
          </a:xfrm>
          <a:prstGeom prst="rect">
            <a:avLst/>
          </a:prstGeom>
          <a:solidFill>
            <a:srgbClr val="80379B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9C2833A-87A7-43A8-96E5-3A42DBA67C9C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40525" y="1125538"/>
            <a:ext cx="1946275" cy="5005387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900113" y="1125538"/>
            <a:ext cx="5688012" cy="5005387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8278843-8580-4F02-B550-8C1497011C14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60E0832-F1DE-4CF4-84C0-1023E98B4B90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1600200"/>
            <a:ext cx="2057400" cy="4852988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6019800" cy="485298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D4DF858-DBD0-4DCA-BC7E-34C315F4AD22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900113" y="1773238"/>
            <a:ext cx="3810000" cy="4357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862513" y="1773238"/>
            <a:ext cx="3810000" cy="4357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5391268-37FB-4211-876C-0D85A700C577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E7ABDD4-F2F3-4BD8-8CF2-6081ABEB945B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0F4630A-8143-4F1C-93DF-C349938D46A9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33AB6CF-12D7-4CB5-A3B8-3CFA9B350C7B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B6C97AD-BA02-4444-BA56-818256EEAAB9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Klepnutím na ikonu přidáte obrázek.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EA8882E-50E7-428B-B234-BABA6841CEE4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4.emf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3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6F6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16" name="Rectangle 12"/>
          <p:cNvSpPr>
            <a:spLocks noChangeArrowheads="1"/>
          </p:cNvSpPr>
          <p:nvPr/>
        </p:nvSpPr>
        <p:spPr bwMode="auto">
          <a:xfrm>
            <a:off x="0" y="-6350"/>
            <a:ext cx="9144000" cy="889000"/>
          </a:xfrm>
          <a:prstGeom prst="rect">
            <a:avLst/>
          </a:prstGeom>
          <a:solidFill>
            <a:srgbClr val="DFE1E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cs-CZ"/>
          </a:p>
        </p:txBody>
      </p:sp>
      <p:sp>
        <p:nvSpPr>
          <p:cNvPr id="22630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1125538"/>
            <a:ext cx="7772400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2263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0113" y="1773238"/>
            <a:ext cx="7772400" cy="4357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22630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98525" y="6442075"/>
            <a:ext cx="6837363" cy="26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rgbClr val="777777"/>
                </a:solidFill>
                <a:latin typeface="+mn-lt"/>
              </a:defRPr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22630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23225" y="6442075"/>
            <a:ext cx="663575" cy="26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200" b="1">
                <a:latin typeface="+mn-lt"/>
              </a:defRPr>
            </a:lvl1pPr>
          </a:lstStyle>
          <a:p>
            <a:fld id="{AD797504-F123-47D2-B81D-55F57E463355}" type="slidenum">
              <a:rPr lang="cs-CZ"/>
              <a:pPr/>
              <a:t>‹#›</a:t>
            </a:fld>
            <a:endParaRPr lang="cs-CZ"/>
          </a:p>
        </p:txBody>
      </p:sp>
      <p:sp>
        <p:nvSpPr>
          <p:cNvPr id="226314" name="Text Box 10"/>
          <p:cNvSpPr txBox="1">
            <a:spLocks noChangeArrowheads="1"/>
          </p:cNvSpPr>
          <p:nvPr/>
        </p:nvSpPr>
        <p:spPr bwMode="auto">
          <a:xfrm>
            <a:off x="6588125" y="161925"/>
            <a:ext cx="21605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r>
              <a:rPr lang="cs-CZ" sz="1400">
                <a:solidFill>
                  <a:srgbClr val="68676C"/>
                </a:solidFill>
                <a:latin typeface="Trebuchet MS" pitchFamily="34" charset="0"/>
              </a:rPr>
              <a:t>www.law.muni.cz</a:t>
            </a:r>
          </a:p>
        </p:txBody>
      </p:sp>
      <p:pic>
        <p:nvPicPr>
          <p:cNvPr id="226322" name="Picture 18" descr="PF_PPT2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2705100" y="214313"/>
            <a:ext cx="2422525" cy="406400"/>
          </a:xfrm>
          <a:prstGeom prst="rect">
            <a:avLst/>
          </a:prstGeom>
          <a:noFill/>
        </p:spPr>
      </p:pic>
      <p:pic>
        <p:nvPicPr>
          <p:cNvPr id="226328" name="Picture 24" descr="PF_PPT_nahled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415925" y="-6350"/>
            <a:ext cx="2339975" cy="884238"/>
          </a:xfrm>
          <a:prstGeom prst="rect">
            <a:avLst/>
          </a:prstGeom>
          <a:noFill/>
        </p:spPr>
      </p:pic>
      <p:sp>
        <p:nvSpPr>
          <p:cNvPr id="226329" name="Rectangle 25"/>
          <p:cNvSpPr>
            <a:spLocks noChangeArrowheads="1"/>
          </p:cNvSpPr>
          <p:nvPr/>
        </p:nvSpPr>
        <p:spPr bwMode="auto">
          <a:xfrm>
            <a:off x="6391275" y="819150"/>
            <a:ext cx="2752725" cy="115888"/>
          </a:xfrm>
          <a:prstGeom prst="rect">
            <a:avLst/>
          </a:prstGeom>
          <a:solidFill>
            <a:srgbClr val="80379B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6F6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Rectangle 2"/>
          <p:cNvSpPr>
            <a:spLocks noChangeArrowheads="1"/>
          </p:cNvSpPr>
          <p:nvPr/>
        </p:nvSpPr>
        <p:spPr bwMode="auto">
          <a:xfrm>
            <a:off x="0" y="-6350"/>
            <a:ext cx="9144000" cy="2536825"/>
          </a:xfrm>
          <a:prstGeom prst="rect">
            <a:avLst/>
          </a:prstGeom>
          <a:solidFill>
            <a:srgbClr val="DFE1E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cs-CZ"/>
          </a:p>
        </p:txBody>
      </p:sp>
      <p:sp>
        <p:nvSpPr>
          <p:cNvPr id="227332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05100" y="6442075"/>
            <a:ext cx="4960938" cy="26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rgbClr val="777777"/>
                </a:solidFill>
                <a:latin typeface="+mn-lt"/>
              </a:defRPr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227339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2705100" y="3141663"/>
            <a:ext cx="5969000" cy="331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1080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227350" name="Rectangle 22"/>
          <p:cNvSpPr>
            <a:spLocks noChangeArrowheads="1"/>
          </p:cNvSpPr>
          <p:nvPr/>
        </p:nvSpPr>
        <p:spPr bwMode="auto">
          <a:xfrm>
            <a:off x="6391275" y="2457450"/>
            <a:ext cx="2752725" cy="115888"/>
          </a:xfrm>
          <a:prstGeom prst="rect">
            <a:avLst/>
          </a:prstGeom>
          <a:solidFill>
            <a:srgbClr val="80379B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pic>
        <p:nvPicPr>
          <p:cNvPr id="227351" name="Picture 23" descr="PF_PPT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2705100" y="431800"/>
            <a:ext cx="5391150" cy="166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7352" name="Picture 24" descr="pruh+znak_PF_13_gray5+fialovy_RGB"/>
          <p:cNvPicPr>
            <a:picLocks noChangeAspect="1" noChangeArrowheads="1"/>
          </p:cNvPicPr>
          <p:nvPr/>
        </p:nvPicPr>
        <p:blipFill>
          <a:blip r:embed="rId14" cstate="print"/>
          <a:srcRect t="15526" b="33673"/>
          <a:stretch>
            <a:fillRect/>
          </a:stretch>
        </p:blipFill>
        <p:spPr bwMode="auto">
          <a:xfrm>
            <a:off x="415925" y="-63500"/>
            <a:ext cx="2339975" cy="691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2pPr>
      <a:lvl3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3pPr>
      <a:lvl4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4pPr>
      <a:lvl5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9pPr>
    </p:titleStyle>
    <p:bodyStyle>
      <a:lvl1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3600" b="1">
          <a:solidFill>
            <a:srgbClr val="7D1E1E"/>
          </a:solidFill>
          <a:latin typeface="+mn-lt"/>
          <a:ea typeface="+mn-ea"/>
          <a:cs typeface="+mn-cs"/>
        </a:defRPr>
      </a:lvl1pPr>
      <a:lvl2pPr marL="827088" indent="-285750" algn="l" rtl="0" fontAlgn="base">
        <a:spcBef>
          <a:spcPct val="20000"/>
        </a:spcBef>
        <a:spcAft>
          <a:spcPct val="0"/>
        </a:spcAft>
        <a:buClr>
          <a:srgbClr val="7D1E1E"/>
        </a:buClr>
        <a:buSzPct val="75000"/>
        <a:buFont typeface="Wingdings" pitchFamily="2" charset="2"/>
        <a:buChar char="n"/>
        <a:defRPr sz="2600">
          <a:solidFill>
            <a:schemeClr val="tx1"/>
          </a:solidFill>
          <a:latin typeface="Arial" charset="0"/>
        </a:defRPr>
      </a:lvl2pPr>
      <a:lvl3pPr marL="1235075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n"/>
        <a:defRPr sz="2300">
          <a:solidFill>
            <a:schemeClr val="tx1"/>
          </a:solidFill>
          <a:latin typeface="Arial" charset="0"/>
        </a:defRPr>
      </a:lvl3pPr>
      <a:lvl4pPr marL="1643063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</a:p>
        </p:txBody>
      </p:sp>
      <p:sp>
        <p:nvSpPr>
          <p:cNvPr id="318470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IURA IN RE ALIENA</a:t>
            </a:r>
            <a:br>
              <a:rPr lang="cs-CZ" dirty="0" smtClean="0"/>
            </a:br>
            <a:r>
              <a:rPr lang="cs-CZ" dirty="0" smtClean="0"/>
              <a:t>-</a:t>
            </a:r>
            <a:br>
              <a:rPr lang="cs-CZ" dirty="0" smtClean="0"/>
            </a:br>
            <a:r>
              <a:rPr lang="cs-CZ" sz="4000" dirty="0" smtClean="0"/>
              <a:t>VĚCNÁ PRÁVA K VĚCI CIZÍ</a:t>
            </a:r>
            <a:r>
              <a:rPr lang="cs-CZ" sz="4000" dirty="0"/>
              <a:t/>
            </a:r>
            <a:br>
              <a:rPr lang="cs-CZ" sz="4000" dirty="0"/>
            </a:br>
            <a:r>
              <a:rPr lang="cs-CZ" sz="4000" dirty="0" smtClean="0"/>
              <a:t/>
            </a:r>
            <a:br>
              <a:rPr lang="cs-CZ" sz="4000" dirty="0" smtClean="0"/>
            </a:br>
            <a:r>
              <a:rPr lang="cs-CZ" sz="2400" dirty="0" smtClean="0"/>
              <a:t>JUDr. Pavel </a:t>
            </a:r>
            <a:r>
              <a:rPr lang="cs-CZ" sz="2400" dirty="0" err="1" smtClean="0"/>
              <a:t>Salák</a:t>
            </a:r>
            <a:r>
              <a:rPr lang="cs-CZ" sz="2400" dirty="0" smtClean="0"/>
              <a:t> </a:t>
            </a:r>
            <a:r>
              <a:rPr lang="cs-CZ" sz="2400" dirty="0" err="1" smtClean="0"/>
              <a:t>jr</a:t>
            </a:r>
            <a:r>
              <a:rPr lang="cs-CZ" sz="2400" dirty="0" smtClean="0"/>
              <a:t>., </a:t>
            </a:r>
            <a:r>
              <a:rPr lang="cs-CZ" sz="2400" dirty="0" err="1" smtClean="0"/>
              <a:t>Ph.D</a:t>
            </a:r>
            <a:r>
              <a:rPr lang="cs-CZ" sz="2400" dirty="0" smtClean="0"/>
              <a:t>.</a:t>
            </a:r>
            <a:endParaRPr lang="cs-CZ" sz="2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Zvláštní druhy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773238"/>
            <a:ext cx="8568952" cy="4536082"/>
          </a:xfrm>
        </p:spPr>
        <p:txBody>
          <a:bodyPr/>
          <a:lstStyle/>
          <a:p>
            <a:r>
              <a:rPr lang="cs-CZ" sz="2000" i="1" dirty="0" smtClean="0"/>
              <a:t>Quasi </a:t>
            </a:r>
            <a:r>
              <a:rPr lang="cs-CZ" sz="2000" i="1" dirty="0" err="1" smtClean="0"/>
              <a:t>usufructus</a:t>
            </a:r>
            <a:endParaRPr lang="cs-CZ" sz="2000" i="1" dirty="0" smtClean="0"/>
          </a:p>
          <a:p>
            <a:pPr lvl="1">
              <a:buNone/>
            </a:pPr>
            <a:r>
              <a:rPr lang="cs-CZ" sz="1800" b="1" dirty="0" smtClean="0"/>
              <a:t>Principát a </a:t>
            </a:r>
            <a:r>
              <a:rPr lang="cs-CZ" sz="1800" b="1" dirty="0" err="1" smtClean="0"/>
              <a:t>dominát</a:t>
            </a:r>
            <a:r>
              <a:rPr lang="cs-CZ" sz="1800" b="1" dirty="0"/>
              <a:t> </a:t>
            </a:r>
            <a:endParaRPr lang="cs-CZ" sz="1800" b="1" dirty="0" smtClean="0"/>
          </a:p>
          <a:p>
            <a:pPr lvl="1"/>
            <a:r>
              <a:rPr lang="cs-CZ" sz="1800" dirty="0"/>
              <a:t>P</a:t>
            </a:r>
            <a:r>
              <a:rPr lang="cs-CZ" sz="1800" dirty="0" smtClean="0"/>
              <a:t>ožívací právo k celé pozůstalosti, nebo její části (zavedeno skrz SC za císaře </a:t>
            </a:r>
            <a:r>
              <a:rPr lang="cs-CZ" sz="1800" dirty="0" err="1" smtClean="0"/>
              <a:t>Tiberia</a:t>
            </a:r>
            <a:r>
              <a:rPr lang="cs-CZ" sz="1800" dirty="0" smtClean="0"/>
              <a:t>)</a:t>
            </a:r>
          </a:p>
          <a:p>
            <a:pPr lvl="1">
              <a:buNone/>
            </a:pPr>
            <a:r>
              <a:rPr lang="cs-CZ" sz="1800" b="1" dirty="0" smtClean="0"/>
              <a:t>Justinián</a:t>
            </a:r>
          </a:p>
          <a:p>
            <a:pPr lvl="1"/>
            <a:r>
              <a:rPr lang="cs-CZ" sz="1800" dirty="0" smtClean="0"/>
              <a:t>Předmětem jsou i spotřebitelné věci</a:t>
            </a:r>
          </a:p>
          <a:p>
            <a:pPr lvl="1"/>
            <a:r>
              <a:rPr lang="cs-CZ" sz="1800" dirty="0" err="1" smtClean="0"/>
              <a:t>Usufruktář</a:t>
            </a:r>
            <a:r>
              <a:rPr lang="cs-CZ" sz="1800" dirty="0" smtClean="0"/>
              <a:t> poskytuje záruku (</a:t>
            </a:r>
            <a:r>
              <a:rPr lang="cs-CZ" sz="1800" dirty="0" err="1" smtClean="0"/>
              <a:t>cautio</a:t>
            </a:r>
            <a:r>
              <a:rPr lang="cs-CZ" sz="1800" dirty="0" smtClean="0"/>
              <a:t>), že vrátí stejné množství a stejného druhu, jako spotřeboval</a:t>
            </a:r>
          </a:p>
          <a:p>
            <a:pPr lvl="1"/>
            <a:r>
              <a:rPr lang="cs-CZ" sz="1800" dirty="0" smtClean="0"/>
              <a:t>Spotřebitelné věci se stanou vlastnictvím </a:t>
            </a:r>
            <a:r>
              <a:rPr lang="cs-CZ" sz="1800" dirty="0" err="1" smtClean="0"/>
              <a:t>usufruktáře</a:t>
            </a:r>
            <a:r>
              <a:rPr lang="cs-CZ" sz="1800" dirty="0" smtClean="0"/>
              <a:t> (proti němu a. </a:t>
            </a:r>
            <a:r>
              <a:rPr lang="cs-CZ" sz="1800" dirty="0" err="1" smtClean="0"/>
              <a:t>certea</a:t>
            </a:r>
            <a:r>
              <a:rPr lang="cs-CZ" sz="1800" dirty="0" smtClean="0"/>
              <a:t> </a:t>
            </a:r>
            <a:r>
              <a:rPr lang="cs-CZ" sz="1800" dirty="0" err="1" smtClean="0"/>
              <a:t>creditate</a:t>
            </a:r>
            <a:r>
              <a:rPr lang="cs-CZ" sz="1800" dirty="0" smtClean="0"/>
              <a:t> </a:t>
            </a:r>
            <a:r>
              <a:rPr lang="cs-CZ" sz="1800" dirty="0" err="1" smtClean="0"/>
              <a:t>pecuniae</a:t>
            </a:r>
            <a:r>
              <a:rPr lang="cs-CZ" sz="1800" dirty="0" smtClean="0"/>
              <a:t>/</a:t>
            </a:r>
            <a:r>
              <a:rPr lang="cs-CZ" sz="1800" dirty="0" err="1" smtClean="0"/>
              <a:t>condictio</a:t>
            </a:r>
            <a:r>
              <a:rPr lang="cs-CZ" sz="1800" dirty="0" smtClean="0"/>
              <a:t> </a:t>
            </a:r>
            <a:r>
              <a:rPr lang="cs-CZ" sz="1800" dirty="0" err="1" smtClean="0"/>
              <a:t>certae</a:t>
            </a:r>
            <a:r>
              <a:rPr lang="cs-CZ" sz="1800" dirty="0" smtClean="0"/>
              <a:t> </a:t>
            </a:r>
            <a:r>
              <a:rPr lang="cs-CZ" sz="1800" dirty="0" err="1" smtClean="0"/>
              <a:t>rei</a:t>
            </a:r>
            <a:r>
              <a:rPr lang="cs-CZ" sz="1800" dirty="0" smtClean="0"/>
              <a:t>)</a:t>
            </a:r>
          </a:p>
          <a:p>
            <a:r>
              <a:rPr lang="cs-CZ" sz="2000" i="1" dirty="0" err="1" smtClean="0"/>
              <a:t>Podusufructus</a:t>
            </a:r>
            <a:r>
              <a:rPr lang="cs-CZ" sz="2000" i="1" dirty="0" smtClean="0"/>
              <a:t> </a:t>
            </a:r>
          </a:p>
          <a:p>
            <a:pPr lvl="1"/>
            <a:r>
              <a:rPr lang="cs-CZ" sz="1800" dirty="0" smtClean="0"/>
              <a:t>Je možno postoupit výkon práva</a:t>
            </a:r>
          </a:p>
          <a:p>
            <a:pPr lvl="1"/>
            <a:r>
              <a:rPr lang="cs-CZ" sz="1800" dirty="0" smtClean="0"/>
              <a:t>Může být úplatný</a:t>
            </a:r>
          </a:p>
          <a:p>
            <a:pPr lvl="1"/>
            <a:r>
              <a:rPr lang="cs-CZ" sz="1800" dirty="0" smtClean="0"/>
              <a:t>Končí nejpozději smrtí </a:t>
            </a:r>
            <a:r>
              <a:rPr lang="cs-CZ" sz="1800" dirty="0" err="1" smtClean="0"/>
              <a:t>usufruktáře</a:t>
            </a:r>
            <a:endParaRPr lang="cs-CZ" sz="18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60E0832-F1DE-4CF4-84C0-1023E98B4B90}" type="slidenum">
              <a:rPr lang="cs-CZ" smtClean="0"/>
              <a:pPr/>
              <a:t>10</a:t>
            </a:fld>
            <a:endParaRPr lang="cs-CZ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Justiniánské</a:t>
            </a:r>
            <a:r>
              <a:rPr lang="cs-CZ" dirty="0" smtClean="0"/>
              <a:t> osobní služebnosti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HABITATIO</a:t>
            </a:r>
          </a:p>
          <a:p>
            <a:pPr lvl="1"/>
            <a:r>
              <a:rPr lang="cs-CZ" dirty="0" smtClean="0"/>
              <a:t>Právo bydlet v cizím bytě/domě </a:t>
            </a:r>
          </a:p>
          <a:p>
            <a:pPr lvl="1"/>
            <a:r>
              <a:rPr lang="cs-CZ" dirty="0" smtClean="0"/>
              <a:t>Možnost poskytnout ubytování dalším osobám (za úplatu)</a:t>
            </a:r>
          </a:p>
          <a:p>
            <a:pPr lvl="1"/>
            <a:r>
              <a:rPr lang="cs-CZ" dirty="0" smtClean="0"/>
              <a:t>Původně usus, </a:t>
            </a:r>
            <a:r>
              <a:rPr lang="cs-CZ" dirty="0" err="1" smtClean="0"/>
              <a:t>usufructus</a:t>
            </a:r>
            <a:endParaRPr lang="cs-CZ" dirty="0" smtClean="0"/>
          </a:p>
          <a:p>
            <a:r>
              <a:rPr lang="cs-CZ" dirty="0" smtClean="0"/>
              <a:t>OPERAE SERVURUM VEL ANIMORUM</a:t>
            </a:r>
          </a:p>
          <a:p>
            <a:pPr lvl="1"/>
            <a:r>
              <a:rPr lang="cs-CZ" dirty="0" smtClean="0"/>
              <a:t>Právo použít pracovní sílu cizího otroka, nebo zvířete</a:t>
            </a:r>
          </a:p>
          <a:p>
            <a:pPr lvl="1"/>
            <a:r>
              <a:rPr lang="cs-CZ" dirty="0" smtClean="0"/>
              <a:t>Přechází i na dědice oprávněného</a:t>
            </a:r>
          </a:p>
          <a:p>
            <a:pPr lvl="1"/>
            <a:r>
              <a:rPr lang="cs-CZ" dirty="0" smtClean="0"/>
              <a:t>Původně usus, </a:t>
            </a:r>
            <a:r>
              <a:rPr lang="cs-CZ" dirty="0" err="1" smtClean="0"/>
              <a:t>usufructus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60E0832-F1DE-4CF4-84C0-1023E98B4B90}" type="slidenum">
              <a:rPr lang="cs-CZ" smtClean="0"/>
              <a:pPr/>
              <a:t>11</a:t>
            </a:fld>
            <a:endParaRPr lang="cs-CZ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ctrTitle"/>
          </p:nvPr>
        </p:nvSpPr>
        <p:spPr>
          <a:xfrm>
            <a:off x="2771800" y="3284984"/>
            <a:ext cx="5902300" cy="2952304"/>
          </a:xfrm>
        </p:spPr>
        <p:txBody>
          <a:bodyPr/>
          <a:lstStyle/>
          <a:p>
            <a:pPr algn="ctr"/>
            <a:r>
              <a:rPr lang="cs-CZ" dirty="0" smtClean="0"/>
              <a:t>SUPERFICIES</a:t>
            </a:r>
            <a:br>
              <a:rPr lang="cs-CZ" dirty="0" smtClean="0"/>
            </a:br>
            <a:r>
              <a:rPr lang="cs-CZ" dirty="0" smtClean="0"/>
              <a:t>-</a:t>
            </a:r>
            <a:br>
              <a:rPr lang="cs-CZ" dirty="0" smtClean="0"/>
            </a:br>
            <a:r>
              <a:rPr lang="cs-CZ" dirty="0" smtClean="0"/>
              <a:t> PRÁVO STAVBY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60E0832-F1DE-4CF4-84C0-1023E98B4B90}" type="slidenum">
              <a:rPr lang="cs-CZ" smtClean="0"/>
              <a:pPr/>
              <a:t>12</a:t>
            </a:fld>
            <a:endParaRPr lang="cs-CZ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SUPERFICIES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700808"/>
            <a:ext cx="8640960" cy="4608512"/>
          </a:xfrm>
        </p:spPr>
        <p:txBody>
          <a:bodyPr/>
          <a:lstStyle/>
          <a:p>
            <a:r>
              <a:rPr lang="cs-CZ" sz="2000" dirty="0" smtClean="0"/>
              <a:t>Osoba odlišná od vlastníka může postavit (a vlastnit) budovu, aniž by byla vlastníkem pozemku – původně právo směnárníků zřídit krámek za úplatu (</a:t>
            </a:r>
            <a:r>
              <a:rPr lang="cs-CZ" sz="2000" dirty="0" err="1" smtClean="0"/>
              <a:t>solarium</a:t>
            </a:r>
            <a:r>
              <a:rPr lang="cs-CZ" sz="2000" dirty="0" smtClean="0"/>
              <a:t>) na veřejném pozemku</a:t>
            </a:r>
          </a:p>
          <a:p>
            <a:r>
              <a:rPr lang="cs-CZ" sz="2000" dirty="0" smtClean="0"/>
              <a:t>Vlastníkovi pozemku patří pozemek x stavitel má plnou dispozici se stavbou (zcizit,zničit,…)</a:t>
            </a:r>
          </a:p>
          <a:p>
            <a:r>
              <a:rPr lang="cs-CZ" sz="2000" dirty="0" smtClean="0"/>
              <a:t>Vývoj: archaické právo – stavba je vždy vlastníka pozemku; klasické právo –vychází se z nájemní smlouvy (obligační vztah) x ochrana proti třetím osobám skrz </a:t>
            </a:r>
            <a:r>
              <a:rPr lang="cs-CZ" sz="2000" dirty="0" err="1" smtClean="0"/>
              <a:t>praetora</a:t>
            </a:r>
            <a:r>
              <a:rPr lang="cs-CZ" sz="2000" dirty="0" smtClean="0"/>
              <a:t>; </a:t>
            </a:r>
            <a:r>
              <a:rPr lang="cs-CZ" sz="2000" dirty="0" err="1" smtClean="0"/>
              <a:t>justininánské</a:t>
            </a:r>
            <a:r>
              <a:rPr lang="cs-CZ" sz="2000" dirty="0" smtClean="0"/>
              <a:t> právo – absolutní právo </a:t>
            </a:r>
            <a:r>
              <a:rPr lang="cs-CZ" sz="2000" dirty="0" err="1" smtClean="0"/>
              <a:t>sui</a:t>
            </a:r>
            <a:r>
              <a:rPr lang="cs-CZ" sz="2000" dirty="0" smtClean="0"/>
              <a:t> </a:t>
            </a:r>
            <a:r>
              <a:rPr lang="cs-CZ" sz="2000" dirty="0" err="1" smtClean="0"/>
              <a:t>generis</a:t>
            </a:r>
            <a:r>
              <a:rPr lang="cs-CZ" sz="2000" dirty="0" smtClean="0"/>
              <a:t> (je dědičné a zcizitelné)</a:t>
            </a:r>
          </a:p>
          <a:p>
            <a:r>
              <a:rPr lang="cs-CZ" sz="2000" dirty="0" smtClean="0"/>
              <a:t>Ochrana</a:t>
            </a:r>
          </a:p>
          <a:p>
            <a:pPr lvl="1"/>
            <a:r>
              <a:rPr lang="cs-CZ" sz="1800" dirty="0" err="1" smtClean="0"/>
              <a:t>Interdictum</a:t>
            </a:r>
            <a:r>
              <a:rPr lang="cs-CZ" sz="1800" dirty="0" smtClean="0"/>
              <a:t> de </a:t>
            </a:r>
            <a:r>
              <a:rPr lang="cs-CZ" sz="1800" dirty="0" err="1" smtClean="0"/>
              <a:t>loco</a:t>
            </a:r>
            <a:r>
              <a:rPr lang="cs-CZ" sz="1800" dirty="0" smtClean="0"/>
              <a:t> </a:t>
            </a:r>
            <a:r>
              <a:rPr lang="cs-CZ" sz="1800" dirty="0" err="1" smtClean="0"/>
              <a:t>publico</a:t>
            </a:r>
            <a:r>
              <a:rPr lang="cs-CZ" sz="1800" dirty="0" smtClean="0"/>
              <a:t> </a:t>
            </a:r>
            <a:r>
              <a:rPr lang="cs-CZ" sz="1800" dirty="0" err="1" smtClean="0"/>
              <a:t>fruendo</a:t>
            </a:r>
            <a:r>
              <a:rPr lang="cs-CZ" sz="1800" dirty="0" smtClean="0"/>
              <a:t> – proti rušení stavitele na veřejném pozemku</a:t>
            </a:r>
          </a:p>
          <a:p>
            <a:pPr lvl="1"/>
            <a:r>
              <a:rPr lang="cs-CZ" sz="1800" dirty="0" err="1" smtClean="0"/>
              <a:t>Interdictum</a:t>
            </a:r>
            <a:r>
              <a:rPr lang="cs-CZ" sz="1800" dirty="0" smtClean="0"/>
              <a:t> de </a:t>
            </a:r>
            <a:r>
              <a:rPr lang="cs-CZ" sz="1800" dirty="0" err="1" smtClean="0"/>
              <a:t>superficionibus</a:t>
            </a:r>
            <a:r>
              <a:rPr lang="cs-CZ" sz="1800" dirty="0" smtClean="0"/>
              <a:t> – oprávněný je chráněn, jako by byl držitel</a:t>
            </a:r>
          </a:p>
          <a:p>
            <a:pPr lvl="1"/>
            <a:r>
              <a:rPr lang="cs-CZ" sz="1800" dirty="0" err="1" smtClean="0"/>
              <a:t>Actio</a:t>
            </a:r>
            <a:r>
              <a:rPr lang="cs-CZ" sz="1800" dirty="0" smtClean="0"/>
              <a:t> </a:t>
            </a:r>
            <a:r>
              <a:rPr lang="cs-CZ" sz="1800" dirty="0" err="1" smtClean="0"/>
              <a:t>superficiaria</a:t>
            </a:r>
            <a:r>
              <a:rPr lang="cs-CZ" sz="1800" dirty="0" smtClean="0"/>
              <a:t> – </a:t>
            </a:r>
            <a:r>
              <a:rPr lang="cs-CZ" sz="1800" dirty="0" err="1" smtClean="0"/>
              <a:t>actio</a:t>
            </a:r>
            <a:r>
              <a:rPr lang="cs-CZ" sz="1800" dirty="0" smtClean="0"/>
              <a:t> in </a:t>
            </a:r>
            <a:r>
              <a:rPr lang="cs-CZ" sz="1800" dirty="0" err="1" smtClean="0"/>
              <a:t>rem</a:t>
            </a:r>
            <a:r>
              <a:rPr lang="cs-CZ" sz="1800" dirty="0" smtClean="0"/>
              <a:t> – působí proti třetím osobám (Justinián)</a:t>
            </a:r>
          </a:p>
          <a:p>
            <a:endParaRPr lang="cs-CZ" sz="2000" dirty="0" smtClean="0"/>
          </a:p>
          <a:p>
            <a:endParaRPr lang="cs-CZ" sz="2000" dirty="0" smtClean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60E0832-F1DE-4CF4-84C0-1023E98B4B90}" type="slidenum">
              <a:rPr lang="cs-CZ" smtClean="0"/>
              <a:pPr/>
              <a:t>13</a:t>
            </a:fld>
            <a:endParaRPr lang="cs-CZ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ctrTitle"/>
          </p:nvPr>
        </p:nvSpPr>
        <p:spPr>
          <a:xfrm>
            <a:off x="2699792" y="3356992"/>
            <a:ext cx="5969000" cy="2376488"/>
          </a:xfrm>
        </p:spPr>
        <p:txBody>
          <a:bodyPr/>
          <a:lstStyle/>
          <a:p>
            <a:pPr algn="ctr"/>
            <a:r>
              <a:rPr lang="cs-CZ" dirty="0" smtClean="0"/>
              <a:t>EMPHYTEUSIS</a:t>
            </a:r>
            <a:br>
              <a:rPr lang="cs-CZ" dirty="0" smtClean="0"/>
            </a:br>
            <a:r>
              <a:rPr lang="cs-CZ" dirty="0" smtClean="0"/>
              <a:t>-</a:t>
            </a:r>
            <a:br>
              <a:rPr lang="cs-CZ" dirty="0" smtClean="0"/>
            </a:br>
            <a:r>
              <a:rPr lang="cs-CZ" dirty="0" smtClean="0"/>
              <a:t>DĚDIČNÝ PACHT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60E0832-F1DE-4CF4-84C0-1023E98B4B90}" type="slidenum">
              <a:rPr lang="cs-CZ" smtClean="0"/>
              <a:pPr/>
              <a:t>14</a:t>
            </a:fld>
            <a:endParaRPr lang="cs-CZ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EMPHYTEUSIS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 smtClean="0"/>
              <a:t>Věcné právo spočívající v braní užitků z cizí věci, které opravňuje emfyteutu k užívání pozemku jako by byl jeho vlastník</a:t>
            </a:r>
          </a:p>
          <a:p>
            <a:r>
              <a:rPr lang="cs-CZ" sz="2000" dirty="0" smtClean="0"/>
              <a:t>Vývoj:</a:t>
            </a:r>
          </a:p>
          <a:p>
            <a:pPr lvl="1"/>
            <a:r>
              <a:rPr lang="cs-CZ" sz="1800" dirty="0" err="1" smtClean="0"/>
              <a:t>Ius</a:t>
            </a:r>
            <a:r>
              <a:rPr lang="cs-CZ" sz="1800" dirty="0" smtClean="0"/>
              <a:t> in </a:t>
            </a:r>
            <a:r>
              <a:rPr lang="cs-CZ" sz="1800" dirty="0" err="1" smtClean="0"/>
              <a:t>agro</a:t>
            </a:r>
            <a:r>
              <a:rPr lang="cs-CZ" sz="1800" dirty="0" smtClean="0"/>
              <a:t> </a:t>
            </a:r>
            <a:r>
              <a:rPr lang="cs-CZ" sz="1800" dirty="0" err="1" smtClean="0"/>
              <a:t>vectigali</a:t>
            </a:r>
            <a:r>
              <a:rPr lang="cs-CZ" sz="1800" dirty="0" smtClean="0"/>
              <a:t> – pronájem státní půdy (později půdy v koloniích či municipiích) censory, bylo možno pozemek zlepšovat, bylo možno odvolat při neplacení poplatků (</a:t>
            </a:r>
            <a:r>
              <a:rPr lang="cs-CZ" sz="1800" dirty="0" err="1" smtClean="0"/>
              <a:t>vectigal</a:t>
            </a:r>
            <a:r>
              <a:rPr lang="cs-CZ" sz="1800" dirty="0" smtClean="0"/>
              <a:t>) doba 5, později až 100let, ochrana </a:t>
            </a:r>
            <a:r>
              <a:rPr lang="cs-CZ" sz="1800" dirty="0" err="1" smtClean="0"/>
              <a:t>inerdicti</a:t>
            </a:r>
            <a:r>
              <a:rPr lang="cs-CZ" sz="1800" dirty="0" smtClean="0"/>
              <a:t> x věcná žaloba od </a:t>
            </a:r>
            <a:r>
              <a:rPr lang="cs-CZ" sz="1800" dirty="0" err="1" smtClean="0"/>
              <a:t>praetora</a:t>
            </a:r>
            <a:r>
              <a:rPr lang="cs-CZ" sz="1800" dirty="0" smtClean="0"/>
              <a:t> už v 1. stol. př. </a:t>
            </a:r>
            <a:r>
              <a:rPr lang="cs-CZ" sz="1800" dirty="0"/>
              <a:t>n</a:t>
            </a:r>
            <a:r>
              <a:rPr lang="cs-CZ" sz="1800" dirty="0" smtClean="0"/>
              <a:t>.l.</a:t>
            </a:r>
          </a:p>
          <a:p>
            <a:pPr lvl="1"/>
            <a:r>
              <a:rPr lang="cs-CZ" sz="1800" dirty="0" err="1" smtClean="0"/>
              <a:t>Ius</a:t>
            </a:r>
            <a:r>
              <a:rPr lang="cs-CZ" sz="1800" dirty="0" smtClean="0"/>
              <a:t> perpetuum – císařství – u </a:t>
            </a:r>
            <a:r>
              <a:rPr lang="cs-CZ" sz="1800" dirty="0" err="1" smtClean="0"/>
              <a:t>pozekmů</a:t>
            </a:r>
            <a:r>
              <a:rPr lang="cs-CZ" sz="1800" dirty="0" smtClean="0"/>
              <a:t> patřících </a:t>
            </a:r>
            <a:r>
              <a:rPr lang="cs-CZ" sz="1800" dirty="0" err="1" smtClean="0"/>
              <a:t>fisku</a:t>
            </a:r>
            <a:r>
              <a:rPr lang="cs-CZ" sz="1800" dirty="0" smtClean="0"/>
              <a:t>, poplatek (</a:t>
            </a:r>
            <a:r>
              <a:rPr lang="cs-CZ" sz="1800" dirty="0" err="1" smtClean="0"/>
              <a:t>canon</a:t>
            </a:r>
            <a:r>
              <a:rPr lang="cs-CZ" sz="1800" dirty="0" smtClean="0"/>
              <a:t>) se nedal měnit</a:t>
            </a:r>
          </a:p>
          <a:p>
            <a:pPr lvl="1"/>
            <a:r>
              <a:rPr lang="cs-CZ" sz="1800" dirty="0" err="1" smtClean="0"/>
              <a:t>Ius</a:t>
            </a:r>
            <a:r>
              <a:rPr lang="cs-CZ" sz="1800" dirty="0" smtClean="0"/>
              <a:t> </a:t>
            </a:r>
            <a:r>
              <a:rPr lang="cs-CZ" sz="1800" dirty="0" err="1" smtClean="0"/>
              <a:t>emphyteuticarium</a:t>
            </a:r>
            <a:r>
              <a:rPr lang="cs-CZ" sz="1800" dirty="0" smtClean="0"/>
              <a:t> – pozemky císaři, poplatek (</a:t>
            </a:r>
            <a:r>
              <a:rPr lang="cs-CZ" sz="1800" dirty="0" err="1" smtClean="0"/>
              <a:t>canon</a:t>
            </a:r>
            <a:r>
              <a:rPr lang="cs-CZ" sz="1800" dirty="0" smtClean="0"/>
              <a:t>)</a:t>
            </a:r>
          </a:p>
          <a:p>
            <a:pPr lvl="1"/>
            <a:r>
              <a:rPr lang="cs-CZ" sz="1800" dirty="0" err="1" smtClean="0"/>
              <a:t>Emphyteusis</a:t>
            </a:r>
            <a:r>
              <a:rPr lang="cs-CZ" sz="1800" dirty="0" smtClean="0"/>
              <a:t> – za </a:t>
            </a:r>
            <a:r>
              <a:rPr lang="cs-CZ" sz="1800" dirty="0" err="1" smtClean="0"/>
              <a:t>Zenona</a:t>
            </a:r>
            <a:r>
              <a:rPr lang="cs-CZ" sz="1800" dirty="0" smtClean="0"/>
              <a:t> II. (konec 5. stol. n.l.) – mohou poskytovat i soukromníci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60E0832-F1DE-4CF4-84C0-1023E98B4B90}" type="slidenum">
              <a:rPr lang="cs-CZ" smtClean="0"/>
              <a:pPr/>
              <a:t>15</a:t>
            </a:fld>
            <a:endParaRPr lang="cs-CZ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Emphyteusis</a:t>
            </a:r>
            <a:r>
              <a:rPr lang="cs-CZ" dirty="0" smtClean="0"/>
              <a:t> - obsah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773238"/>
            <a:ext cx="8496944" cy="4357687"/>
          </a:xfrm>
        </p:spPr>
        <p:txBody>
          <a:bodyPr/>
          <a:lstStyle/>
          <a:p>
            <a:r>
              <a:rPr lang="cs-CZ" sz="2000" dirty="0" smtClean="0"/>
              <a:t>Škody trvalé na pozemku nese vlastník x dočasné </a:t>
            </a:r>
            <a:r>
              <a:rPr lang="cs-CZ" sz="2000" dirty="0" err="1" smtClean="0"/>
              <a:t>emphyteuta</a:t>
            </a:r>
            <a:endParaRPr lang="cs-CZ" sz="2000" dirty="0" smtClean="0"/>
          </a:p>
          <a:p>
            <a:r>
              <a:rPr lang="cs-CZ" sz="2000" dirty="0" smtClean="0"/>
              <a:t>Justinián – absolutní věcné právo x odlišné od vlastnictví</a:t>
            </a:r>
          </a:p>
          <a:p>
            <a:pPr lvl="1"/>
            <a:r>
              <a:rPr lang="cs-CZ" sz="1800" dirty="0" err="1" smtClean="0"/>
              <a:t>Emphyteuta</a:t>
            </a:r>
            <a:r>
              <a:rPr lang="cs-CZ" sz="1800" dirty="0" smtClean="0"/>
              <a:t> vlastníkem plodů separací (ne percepcí)</a:t>
            </a:r>
          </a:p>
          <a:p>
            <a:pPr lvl="1"/>
            <a:r>
              <a:rPr lang="cs-CZ" sz="1800" dirty="0" err="1" smtClean="0"/>
              <a:t>Emphyteuta</a:t>
            </a:r>
            <a:r>
              <a:rPr lang="cs-CZ" sz="1800" dirty="0" smtClean="0"/>
              <a:t> může využít pozemku, může ho zlepšit x ne zhoršit</a:t>
            </a:r>
          </a:p>
          <a:p>
            <a:pPr lvl="1"/>
            <a:r>
              <a:rPr lang="cs-CZ" sz="1800" dirty="0" smtClean="0"/>
              <a:t>Povinen vlastnit poplatek (</a:t>
            </a:r>
            <a:r>
              <a:rPr lang="cs-CZ" sz="1800" dirty="0" err="1" smtClean="0"/>
              <a:t>canon</a:t>
            </a:r>
            <a:r>
              <a:rPr lang="cs-CZ" sz="1800" dirty="0" smtClean="0"/>
              <a:t>, </a:t>
            </a:r>
            <a:r>
              <a:rPr lang="cs-CZ" sz="1800" dirty="0" err="1" smtClean="0"/>
              <a:t>pensio</a:t>
            </a:r>
            <a:r>
              <a:rPr lang="cs-CZ" sz="1800" dirty="0" smtClean="0"/>
              <a:t>) – platí se ročně a je neměnný</a:t>
            </a:r>
          </a:p>
          <a:p>
            <a:pPr lvl="1"/>
            <a:r>
              <a:rPr lang="cs-CZ" sz="1800" dirty="0" smtClean="0"/>
              <a:t>Náleží mu obdoba všech procesních prostředků ochrany vlastníka (</a:t>
            </a:r>
            <a:r>
              <a:rPr lang="cs-CZ" sz="1800" dirty="0" err="1" smtClean="0"/>
              <a:t>utiles</a:t>
            </a:r>
            <a:r>
              <a:rPr lang="cs-CZ" sz="1800" dirty="0" smtClean="0"/>
              <a:t>)</a:t>
            </a:r>
          </a:p>
          <a:p>
            <a:pPr lvl="1"/>
            <a:r>
              <a:rPr lang="cs-CZ" sz="1800" dirty="0" smtClean="0"/>
              <a:t>Dědičné a zcizitelné (x povinnost oznámit + předkupní právo vlastníka, při nevyužití nárok na 2% z kupní ceny - laudemium)</a:t>
            </a:r>
          </a:p>
          <a:p>
            <a:pPr lvl="1"/>
            <a:r>
              <a:rPr lang="cs-CZ" sz="1800" dirty="0" smtClean="0"/>
              <a:t>Zrušení  - neplacení poplatků či daní po dobu 3 let, závažné zhoršení pozemku, či opakované zhoršování pozemku, neoznámení úmysl zcizit, nezaplacení laudemia</a:t>
            </a:r>
          </a:p>
          <a:p>
            <a:endParaRPr lang="cs-CZ" sz="2000" dirty="0" smtClean="0"/>
          </a:p>
          <a:p>
            <a:endParaRPr lang="cs-CZ" sz="20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60E0832-F1DE-4CF4-84C0-1023E98B4B90}" type="slidenum">
              <a:rPr lang="cs-CZ" smtClean="0"/>
              <a:pPr/>
              <a:t>16</a:t>
            </a:fld>
            <a:endParaRPr lang="cs-CZ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ctrTitle"/>
          </p:nvPr>
        </p:nvSpPr>
        <p:spPr>
          <a:xfrm>
            <a:off x="2699792" y="3356992"/>
            <a:ext cx="5976664" cy="1800200"/>
          </a:xfrm>
        </p:spPr>
        <p:txBody>
          <a:bodyPr/>
          <a:lstStyle/>
          <a:p>
            <a:pPr algn="ctr"/>
            <a:r>
              <a:rPr lang="cs-CZ" dirty="0" smtClean="0"/>
              <a:t>ZÁSTAVNÍ PRÁVA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60E0832-F1DE-4CF4-84C0-1023E98B4B90}" type="slidenum">
              <a:rPr lang="cs-CZ" smtClean="0"/>
              <a:pPr/>
              <a:t>17</a:t>
            </a:fld>
            <a:endParaRPr lang="cs-CZ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ZÁSTAVNÍ PRÁVO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 smtClean="0"/>
              <a:t>Věcně právní zajištění závazku</a:t>
            </a:r>
          </a:p>
          <a:p>
            <a:endParaRPr lang="cs-CZ" sz="2000" dirty="0" smtClean="0"/>
          </a:p>
          <a:p>
            <a:r>
              <a:rPr lang="cs-CZ" sz="2000" dirty="0" smtClean="0"/>
              <a:t>FIDUCIE</a:t>
            </a:r>
          </a:p>
          <a:p>
            <a:pPr lvl="1"/>
            <a:r>
              <a:rPr lang="cs-CZ" sz="1800" dirty="0" smtClean="0"/>
              <a:t>Převod k věrné ruce</a:t>
            </a:r>
          </a:p>
          <a:p>
            <a:pPr lvl="1"/>
            <a:r>
              <a:rPr lang="cs-CZ" sz="1800" dirty="0" smtClean="0"/>
              <a:t>Dlužník převede vlastnické právo</a:t>
            </a:r>
          </a:p>
          <a:p>
            <a:r>
              <a:rPr lang="cs-CZ" sz="2000" dirty="0" smtClean="0"/>
              <a:t>PIGNUS</a:t>
            </a:r>
          </a:p>
          <a:p>
            <a:pPr lvl="1"/>
            <a:r>
              <a:rPr lang="cs-CZ" sz="1800" dirty="0" smtClean="0"/>
              <a:t>Zástava ruční</a:t>
            </a:r>
          </a:p>
          <a:p>
            <a:pPr lvl="1"/>
            <a:r>
              <a:rPr lang="cs-CZ" sz="1800" dirty="0" smtClean="0"/>
              <a:t>Dlužník převede věřiteli svou věc do detence</a:t>
            </a:r>
          </a:p>
          <a:p>
            <a:r>
              <a:rPr lang="cs-CZ" sz="2000" dirty="0" smtClean="0"/>
              <a:t>HYPOTÉKA</a:t>
            </a:r>
          </a:p>
          <a:p>
            <a:pPr lvl="1"/>
            <a:r>
              <a:rPr lang="cs-CZ" sz="1800" dirty="0" smtClean="0"/>
              <a:t>Dlužník má zastavenou věc u sebe až do doby, kdy přestane splácet</a:t>
            </a:r>
            <a:endParaRPr lang="cs-CZ" sz="18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60E0832-F1DE-4CF4-84C0-1023E98B4B90}" type="slidenum">
              <a:rPr lang="cs-CZ" smtClean="0"/>
              <a:pPr/>
              <a:t>18</a:t>
            </a:fld>
            <a:endParaRPr lang="cs-CZ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627784" y="3501008"/>
            <a:ext cx="5904656" cy="1152128"/>
          </a:xfrm>
        </p:spPr>
        <p:txBody>
          <a:bodyPr/>
          <a:lstStyle/>
          <a:p>
            <a:pPr algn="ctr"/>
            <a:r>
              <a:rPr lang="cs-CZ" sz="5400" b="1" dirty="0" smtClean="0"/>
              <a:t>Hezké Vánoce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/>
              <a:t/>
            </a:r>
            <a:br>
              <a:rPr lang="cs-CZ" dirty="0"/>
            </a:br>
            <a:endParaRPr lang="cs-CZ" sz="18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>
          <a:prstGeom prst="rect">
            <a:avLst/>
          </a:prstGeom>
        </p:spPr>
        <p:txBody>
          <a:bodyPr/>
          <a:lstStyle/>
          <a:p>
            <a:fld id="{E60E0832-F1DE-4CF4-84C0-1023E98B4B90}" type="slidenum">
              <a:rPr lang="cs-CZ" smtClean="0"/>
              <a:pPr/>
              <a:t>19</a:t>
            </a:fld>
            <a:endParaRPr lang="cs-CZ"/>
          </a:p>
        </p:txBody>
      </p:sp>
      <p:sp>
        <p:nvSpPr>
          <p:cNvPr id="10" name="TextovéPole 9"/>
          <p:cNvSpPr txBox="1"/>
          <p:nvPr/>
        </p:nvSpPr>
        <p:spPr>
          <a:xfrm>
            <a:off x="4644008" y="5373216"/>
            <a:ext cx="29523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i="1" dirty="0" smtClean="0"/>
              <a:t>P. </a:t>
            </a:r>
            <a:r>
              <a:rPr lang="cs-CZ" sz="2000" i="1" dirty="0" err="1" smtClean="0"/>
              <a:t>Salák</a:t>
            </a:r>
            <a:r>
              <a:rPr lang="cs-CZ" sz="2000" i="1" dirty="0" smtClean="0"/>
              <a:t> </a:t>
            </a:r>
            <a:r>
              <a:rPr lang="cs-CZ" sz="2000" i="1" dirty="0" err="1" smtClean="0"/>
              <a:t>jr</a:t>
            </a:r>
            <a:r>
              <a:rPr lang="cs-CZ" sz="2000" i="1" dirty="0" smtClean="0"/>
              <a:t>.</a:t>
            </a:r>
            <a:endParaRPr lang="cs-CZ" sz="2000" i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2977ED-421C-424D-B351-8DC85EFE34CD}" type="slidenum">
              <a:rPr lang="cs-CZ"/>
              <a:pPr/>
              <a:t>2</a:t>
            </a:fld>
            <a:endParaRPr lang="cs-CZ"/>
          </a:p>
        </p:txBody>
      </p:sp>
      <p:sp>
        <p:nvSpPr>
          <p:cNvPr id="258096" name="Rectangle 4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OBSAH</a:t>
            </a:r>
            <a:endParaRPr lang="cs-CZ" dirty="0"/>
          </a:p>
        </p:txBody>
      </p:sp>
      <p:sp>
        <p:nvSpPr>
          <p:cNvPr id="258097" name="Rectangle 49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SERVITUTES</a:t>
            </a:r>
          </a:p>
          <a:p>
            <a:pPr lvl="1"/>
            <a:r>
              <a:rPr lang="cs-CZ" dirty="0" smtClean="0"/>
              <a:t>OBECNĚ</a:t>
            </a:r>
          </a:p>
          <a:p>
            <a:pPr lvl="1"/>
            <a:r>
              <a:rPr lang="cs-CZ" dirty="0" smtClean="0"/>
              <a:t>POZEMKOVÉ</a:t>
            </a:r>
          </a:p>
          <a:p>
            <a:pPr lvl="1"/>
            <a:r>
              <a:rPr lang="cs-CZ" dirty="0" smtClean="0"/>
              <a:t>OSOBNÍ</a:t>
            </a:r>
          </a:p>
          <a:p>
            <a:r>
              <a:rPr lang="cs-CZ" dirty="0" smtClean="0"/>
              <a:t>SUPERFICIES</a:t>
            </a:r>
          </a:p>
          <a:p>
            <a:r>
              <a:rPr lang="cs-CZ" dirty="0" smtClean="0"/>
              <a:t>EMPHYTEUSIS</a:t>
            </a:r>
          </a:p>
          <a:p>
            <a:r>
              <a:rPr lang="cs-CZ" dirty="0" smtClean="0"/>
              <a:t>ZÁSTAVNÍ PRÁVA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cs-CZ"/>
              <a:t>Zápatí prezentace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02A46B9D-ADD1-435A-8F33-300502DDA533}" type="slidenum">
              <a:rPr lang="cs-CZ"/>
              <a:pPr/>
              <a:t>3</a:t>
            </a:fld>
            <a:endParaRPr lang="cs-CZ"/>
          </a:p>
        </p:txBody>
      </p:sp>
      <p:sp>
        <p:nvSpPr>
          <p:cNvPr id="34201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cs-CZ" dirty="0" smtClean="0"/>
              <a:t>SERVITUTES</a:t>
            </a:r>
            <a:br>
              <a:rPr lang="cs-CZ" dirty="0" smtClean="0"/>
            </a:br>
            <a:r>
              <a:rPr lang="cs-CZ" dirty="0" smtClean="0"/>
              <a:t>-</a:t>
            </a:r>
            <a:br>
              <a:rPr lang="cs-CZ" dirty="0" smtClean="0"/>
            </a:br>
            <a:r>
              <a:rPr lang="cs-CZ" dirty="0" smtClean="0"/>
              <a:t>SLUŽEBNOSTI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A4A0D75-9DA0-4AB6-B544-B172A3704F95}" type="slidenum">
              <a:rPr lang="cs-CZ"/>
              <a:pPr/>
              <a:t>4</a:t>
            </a:fld>
            <a:endParaRPr lang="cs-CZ"/>
          </a:p>
        </p:txBody>
      </p:sp>
      <p:sp>
        <p:nvSpPr>
          <p:cNvPr id="310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OBECNÉ ZÁSADY</a:t>
            </a:r>
            <a:endParaRPr lang="cs-CZ" dirty="0"/>
          </a:p>
        </p:txBody>
      </p:sp>
      <p:sp>
        <p:nvSpPr>
          <p:cNvPr id="310275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cs-CZ" dirty="0" smtClean="0"/>
              <a:t>NEMINI RES SUA SERVIT</a:t>
            </a:r>
          </a:p>
          <a:p>
            <a:r>
              <a:rPr lang="cs-CZ" smtClean="0"/>
              <a:t>SERVITUS </a:t>
            </a:r>
            <a:r>
              <a:rPr lang="cs-CZ" dirty="0" smtClean="0"/>
              <a:t>IN FACIENDO CONSISTERE NEQUIT</a:t>
            </a:r>
          </a:p>
          <a:p>
            <a:r>
              <a:rPr lang="cs-CZ" dirty="0" smtClean="0"/>
              <a:t>SERVITUTIBUS CIVILITER UTENDUM EST</a:t>
            </a: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SERVITUTES PRAEDIORUM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773238"/>
            <a:ext cx="8496944" cy="4536082"/>
          </a:xfrm>
        </p:spPr>
        <p:txBody>
          <a:bodyPr/>
          <a:lstStyle/>
          <a:p>
            <a:r>
              <a:rPr lang="cs-CZ" sz="1800" dirty="0" smtClean="0"/>
              <a:t>Pozemkové služebnosti  - pozemek panující (</a:t>
            </a:r>
            <a:r>
              <a:rPr lang="cs-CZ" sz="1800" dirty="0" err="1" smtClean="0"/>
              <a:t>dominans</a:t>
            </a:r>
            <a:r>
              <a:rPr lang="cs-CZ" sz="1800" dirty="0" smtClean="0"/>
              <a:t>) a sloužící (</a:t>
            </a:r>
            <a:r>
              <a:rPr lang="cs-CZ" sz="1800" dirty="0" err="1" smtClean="0"/>
              <a:t>serviens</a:t>
            </a:r>
            <a:r>
              <a:rPr lang="cs-CZ" sz="1800" dirty="0" smtClean="0"/>
              <a:t>)</a:t>
            </a:r>
          </a:p>
          <a:p>
            <a:r>
              <a:rPr lang="cs-CZ" sz="1800" dirty="0" smtClean="0"/>
              <a:t>Jsou lukrativní, mají trvalý ráz (x Justinián umožnil rozvazovací podmínku), jsou nedělitelné</a:t>
            </a:r>
          </a:p>
          <a:p>
            <a:r>
              <a:rPr lang="cs-CZ" sz="1800" dirty="0" smtClean="0"/>
              <a:t>Lze je převádět x pouze spolu s pozemkem </a:t>
            </a:r>
          </a:p>
          <a:p>
            <a:r>
              <a:rPr lang="cs-CZ" sz="1800" dirty="0" err="1" smtClean="0"/>
              <a:t>Macipační</a:t>
            </a:r>
            <a:r>
              <a:rPr lang="cs-CZ" sz="1800" dirty="0" smtClean="0"/>
              <a:t> věci – nejstarší (</a:t>
            </a:r>
            <a:r>
              <a:rPr lang="cs-CZ" sz="1800" i="1" dirty="0" smtClean="0"/>
              <a:t>via, </a:t>
            </a:r>
            <a:r>
              <a:rPr lang="cs-CZ" sz="1800" i="1" dirty="0" err="1" smtClean="0"/>
              <a:t>iter</a:t>
            </a:r>
            <a:r>
              <a:rPr lang="cs-CZ" sz="1800" i="1" dirty="0" smtClean="0"/>
              <a:t>, </a:t>
            </a:r>
            <a:r>
              <a:rPr lang="cs-CZ" sz="1800" i="1" dirty="0" err="1" smtClean="0"/>
              <a:t>actus</a:t>
            </a:r>
            <a:r>
              <a:rPr lang="cs-CZ" sz="1800" i="1" dirty="0" smtClean="0"/>
              <a:t>, </a:t>
            </a:r>
            <a:r>
              <a:rPr lang="cs-CZ" sz="1800" i="1" dirty="0" err="1" smtClean="0"/>
              <a:t>aquaductus</a:t>
            </a:r>
            <a:r>
              <a:rPr lang="cs-CZ" sz="1800" dirty="0" smtClean="0"/>
              <a:t>)</a:t>
            </a:r>
          </a:p>
          <a:p>
            <a:r>
              <a:rPr lang="cs-CZ" sz="1800" dirty="0" err="1" smtClean="0"/>
              <a:t>Nemancipační</a:t>
            </a:r>
            <a:r>
              <a:rPr lang="cs-CZ" sz="1800" dirty="0" smtClean="0"/>
              <a:t> – pozdější, typicky zřizované in iure </a:t>
            </a:r>
            <a:r>
              <a:rPr lang="cs-CZ" sz="1800" dirty="0" err="1" smtClean="0"/>
              <a:t>cessio</a:t>
            </a:r>
            <a:r>
              <a:rPr lang="cs-CZ" sz="1800" dirty="0" smtClean="0"/>
              <a:t> /</a:t>
            </a:r>
            <a:r>
              <a:rPr lang="cs-CZ" sz="1800" dirty="0" err="1" smtClean="0"/>
              <a:t>raditio</a:t>
            </a:r>
            <a:r>
              <a:rPr lang="cs-CZ" sz="1800" dirty="0" smtClean="0"/>
              <a:t> až Justinián/</a:t>
            </a:r>
          </a:p>
          <a:p>
            <a:r>
              <a:rPr lang="cs-CZ" sz="1800" dirty="0" smtClean="0"/>
              <a:t>Nabývání: Vydržení zakázáno v 3. stol. př. n.l. (</a:t>
            </a:r>
            <a:r>
              <a:rPr lang="cs-CZ" sz="1800" dirty="0" err="1" smtClean="0"/>
              <a:t>lex</a:t>
            </a:r>
            <a:r>
              <a:rPr lang="cs-CZ" sz="1800" dirty="0" smtClean="0"/>
              <a:t> </a:t>
            </a:r>
            <a:r>
              <a:rPr lang="cs-CZ" sz="1800" dirty="0" err="1" smtClean="0"/>
              <a:t>Scribonia</a:t>
            </a:r>
            <a:r>
              <a:rPr lang="cs-CZ" sz="1800" dirty="0" smtClean="0"/>
              <a:t>), </a:t>
            </a:r>
            <a:r>
              <a:rPr lang="cs-CZ" sz="1800" dirty="0" err="1" smtClean="0"/>
              <a:t>dedutio</a:t>
            </a:r>
            <a:r>
              <a:rPr lang="cs-CZ" sz="1800" dirty="0" smtClean="0"/>
              <a:t> s. /zcizitel/, </a:t>
            </a:r>
            <a:r>
              <a:rPr lang="cs-CZ" sz="1800" dirty="0" err="1" smtClean="0"/>
              <a:t>impositio</a:t>
            </a:r>
            <a:r>
              <a:rPr lang="cs-CZ" sz="1800" dirty="0" smtClean="0"/>
              <a:t> s. /nabyvatel/, </a:t>
            </a:r>
            <a:r>
              <a:rPr lang="cs-CZ" sz="1800" dirty="0" err="1" smtClean="0"/>
              <a:t>adiudicatio</a:t>
            </a:r>
            <a:r>
              <a:rPr lang="cs-CZ" sz="1800" dirty="0" smtClean="0"/>
              <a:t>, </a:t>
            </a:r>
            <a:r>
              <a:rPr lang="cs-CZ" sz="1800" dirty="0" err="1" smtClean="0"/>
              <a:t>legatum</a:t>
            </a:r>
            <a:r>
              <a:rPr lang="cs-CZ" sz="1800" dirty="0" smtClean="0"/>
              <a:t> per </a:t>
            </a:r>
            <a:r>
              <a:rPr lang="cs-CZ" sz="1800" dirty="0" err="1" smtClean="0"/>
              <a:t>vindicationem</a:t>
            </a:r>
            <a:endParaRPr lang="cs-CZ" sz="1800" dirty="0" smtClean="0"/>
          </a:p>
          <a:p>
            <a:r>
              <a:rPr lang="cs-CZ" sz="1800" dirty="0" smtClean="0"/>
              <a:t>Zánik: nevykonáváním /2 roky , Justinián 10/20 let/, opakem jednání, jímž byly zřízeny, </a:t>
            </a:r>
            <a:r>
              <a:rPr lang="cs-CZ" sz="1800" dirty="0" err="1" smtClean="0"/>
              <a:t>confusio</a:t>
            </a:r>
            <a:r>
              <a:rPr lang="cs-CZ" sz="1800" dirty="0" smtClean="0"/>
              <a:t>- splynutí, </a:t>
            </a:r>
            <a:r>
              <a:rPr lang="cs-CZ" sz="1800" dirty="0" err="1" smtClean="0"/>
              <a:t>remissio</a:t>
            </a:r>
            <a:r>
              <a:rPr lang="cs-CZ" sz="1800" dirty="0" smtClean="0"/>
              <a:t> – zřeknutí</a:t>
            </a:r>
          </a:p>
          <a:p>
            <a:r>
              <a:rPr lang="cs-CZ" sz="1800" dirty="0" smtClean="0"/>
              <a:t>Ochrana: </a:t>
            </a:r>
          </a:p>
          <a:p>
            <a:pPr lvl="1"/>
            <a:r>
              <a:rPr lang="cs-CZ" sz="1600" dirty="0" err="1" smtClean="0"/>
              <a:t>Vindicatio</a:t>
            </a:r>
            <a:r>
              <a:rPr lang="cs-CZ" sz="1600" dirty="0" smtClean="0"/>
              <a:t> (a. </a:t>
            </a:r>
            <a:r>
              <a:rPr lang="cs-CZ" sz="1600" dirty="0" err="1" smtClean="0"/>
              <a:t>confessoria</a:t>
            </a:r>
            <a:r>
              <a:rPr lang="cs-CZ" sz="1600" dirty="0" smtClean="0"/>
              <a:t> – Just.) </a:t>
            </a:r>
            <a:r>
              <a:rPr lang="cs-CZ" sz="1600" dirty="0" err="1" smtClean="0"/>
              <a:t>servitutis</a:t>
            </a:r>
            <a:r>
              <a:rPr lang="cs-CZ" sz="1600" dirty="0" smtClean="0"/>
              <a:t> – cílem uznat právo služebnosti</a:t>
            </a:r>
          </a:p>
          <a:p>
            <a:pPr lvl="1"/>
            <a:r>
              <a:rPr lang="cs-CZ" sz="1600" dirty="0" smtClean="0"/>
              <a:t>A. </a:t>
            </a:r>
            <a:r>
              <a:rPr lang="cs-CZ" sz="1600" dirty="0" err="1" smtClean="0"/>
              <a:t>negatoria</a:t>
            </a:r>
            <a:r>
              <a:rPr lang="cs-CZ" sz="1600" dirty="0" smtClean="0"/>
              <a:t> </a:t>
            </a:r>
            <a:r>
              <a:rPr lang="cs-CZ" sz="1600" dirty="0" err="1" smtClean="0"/>
              <a:t>servitutis</a:t>
            </a:r>
            <a:r>
              <a:rPr lang="cs-CZ" sz="1600" dirty="0" smtClean="0"/>
              <a:t> – obrana proti osobě, která tvrdí, že má právo na služebnost</a:t>
            </a:r>
          </a:p>
          <a:p>
            <a:pPr lvl="1"/>
            <a:r>
              <a:rPr lang="cs-CZ" sz="1600" dirty="0" err="1" smtClean="0"/>
              <a:t>Cautio</a:t>
            </a:r>
            <a:r>
              <a:rPr lang="cs-CZ" sz="1600" dirty="0" smtClean="0"/>
              <a:t> </a:t>
            </a:r>
            <a:r>
              <a:rPr lang="cs-CZ" sz="1600" dirty="0" err="1" smtClean="0"/>
              <a:t>damni</a:t>
            </a:r>
            <a:r>
              <a:rPr lang="cs-CZ" sz="1600" dirty="0" smtClean="0"/>
              <a:t> </a:t>
            </a:r>
            <a:r>
              <a:rPr lang="cs-CZ" sz="1600" dirty="0" err="1" smtClean="0"/>
              <a:t>infecti</a:t>
            </a:r>
            <a:r>
              <a:rPr lang="cs-CZ" sz="1600" dirty="0" smtClean="0"/>
              <a:t>, </a:t>
            </a:r>
            <a:r>
              <a:rPr lang="cs-CZ" sz="1600" dirty="0" err="1" smtClean="0"/>
              <a:t>operis</a:t>
            </a:r>
            <a:r>
              <a:rPr lang="cs-CZ" sz="1600" dirty="0" smtClean="0"/>
              <a:t> </a:t>
            </a:r>
            <a:r>
              <a:rPr lang="cs-CZ" sz="1600" dirty="0" err="1" smtClean="0"/>
              <a:t>novi</a:t>
            </a:r>
            <a:r>
              <a:rPr lang="cs-CZ" sz="1600" dirty="0" smtClean="0"/>
              <a:t> </a:t>
            </a:r>
            <a:r>
              <a:rPr lang="cs-CZ" sz="1600" dirty="0" err="1" smtClean="0"/>
              <a:t>nuntiatio</a:t>
            </a:r>
            <a:r>
              <a:rPr lang="cs-CZ" sz="1600" dirty="0" smtClean="0"/>
              <a:t>, </a:t>
            </a:r>
            <a:r>
              <a:rPr lang="cs-CZ" sz="1600" dirty="0" err="1" smtClean="0"/>
              <a:t>interdicta</a:t>
            </a:r>
            <a:r>
              <a:rPr lang="cs-CZ" sz="1600" dirty="0" smtClean="0"/>
              <a:t> (de </a:t>
            </a:r>
            <a:r>
              <a:rPr lang="cs-CZ" sz="1600" dirty="0" err="1" smtClean="0"/>
              <a:t>cloacis</a:t>
            </a:r>
            <a:r>
              <a:rPr lang="cs-CZ" sz="1600" dirty="0" smtClean="0"/>
              <a:t>, de fonte..)</a:t>
            </a:r>
          </a:p>
          <a:p>
            <a:endParaRPr lang="cs-CZ" sz="1800" dirty="0" smtClean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60E0832-F1DE-4CF4-84C0-1023E98B4B90}" type="slidenum">
              <a:rPr lang="cs-CZ" smtClean="0"/>
              <a:pPr/>
              <a:t>5</a:t>
            </a:fld>
            <a:endParaRPr lang="cs-CZ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SERVITUTES PRAEDIORUM RUSTICORUM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773238"/>
            <a:ext cx="8280920" cy="4536082"/>
          </a:xfrm>
        </p:spPr>
        <p:txBody>
          <a:bodyPr/>
          <a:lstStyle/>
          <a:p>
            <a:r>
              <a:rPr lang="cs-CZ" sz="2000" dirty="0" smtClean="0"/>
              <a:t>Venkovské neboli polní</a:t>
            </a:r>
          </a:p>
          <a:p>
            <a:r>
              <a:rPr lang="cs-CZ" sz="2000" dirty="0" err="1" smtClean="0"/>
              <a:t>Iter</a:t>
            </a:r>
            <a:r>
              <a:rPr lang="cs-CZ" sz="2000" dirty="0" smtClean="0"/>
              <a:t> – stezka – přecházení + jízda koněm</a:t>
            </a:r>
          </a:p>
          <a:p>
            <a:r>
              <a:rPr lang="cs-CZ" sz="2000" dirty="0" smtClean="0"/>
              <a:t>Via – cesta – přejíždět s nákladem (zahrnuje </a:t>
            </a:r>
            <a:r>
              <a:rPr lang="cs-CZ" sz="2000" dirty="0" err="1" smtClean="0"/>
              <a:t>iter</a:t>
            </a:r>
            <a:r>
              <a:rPr lang="cs-CZ" sz="2000" dirty="0" smtClean="0"/>
              <a:t> a </a:t>
            </a:r>
            <a:r>
              <a:rPr lang="cs-CZ" sz="2000" dirty="0" err="1" smtClean="0"/>
              <a:t>actus</a:t>
            </a:r>
            <a:r>
              <a:rPr lang="cs-CZ" sz="2000" dirty="0" smtClean="0"/>
              <a:t>)</a:t>
            </a:r>
          </a:p>
          <a:p>
            <a:r>
              <a:rPr lang="cs-CZ" sz="2000" dirty="0" err="1" smtClean="0"/>
              <a:t>Actus</a:t>
            </a:r>
            <a:r>
              <a:rPr lang="cs-CZ" sz="2000" dirty="0" smtClean="0"/>
              <a:t> – hnát dobytek (zahrnuje </a:t>
            </a:r>
            <a:r>
              <a:rPr lang="cs-CZ" sz="2000" dirty="0" err="1" smtClean="0"/>
              <a:t>iter</a:t>
            </a:r>
            <a:r>
              <a:rPr lang="cs-CZ" sz="2000" dirty="0" smtClean="0"/>
              <a:t>)</a:t>
            </a:r>
          </a:p>
          <a:p>
            <a:r>
              <a:rPr lang="cs-CZ" sz="2000" dirty="0" err="1" smtClean="0"/>
              <a:t>Aqeaductus</a:t>
            </a:r>
            <a:r>
              <a:rPr lang="cs-CZ" sz="2000" dirty="0" smtClean="0"/>
              <a:t> – právo vést vodu v konstrukci k tomu sloužící</a:t>
            </a:r>
          </a:p>
          <a:p>
            <a:r>
              <a:rPr lang="cs-CZ" sz="2000" dirty="0" err="1" smtClean="0"/>
              <a:t>Aquae</a:t>
            </a:r>
            <a:r>
              <a:rPr lang="cs-CZ" sz="2000" dirty="0" smtClean="0"/>
              <a:t> </a:t>
            </a:r>
            <a:r>
              <a:rPr lang="cs-CZ" sz="2000" dirty="0" err="1" smtClean="0"/>
              <a:t>haustus</a:t>
            </a:r>
            <a:r>
              <a:rPr lang="cs-CZ" sz="2000" dirty="0" smtClean="0"/>
              <a:t> – nabírat vodu a odnášet si ji</a:t>
            </a:r>
          </a:p>
          <a:p>
            <a:r>
              <a:rPr lang="cs-CZ" sz="2000" dirty="0" err="1" smtClean="0"/>
              <a:t>Pecoris</a:t>
            </a:r>
            <a:r>
              <a:rPr lang="cs-CZ" sz="2000" dirty="0" smtClean="0"/>
              <a:t> in </a:t>
            </a:r>
            <a:r>
              <a:rPr lang="cs-CZ" sz="2000" dirty="0" err="1" smtClean="0"/>
              <a:t>aquam</a:t>
            </a:r>
            <a:r>
              <a:rPr lang="cs-CZ" sz="2000" dirty="0" smtClean="0"/>
              <a:t> </a:t>
            </a:r>
            <a:r>
              <a:rPr lang="cs-CZ" sz="2000" dirty="0" err="1" smtClean="0"/>
              <a:t>appellandi</a:t>
            </a:r>
            <a:r>
              <a:rPr lang="cs-CZ" sz="2000" dirty="0" smtClean="0"/>
              <a:t> – hnát dobytek za účelem jeho napojení</a:t>
            </a:r>
          </a:p>
          <a:p>
            <a:r>
              <a:rPr lang="cs-CZ" sz="2000" dirty="0" err="1" smtClean="0"/>
              <a:t>Pascendi</a:t>
            </a:r>
            <a:r>
              <a:rPr lang="cs-CZ" sz="2000" dirty="0" smtClean="0"/>
              <a:t> – pást</a:t>
            </a:r>
          </a:p>
          <a:p>
            <a:endParaRPr lang="cs-CZ" sz="2000" dirty="0" smtClean="0"/>
          </a:p>
          <a:p>
            <a:r>
              <a:rPr lang="cs-CZ" sz="2000" dirty="0" smtClean="0"/>
              <a:t>Další – možnost těžit písek, kámen, dřevo, pálit vápno, přepravovat se lodí po cizí vodní nádrži, povinnost přijímat dešťovou vodu z výše položeného pozemku,…</a:t>
            </a:r>
            <a:endParaRPr lang="cs-CZ" sz="20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60E0832-F1DE-4CF4-84C0-1023E98B4B90}" type="slidenum">
              <a:rPr lang="cs-CZ" smtClean="0"/>
              <a:pPr/>
              <a:t>6</a:t>
            </a:fld>
            <a:endParaRPr lang="cs-CZ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SERVITUTES PRAEDIORUM URBANORUM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773238"/>
            <a:ext cx="8568952" cy="4357687"/>
          </a:xfrm>
        </p:spPr>
        <p:txBody>
          <a:bodyPr/>
          <a:lstStyle/>
          <a:p>
            <a:r>
              <a:rPr lang="cs-CZ" sz="2000" dirty="0" smtClean="0"/>
              <a:t>Souvisí s rozvoje měst</a:t>
            </a:r>
          </a:p>
          <a:p>
            <a:r>
              <a:rPr lang="cs-CZ" sz="2000" dirty="0" err="1" smtClean="0"/>
              <a:t>Altuis</a:t>
            </a:r>
            <a:r>
              <a:rPr lang="cs-CZ" sz="2000" dirty="0" smtClean="0"/>
              <a:t> non </a:t>
            </a:r>
            <a:r>
              <a:rPr lang="cs-CZ" sz="2000" dirty="0" err="1" smtClean="0"/>
              <a:t>tolendi</a:t>
            </a:r>
            <a:r>
              <a:rPr lang="cs-CZ" sz="2000" dirty="0" smtClean="0"/>
              <a:t> – zákaz stavět na d určitou výši (aby nebránil světlu)</a:t>
            </a:r>
          </a:p>
          <a:p>
            <a:r>
              <a:rPr lang="cs-CZ" sz="2000" dirty="0" err="1" smtClean="0"/>
              <a:t>Oneris</a:t>
            </a:r>
            <a:r>
              <a:rPr lang="cs-CZ" sz="2000" dirty="0" smtClean="0"/>
              <a:t> </a:t>
            </a:r>
            <a:r>
              <a:rPr lang="cs-CZ" sz="2000" dirty="0" err="1" smtClean="0"/>
              <a:t>ferendi</a:t>
            </a:r>
            <a:r>
              <a:rPr lang="cs-CZ" sz="2000" dirty="0" smtClean="0"/>
              <a:t> – opření stavby o zeď a nebo sloup – služebná stavba musí být udržována (výjimka ze zásady že nespočívá v konání)</a:t>
            </a:r>
          </a:p>
          <a:p>
            <a:r>
              <a:rPr lang="cs-CZ" sz="2000" dirty="0" err="1" smtClean="0"/>
              <a:t>Tigni</a:t>
            </a:r>
            <a:r>
              <a:rPr lang="cs-CZ" sz="2000" dirty="0" smtClean="0"/>
              <a:t> </a:t>
            </a:r>
            <a:r>
              <a:rPr lang="cs-CZ" sz="2000" dirty="0" err="1" smtClean="0"/>
              <a:t>immitendi</a:t>
            </a:r>
            <a:r>
              <a:rPr lang="cs-CZ" sz="2000" dirty="0" smtClean="0"/>
              <a:t> – zapuštění trámu</a:t>
            </a:r>
          </a:p>
          <a:p>
            <a:r>
              <a:rPr lang="cs-CZ" sz="2000" dirty="0" err="1" smtClean="0"/>
              <a:t>Lumis</a:t>
            </a:r>
            <a:r>
              <a:rPr lang="cs-CZ" sz="2000" dirty="0" smtClean="0"/>
              <a:t> </a:t>
            </a:r>
            <a:r>
              <a:rPr lang="cs-CZ" sz="2000" dirty="0" err="1" smtClean="0"/>
              <a:t>immitendi</a:t>
            </a:r>
            <a:r>
              <a:rPr lang="cs-CZ" sz="2000" dirty="0" smtClean="0"/>
              <a:t> – prorazit okno v cizí zdi</a:t>
            </a:r>
          </a:p>
          <a:p>
            <a:r>
              <a:rPr lang="cs-CZ" sz="2000" dirty="0" smtClean="0"/>
              <a:t>Ne </a:t>
            </a:r>
            <a:r>
              <a:rPr lang="cs-CZ" sz="2000" dirty="0" err="1" smtClean="0"/>
              <a:t>luminibus</a:t>
            </a:r>
            <a:r>
              <a:rPr lang="cs-CZ" sz="2000" dirty="0" smtClean="0"/>
              <a:t> </a:t>
            </a:r>
            <a:r>
              <a:rPr lang="cs-CZ" sz="2000" dirty="0" err="1" smtClean="0"/>
              <a:t>officiatur</a:t>
            </a:r>
            <a:r>
              <a:rPr lang="cs-CZ" sz="2000" dirty="0" smtClean="0"/>
              <a:t> – neodnímat světlo</a:t>
            </a:r>
          </a:p>
          <a:p>
            <a:endParaRPr lang="cs-CZ" sz="2000" dirty="0" smtClean="0"/>
          </a:p>
          <a:p>
            <a:r>
              <a:rPr lang="cs-CZ" sz="2000" dirty="0" smtClean="0"/>
              <a:t>Další: neodjímat vyhlídku, služebnost balkonu, střechy nad sousedovým pozemkem, hnát páru z lázní štolou do vedení na cizím pozemku, svádět dešťovou vodu žlabem na cizí pozemek, vhánět kouř na cizí pozemek,…</a:t>
            </a:r>
          </a:p>
          <a:p>
            <a:endParaRPr lang="cs-CZ" sz="2000" dirty="0" smtClean="0"/>
          </a:p>
          <a:p>
            <a:endParaRPr lang="cs-CZ" sz="20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60E0832-F1DE-4CF4-84C0-1023E98B4B90}" type="slidenum">
              <a:rPr lang="cs-CZ" smtClean="0"/>
              <a:pPr/>
              <a:t>7</a:t>
            </a:fld>
            <a:endParaRPr lang="cs-CZ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SERVITUTES PERSONARUM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 smtClean="0"/>
              <a:t>Osobní – jsou vázány na oprávněnou osobu</a:t>
            </a:r>
          </a:p>
          <a:p>
            <a:r>
              <a:rPr lang="cs-CZ" sz="2000" dirty="0" smtClean="0"/>
              <a:t>Mají časově omezený ráz (smrt, </a:t>
            </a:r>
            <a:r>
              <a:rPr lang="cs-CZ" sz="2000" dirty="0" err="1" smtClean="0"/>
              <a:t>usufructus</a:t>
            </a:r>
            <a:r>
              <a:rPr lang="cs-CZ" sz="2000" dirty="0" smtClean="0"/>
              <a:t> -100let u právnických osob x až v císařství)</a:t>
            </a:r>
          </a:p>
          <a:p>
            <a:r>
              <a:rPr lang="cs-CZ" sz="2000" dirty="0" smtClean="0"/>
              <a:t>Není možné je převádět x možno postoupit výkon práva</a:t>
            </a:r>
          </a:p>
          <a:p>
            <a:r>
              <a:rPr lang="cs-CZ" sz="2000" dirty="0" smtClean="0"/>
              <a:t>Mají alimentační povahu</a:t>
            </a:r>
          </a:p>
          <a:p>
            <a:r>
              <a:rPr lang="cs-CZ" sz="2000" dirty="0" smtClean="0"/>
              <a:t>Jsou lukrativní</a:t>
            </a:r>
          </a:p>
          <a:p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USUS – PRÁVO UŽÍVACÍ</a:t>
            </a:r>
          </a:p>
          <a:p>
            <a:r>
              <a:rPr lang="cs-CZ" sz="2000" dirty="0" smtClean="0"/>
              <a:t>Oprávněný může užívat cizí věc</a:t>
            </a:r>
          </a:p>
          <a:p>
            <a:r>
              <a:rPr lang="cs-CZ" sz="2000" dirty="0" smtClean="0"/>
              <a:t>Může brát plody jen pro svou osobní potřebu</a:t>
            </a:r>
          </a:p>
          <a:p>
            <a:pPr>
              <a:buNone/>
            </a:pP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60E0832-F1DE-4CF4-84C0-1023E98B4B90}" type="slidenum">
              <a:rPr lang="cs-CZ" smtClean="0"/>
              <a:pPr/>
              <a:t>8</a:t>
            </a:fld>
            <a:endParaRPr lang="cs-CZ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99592" y="980728"/>
            <a:ext cx="7772400" cy="503237"/>
          </a:xfrm>
        </p:spPr>
        <p:txBody>
          <a:bodyPr/>
          <a:lstStyle/>
          <a:p>
            <a:r>
              <a:rPr lang="cs-CZ" dirty="0" smtClean="0"/>
              <a:t>USUFRUCTUS – POŽÍVACÍ PRÁVO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628800"/>
            <a:ext cx="8640960" cy="4680520"/>
          </a:xfrm>
        </p:spPr>
        <p:txBody>
          <a:bodyPr/>
          <a:lstStyle/>
          <a:p>
            <a:r>
              <a:rPr lang="cs-CZ" sz="2000" dirty="0" smtClean="0"/>
              <a:t>Snaha zajistit vdovu (od 3. stol. př. n.l.) – zejména skrze legát </a:t>
            </a:r>
            <a:r>
              <a:rPr lang="cs-CZ" sz="2000" dirty="0" err="1" smtClean="0"/>
              <a:t>sinendi</a:t>
            </a:r>
            <a:r>
              <a:rPr lang="cs-CZ" sz="2000" dirty="0" smtClean="0"/>
              <a:t> </a:t>
            </a:r>
            <a:r>
              <a:rPr lang="cs-CZ" sz="2000" dirty="0" err="1" smtClean="0"/>
              <a:t>modo</a:t>
            </a:r>
            <a:r>
              <a:rPr lang="cs-CZ" sz="2000" dirty="0" smtClean="0"/>
              <a:t>, později per </a:t>
            </a:r>
            <a:r>
              <a:rPr lang="cs-CZ" sz="2000" dirty="0" err="1" smtClean="0"/>
              <a:t>vindicationem</a:t>
            </a:r>
            <a:endParaRPr lang="cs-CZ" sz="2000" dirty="0" smtClean="0"/>
          </a:p>
          <a:p>
            <a:r>
              <a:rPr lang="cs-CZ" sz="2000" dirty="0" smtClean="0"/>
              <a:t>Charakter:</a:t>
            </a:r>
          </a:p>
          <a:p>
            <a:pPr lvl="1"/>
            <a:r>
              <a:rPr lang="cs-CZ" sz="1800" dirty="0" smtClean="0"/>
              <a:t>Právo užívat věc a brát z ní plody – nespotřebitelné a plodonosné věci</a:t>
            </a:r>
          </a:p>
          <a:p>
            <a:pPr lvl="1"/>
            <a:r>
              <a:rPr lang="cs-CZ" sz="1800" dirty="0" err="1" smtClean="0"/>
              <a:t>Usufruktář</a:t>
            </a:r>
            <a:r>
              <a:rPr lang="cs-CZ" sz="1800" dirty="0" smtClean="0"/>
              <a:t> je vlastníkem plodů percepcí/sklizní</a:t>
            </a:r>
          </a:p>
          <a:p>
            <a:pPr lvl="1"/>
            <a:r>
              <a:rPr lang="cs-CZ" sz="1800" dirty="0" smtClean="0"/>
              <a:t>Salva </a:t>
            </a:r>
            <a:r>
              <a:rPr lang="cs-CZ" sz="1800" dirty="0" err="1" smtClean="0"/>
              <a:t>rerum</a:t>
            </a:r>
            <a:r>
              <a:rPr lang="cs-CZ" sz="1800" dirty="0" smtClean="0"/>
              <a:t> </a:t>
            </a:r>
            <a:r>
              <a:rPr lang="cs-CZ" sz="1800" dirty="0" err="1" smtClean="0"/>
              <a:t>substantia</a:t>
            </a:r>
            <a:r>
              <a:rPr lang="cs-CZ" sz="1800" dirty="0" smtClean="0"/>
              <a:t> – </a:t>
            </a:r>
            <a:r>
              <a:rPr lang="cs-CZ" sz="1800" dirty="0" err="1" smtClean="0"/>
              <a:t>usufruktář</a:t>
            </a:r>
            <a:r>
              <a:rPr lang="cs-CZ" sz="1800" dirty="0" smtClean="0"/>
              <a:t> má zachovat stav hospodářského určení věci a starat se o ni jako dobrý hospodář</a:t>
            </a:r>
          </a:p>
          <a:p>
            <a:pPr lvl="1"/>
            <a:r>
              <a:rPr lang="cs-CZ" sz="1800" dirty="0" err="1" smtClean="0"/>
              <a:t>Usufruktář</a:t>
            </a:r>
            <a:r>
              <a:rPr lang="cs-CZ" sz="1800" dirty="0" smtClean="0"/>
              <a:t> je </a:t>
            </a:r>
            <a:r>
              <a:rPr lang="cs-CZ" sz="1800" dirty="0" err="1" smtClean="0"/>
              <a:t>detentor</a:t>
            </a:r>
            <a:endParaRPr lang="cs-CZ" sz="1800" dirty="0" smtClean="0"/>
          </a:p>
          <a:p>
            <a:pPr lvl="1"/>
            <a:r>
              <a:rPr lang="cs-CZ" sz="1800" dirty="0" err="1" smtClean="0"/>
              <a:t>Cautio</a:t>
            </a:r>
            <a:r>
              <a:rPr lang="cs-CZ" sz="1800" dirty="0" smtClean="0"/>
              <a:t> </a:t>
            </a:r>
            <a:r>
              <a:rPr lang="cs-CZ" sz="1800" dirty="0" err="1" smtClean="0"/>
              <a:t>usufructaria</a:t>
            </a:r>
            <a:r>
              <a:rPr lang="cs-CZ" sz="1800" dirty="0" smtClean="0"/>
              <a:t> – </a:t>
            </a:r>
            <a:r>
              <a:rPr lang="cs-CZ" sz="1800" dirty="0" err="1" smtClean="0"/>
              <a:t>praetorská</a:t>
            </a:r>
            <a:r>
              <a:rPr lang="cs-CZ" sz="1800" dirty="0" smtClean="0"/>
              <a:t> stipulace, že věc bude řádně vrácena </a:t>
            </a:r>
          </a:p>
          <a:p>
            <a:r>
              <a:rPr lang="cs-CZ" sz="2000" dirty="0" smtClean="0"/>
              <a:t>Ochrana: </a:t>
            </a:r>
          </a:p>
          <a:p>
            <a:r>
              <a:rPr lang="cs-CZ" sz="2000" dirty="0" err="1" smtClean="0"/>
              <a:t>Vindicatio</a:t>
            </a:r>
            <a:r>
              <a:rPr lang="cs-CZ" sz="2000" dirty="0" smtClean="0"/>
              <a:t> </a:t>
            </a:r>
            <a:r>
              <a:rPr lang="cs-CZ" sz="2000" dirty="0" err="1" smtClean="0"/>
              <a:t>usufructaria</a:t>
            </a:r>
            <a:r>
              <a:rPr lang="cs-CZ" sz="2000" dirty="0" smtClean="0"/>
              <a:t> – ochrana proti vlastníkovi věci</a:t>
            </a:r>
          </a:p>
          <a:p>
            <a:r>
              <a:rPr lang="cs-CZ" sz="2000" dirty="0" smtClean="0"/>
              <a:t>A. </a:t>
            </a:r>
            <a:r>
              <a:rPr lang="cs-CZ" sz="2000" dirty="0" err="1" smtClean="0"/>
              <a:t>confessoria</a:t>
            </a:r>
            <a:r>
              <a:rPr lang="cs-CZ" sz="2000" dirty="0" smtClean="0"/>
              <a:t> </a:t>
            </a:r>
            <a:r>
              <a:rPr lang="cs-CZ" sz="2000" dirty="0" err="1" smtClean="0"/>
              <a:t>servitutis</a:t>
            </a:r>
            <a:r>
              <a:rPr lang="cs-CZ" sz="2000" dirty="0" smtClean="0"/>
              <a:t> – totéž (za Justiniána)</a:t>
            </a:r>
          </a:p>
          <a:p>
            <a:r>
              <a:rPr lang="cs-CZ" sz="2000" dirty="0" err="1" smtClean="0"/>
              <a:t>Interdictum</a:t>
            </a:r>
            <a:r>
              <a:rPr lang="cs-CZ" sz="2000" dirty="0" smtClean="0"/>
              <a:t> </a:t>
            </a:r>
            <a:r>
              <a:rPr lang="cs-CZ" sz="2000" dirty="0" err="1" smtClean="0"/>
              <a:t>quem</a:t>
            </a:r>
            <a:r>
              <a:rPr lang="cs-CZ" sz="2000" dirty="0" smtClean="0"/>
              <a:t> </a:t>
            </a:r>
            <a:r>
              <a:rPr lang="cs-CZ" sz="2000" dirty="0" err="1" smtClean="0"/>
              <a:t>usufructum</a:t>
            </a:r>
            <a:r>
              <a:rPr lang="cs-CZ" sz="2000" dirty="0" smtClean="0"/>
              <a:t> – na vydání pozemku, který je předmětem služebnosti</a:t>
            </a:r>
            <a:endParaRPr lang="cs-CZ" sz="20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60E0832-F1DE-4CF4-84C0-1023E98B4B90}" type="slidenum">
              <a:rPr lang="cs-CZ" smtClean="0"/>
              <a:pPr/>
              <a:t>9</a:t>
            </a:fld>
            <a:endParaRPr lang="cs-CZ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ablona cesky">
  <a:themeElements>
    <a:clrScheme name="PF_PPT_prezentace 13">
      <a:dk1>
        <a:srgbClr val="000000"/>
      </a:dk1>
      <a:lt1>
        <a:srgbClr val="FFEEBB"/>
      </a:lt1>
      <a:dk2>
        <a:srgbClr val="330033"/>
      </a:dk2>
      <a:lt2>
        <a:srgbClr val="330033"/>
      </a:lt2>
      <a:accent1>
        <a:srgbClr val="8C3500"/>
      </a:accent1>
      <a:accent2>
        <a:srgbClr val="FF0000"/>
      </a:accent2>
      <a:accent3>
        <a:srgbClr val="FFF5DA"/>
      </a:accent3>
      <a:accent4>
        <a:srgbClr val="000000"/>
      </a:accent4>
      <a:accent5>
        <a:srgbClr val="C5AEAA"/>
      </a:accent5>
      <a:accent6>
        <a:srgbClr val="E70000"/>
      </a:accent6>
      <a:hlink>
        <a:srgbClr val="000000"/>
      </a:hlink>
      <a:folHlink>
        <a:srgbClr val="8C3500"/>
      </a:folHlink>
    </a:clrScheme>
    <a:fontScheme name="PF_PPT_prezentace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F_PPT_prezentace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1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2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3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000000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BÉŽOVÁ TITL">
  <a:themeElements>
    <a:clrScheme name="BÉŽOVÁ TITL 13">
      <a:dk1>
        <a:srgbClr val="000000"/>
      </a:dk1>
      <a:lt1>
        <a:srgbClr val="FFEEBB"/>
      </a:lt1>
      <a:dk2>
        <a:srgbClr val="330033"/>
      </a:dk2>
      <a:lt2>
        <a:srgbClr val="330033"/>
      </a:lt2>
      <a:accent1>
        <a:srgbClr val="8C3500"/>
      </a:accent1>
      <a:accent2>
        <a:srgbClr val="FF0000"/>
      </a:accent2>
      <a:accent3>
        <a:srgbClr val="FFF5DA"/>
      </a:accent3>
      <a:accent4>
        <a:srgbClr val="000000"/>
      </a:accent4>
      <a:accent5>
        <a:srgbClr val="C5AEAA"/>
      </a:accent5>
      <a:accent6>
        <a:srgbClr val="E70000"/>
      </a:accent6>
      <a:hlink>
        <a:srgbClr val="000000"/>
      </a:hlink>
      <a:folHlink>
        <a:srgbClr val="8C3500"/>
      </a:folHlink>
    </a:clrScheme>
    <a:fontScheme name="BÉŽOVÁ TITL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ÉŽOVÁ TITL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1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2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3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000000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sablona cesky</Template>
  <TotalTime>112</TotalTime>
  <Words>1171</Words>
  <Application>Microsoft Office PowerPoint</Application>
  <PresentationFormat>Předvádění na obrazovce (4:3)</PresentationFormat>
  <Paragraphs>169</Paragraphs>
  <Slides>19</Slides>
  <Notes>2</Notes>
  <HiddenSlides>0</HiddenSlides>
  <MMClips>0</MMClips>
  <ScaleCrop>false</ScaleCrop>
  <HeadingPairs>
    <vt:vector size="4" baseType="variant">
      <vt:variant>
        <vt:lpstr>Motiv</vt:lpstr>
      </vt:variant>
      <vt:variant>
        <vt:i4>2</vt:i4>
      </vt:variant>
      <vt:variant>
        <vt:lpstr>Nadpisy snímků</vt:lpstr>
      </vt:variant>
      <vt:variant>
        <vt:i4>19</vt:i4>
      </vt:variant>
    </vt:vector>
  </HeadingPairs>
  <TitlesOfParts>
    <vt:vector size="21" baseType="lpstr">
      <vt:lpstr>sablona cesky</vt:lpstr>
      <vt:lpstr>BÉŽOVÁ TITL</vt:lpstr>
      <vt:lpstr>IURA IN RE ALIENA - VĚCNÁ PRÁVA K VĚCI CIZÍ  JUDr. Pavel Salák jr., Ph.D.</vt:lpstr>
      <vt:lpstr>OBSAH</vt:lpstr>
      <vt:lpstr>SERVITUTES - SLUŽEBNOSTI</vt:lpstr>
      <vt:lpstr>OBECNÉ ZÁSADY</vt:lpstr>
      <vt:lpstr>SERVITUTES PRAEDIORUM</vt:lpstr>
      <vt:lpstr>SERVITUTES PRAEDIORUM RUSTICORUM</vt:lpstr>
      <vt:lpstr>SERVITUTES PRAEDIORUM URBANORUM</vt:lpstr>
      <vt:lpstr>SERVITUTES PERSONARUM</vt:lpstr>
      <vt:lpstr>USUFRUCTUS – POŽÍVACÍ PRÁVO</vt:lpstr>
      <vt:lpstr>Zvláštní druhy</vt:lpstr>
      <vt:lpstr>Justiniánské osobní služebnosti</vt:lpstr>
      <vt:lpstr>SUPERFICIES -  PRÁVO STAVBY</vt:lpstr>
      <vt:lpstr>SUPERFICIES</vt:lpstr>
      <vt:lpstr>EMPHYTEUSIS - DĚDIČNÝ PACHT</vt:lpstr>
      <vt:lpstr>EMPHYTEUSIS</vt:lpstr>
      <vt:lpstr>Emphyteusis - obsah</vt:lpstr>
      <vt:lpstr>ZÁSTAVNÍ PRÁVA</vt:lpstr>
      <vt:lpstr>ZÁSTAVNÍ PRÁVO</vt:lpstr>
      <vt:lpstr>Hezké Vánoce 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IURA IN RE ALIENA - VĚCNÁ PRÁVA K VĚCI CIZÍ  JUDr. Pavel Salák jr., Ph.D.</dc:title>
  <dc:creator>10908</dc:creator>
  <cp:lastModifiedBy>10908</cp:lastModifiedBy>
  <cp:revision>12</cp:revision>
  <dcterms:created xsi:type="dcterms:W3CDTF">2014-12-16T06:46:21Z</dcterms:created>
  <dcterms:modified xsi:type="dcterms:W3CDTF">2015-11-23T13:21:22Z</dcterms:modified>
</cp:coreProperties>
</file>