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304" r:id="rId4"/>
    <p:sldId id="310" r:id="rId5"/>
    <p:sldId id="312" r:id="rId6"/>
    <p:sldId id="314" r:id="rId7"/>
    <p:sldId id="315" r:id="rId8"/>
    <p:sldId id="317" r:id="rId9"/>
    <p:sldId id="318" r:id="rId10"/>
    <p:sldId id="316" r:id="rId11"/>
    <p:sldId id="305" r:id="rId12"/>
    <p:sldId id="313" r:id="rId13"/>
    <p:sldId id="319" r:id="rId14"/>
    <p:sldId id="323" r:id="rId15"/>
    <p:sldId id="311" r:id="rId16"/>
    <p:sldId id="320" r:id="rId17"/>
    <p:sldId id="321" r:id="rId18"/>
    <p:sldId id="322" r:id="rId19"/>
    <p:sldId id="324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7"/>
    <a:srgbClr val="E5D5BD"/>
    <a:srgbClr val="E7C99D"/>
    <a:srgbClr val="80379B"/>
    <a:srgbClr val="A9AAAE"/>
    <a:srgbClr val="68676C"/>
    <a:srgbClr val="DFE1E2"/>
    <a:srgbClr val="DFE0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FE1A8A7-0662-47C1-A439-04847E9AC78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D1B71F0-B1D8-4F27-B65B-CC723F896A3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7F8F8-3943-4928-871A-D80D1FD6280D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77B6F-3244-4CA5-9134-500B752724AB}" type="slidenum">
              <a:rPr lang="cs-CZ"/>
              <a:pPr/>
              <a:t>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CC84BA3D-00A5-45EC-9EBE-87B670A0C6A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F36E05-B28B-4C1B-9682-5CF6AD1C061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DECB98-2229-4216-B641-33708EF37F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CF38A9-0B99-46BD-A33A-CD66883D113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D9586-D941-44BD-8101-0FB8C88A9D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BC683-8ECA-4D58-BDAF-34D542E150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3C521D-A43D-422E-A256-3C8A66821B1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91FB10-D0A2-46B8-BFAD-677AB0B3AC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E5AF18-37C5-408D-B1C4-5C302F89E2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7FE0E5-BB0E-48EC-AF40-BB760180A8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C2BA42-55A1-4A49-8E05-30792285B1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68473CC-92C6-4637-830F-BCB23C95935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555776" y="2924945"/>
            <a:ext cx="6118324" cy="3528244"/>
          </a:xfrm>
        </p:spPr>
        <p:txBody>
          <a:bodyPr/>
          <a:lstStyle/>
          <a:p>
            <a:pPr algn="ctr"/>
            <a:r>
              <a:rPr lang="cs-CZ" dirty="0" smtClean="0"/>
              <a:t>KONSENSUÁLNÍ KONTRAKTY II.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JUDr. Pavel </a:t>
            </a:r>
            <a:r>
              <a:rPr lang="cs-CZ" sz="2800" dirty="0" err="1" smtClean="0"/>
              <a:t>Salák</a:t>
            </a:r>
            <a:r>
              <a:rPr lang="cs-CZ" sz="2800" dirty="0" smtClean="0"/>
              <a:t> </a:t>
            </a:r>
            <a:r>
              <a:rPr lang="cs-CZ" sz="2800" dirty="0" err="1" smtClean="0"/>
              <a:t>jr</a:t>
            </a:r>
            <a:r>
              <a:rPr lang="cs-CZ" sz="2800" dirty="0" smtClean="0"/>
              <a:t>., </a:t>
            </a:r>
            <a:r>
              <a:rPr lang="cs-CZ" sz="2800" dirty="0" err="1" smtClean="0"/>
              <a:t>Ph.D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SOCIETAS</a:t>
            </a:r>
            <a:br>
              <a:rPr lang="cs-CZ" dirty="0" smtClean="0"/>
            </a:br>
            <a:r>
              <a:rPr lang="cs-CZ" dirty="0"/>
              <a:t>s</a:t>
            </a:r>
            <a:r>
              <a:rPr lang="cs-CZ" dirty="0" smtClean="0"/>
              <a:t>mlouva společenská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230E674-6FA3-4702-94EC-2A607AC8C6C1}" type="slidenum">
              <a:rPr lang="cs-CZ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Charakteristika – </a:t>
            </a:r>
            <a:r>
              <a:rPr lang="cs-CZ" dirty="0" err="1" smtClean="0"/>
              <a:t>synallagmatická</a:t>
            </a:r>
            <a:r>
              <a:rPr lang="cs-CZ" dirty="0" smtClean="0"/>
              <a:t>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896544"/>
          </a:xfrm>
        </p:spPr>
        <p:txBody>
          <a:bodyPr/>
          <a:lstStyle/>
          <a:p>
            <a:r>
              <a:rPr lang="cs-CZ" sz="2000" dirty="0" smtClean="0"/>
              <a:t>Dvě nebo více stran se zavazují ke vzájemným plněním tak, aby dosáhly společného dovoleného cíle</a:t>
            </a:r>
          </a:p>
          <a:p>
            <a:r>
              <a:rPr lang="cs-CZ" sz="2000" dirty="0" smtClean="0"/>
              <a:t>Společníci přináší do společnosti vklady, které tvoří hospodářskou základnu society – mají majetkovou hodnotu /byť jde třeba o zkušenosti, nebo třeba vklad popularity svého jména/</a:t>
            </a:r>
          </a:p>
          <a:p>
            <a:r>
              <a:rPr lang="cs-CZ" sz="2000" dirty="0" smtClean="0"/>
              <a:t>Druhy:</a:t>
            </a:r>
          </a:p>
          <a:p>
            <a:pPr lvl="1"/>
            <a:r>
              <a:rPr lang="cs-CZ" sz="1800" dirty="0" err="1" smtClean="0"/>
              <a:t>Societas</a:t>
            </a:r>
            <a:r>
              <a:rPr lang="cs-CZ" sz="1800" dirty="0" smtClean="0"/>
              <a:t> </a:t>
            </a:r>
            <a:r>
              <a:rPr lang="cs-CZ" sz="1800" dirty="0" err="1" smtClean="0"/>
              <a:t>ercto</a:t>
            </a:r>
            <a:r>
              <a:rPr lang="cs-CZ" sz="1800" dirty="0" smtClean="0"/>
              <a:t> non </a:t>
            </a:r>
            <a:r>
              <a:rPr lang="cs-CZ" sz="1800" dirty="0" err="1" smtClean="0"/>
              <a:t>cito</a:t>
            </a:r>
            <a:r>
              <a:rPr lang="cs-CZ" sz="1800" dirty="0" smtClean="0"/>
              <a:t> </a:t>
            </a:r>
          </a:p>
          <a:p>
            <a:pPr lvl="2"/>
            <a:r>
              <a:rPr lang="cs-CZ" sz="1600" dirty="0" smtClean="0"/>
              <a:t>Obdoba nedílu – bratři spravují společně majetek zděděný po otci</a:t>
            </a:r>
          </a:p>
          <a:p>
            <a:pPr lvl="2"/>
            <a:r>
              <a:rPr lang="cs-CZ" sz="1600" dirty="0" smtClean="0"/>
              <a:t>Bylo jej možno vytvořit i uměle</a:t>
            </a:r>
          </a:p>
          <a:p>
            <a:pPr lvl="2"/>
            <a:r>
              <a:rPr lang="cs-CZ" sz="1600" dirty="0" smtClean="0"/>
              <a:t>Jeden společník mohl rozhodovat za všechny </a:t>
            </a:r>
          </a:p>
          <a:p>
            <a:pPr lvl="2"/>
            <a:r>
              <a:rPr lang="cs-CZ" sz="1600" dirty="0" smtClean="0"/>
              <a:t>Jde o institut velmi raný, objevuje se na počátcích republiky</a:t>
            </a:r>
          </a:p>
          <a:p>
            <a:pPr lvl="1"/>
            <a:r>
              <a:rPr lang="cs-CZ" sz="1800" dirty="0" err="1" smtClean="0"/>
              <a:t>Societas</a:t>
            </a:r>
            <a:r>
              <a:rPr lang="cs-CZ" sz="1800" dirty="0" smtClean="0"/>
              <a:t> omnium </a:t>
            </a:r>
            <a:r>
              <a:rPr lang="cs-CZ" sz="1800" dirty="0" err="1" smtClean="0"/>
              <a:t>bonorum</a:t>
            </a:r>
            <a:r>
              <a:rPr lang="cs-CZ" sz="1800" dirty="0" smtClean="0"/>
              <a:t> – veškerý majetek</a:t>
            </a:r>
          </a:p>
          <a:p>
            <a:pPr lvl="1"/>
            <a:r>
              <a:rPr lang="cs-CZ" sz="1800" dirty="0" smtClean="0"/>
              <a:t>Výdělková – obchodní – má společný všechen majetek vložený a obchodem nabytý</a:t>
            </a:r>
          </a:p>
          <a:p>
            <a:pPr lvl="1"/>
            <a:r>
              <a:rPr lang="cs-CZ" sz="1800" dirty="0" smtClean="0"/>
              <a:t>Za provedením určitého cíle, atp.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sz="2800" dirty="0" smtClean="0"/>
              <a:t>Vztahy v societě - důvěra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/>
          <a:lstStyle/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Nejde o právnickou osobu </a:t>
            </a:r>
          </a:p>
          <a:p>
            <a:pPr marL="742950" lvl="2" indent="-342900"/>
            <a:r>
              <a:rPr lang="cs-CZ" sz="1600" dirty="0" smtClean="0">
                <a:ea typeface="+mn-ea"/>
                <a:cs typeface="+mn-cs"/>
              </a:rPr>
              <a:t>Vklady jsou subjektem spoluvlastnictví /nikoliv zvláštní majetek/ </a:t>
            </a:r>
          </a:p>
          <a:p>
            <a:pPr marL="742950" lvl="2" indent="-342900"/>
            <a:r>
              <a:rPr lang="cs-CZ" sz="1600" dirty="0" smtClean="0">
                <a:ea typeface="+mn-ea"/>
                <a:cs typeface="+mn-cs"/>
              </a:rPr>
              <a:t>Jde o smlouvu mezi stranami – navenek není účinná</a:t>
            </a:r>
          </a:p>
          <a:p>
            <a:pPr marL="742950" lvl="2" indent="-342900"/>
            <a:r>
              <a:rPr lang="cs-CZ" sz="1600" dirty="0" smtClean="0">
                <a:ea typeface="+mn-ea"/>
                <a:cs typeface="+mn-cs"/>
              </a:rPr>
              <a:t>Společníci měli jednat společně /jinak vystupují jako nepřímí zástupci, později jako přímý zástupce účastníků society/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Podíl </a:t>
            </a:r>
          </a:p>
          <a:p>
            <a:pPr marL="742950" lvl="2" indent="-342900"/>
            <a:r>
              <a:rPr lang="cs-CZ" sz="1600" dirty="0" smtClean="0">
                <a:ea typeface="+mn-ea"/>
                <a:cs typeface="+mn-cs"/>
              </a:rPr>
              <a:t>Zisk odpovídá velikosti vkladu, smluvně může být i odlišně, není-li řečeno, tak stejně velké </a:t>
            </a:r>
          </a:p>
          <a:p>
            <a:pPr marL="742950" lvl="2" indent="-342900"/>
            <a:r>
              <a:rPr lang="cs-CZ" sz="1600" dirty="0" smtClean="0">
                <a:ea typeface="+mn-ea"/>
                <a:cs typeface="+mn-cs"/>
              </a:rPr>
              <a:t>Ztráta – lze vyloučit podíl na ztrátě, ale nelze stanovit, že by měl dotyčný jen podíl na ztrátě, ne však na zisku</a:t>
            </a:r>
            <a:r>
              <a:rPr lang="cs-CZ" sz="1400" dirty="0" smtClean="0"/>
              <a:t> </a:t>
            </a:r>
            <a:endParaRPr lang="cs-CZ" sz="1600" dirty="0" smtClean="0"/>
          </a:p>
          <a:p>
            <a:r>
              <a:rPr lang="cs-CZ" sz="1800" dirty="0" smtClean="0"/>
              <a:t>Vztahy mezi stranami – postaveny na důvěře – odpovídají si za </a:t>
            </a:r>
            <a:r>
              <a:rPr lang="cs-CZ" sz="1800" dirty="0" err="1" smtClean="0"/>
              <a:t>culpu</a:t>
            </a:r>
            <a:r>
              <a:rPr lang="cs-CZ" sz="1800" dirty="0" smtClean="0"/>
              <a:t>, za Justiniána za </a:t>
            </a:r>
            <a:r>
              <a:rPr lang="cs-CZ" sz="1800" dirty="0" err="1" smtClean="0"/>
              <a:t>culpu</a:t>
            </a:r>
            <a:r>
              <a:rPr lang="cs-CZ" sz="1800" dirty="0" smtClean="0"/>
              <a:t> in </a:t>
            </a:r>
            <a:r>
              <a:rPr lang="cs-CZ" sz="1800" dirty="0" err="1" smtClean="0"/>
              <a:t>concreto</a:t>
            </a:r>
            <a:r>
              <a:rPr lang="cs-CZ" sz="1800" dirty="0" smtClean="0"/>
              <a:t> (péče – </a:t>
            </a:r>
            <a:r>
              <a:rPr lang="cs-CZ" sz="1800" dirty="0" err="1" smtClean="0"/>
              <a:t>diligentia</a:t>
            </a:r>
            <a:r>
              <a:rPr lang="cs-CZ" sz="1800" dirty="0" smtClean="0"/>
              <a:t> </a:t>
            </a:r>
            <a:r>
              <a:rPr lang="cs-CZ" sz="1800" dirty="0" err="1" smtClean="0"/>
              <a:t>quam</a:t>
            </a:r>
            <a:r>
              <a:rPr lang="cs-CZ" sz="1800" dirty="0" smtClean="0"/>
              <a:t> in </a:t>
            </a:r>
            <a:r>
              <a:rPr lang="cs-CZ" sz="1800" dirty="0" err="1" smtClean="0"/>
              <a:t>sui</a:t>
            </a:r>
            <a:r>
              <a:rPr lang="cs-CZ" sz="1800" dirty="0" smtClean="0"/>
              <a:t> </a:t>
            </a:r>
            <a:r>
              <a:rPr lang="cs-CZ" sz="1800" dirty="0" err="1" smtClean="0"/>
              <a:t>rebus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Actio</a:t>
            </a:r>
            <a:r>
              <a:rPr lang="cs-CZ" sz="1800" dirty="0" smtClean="0"/>
              <a:t> pro </a:t>
            </a:r>
            <a:r>
              <a:rPr lang="cs-CZ" sz="1800" dirty="0" err="1" smtClean="0"/>
              <a:t>socio</a:t>
            </a:r>
            <a:r>
              <a:rPr lang="cs-CZ" sz="1800" dirty="0" smtClean="0"/>
              <a:t> </a:t>
            </a:r>
          </a:p>
          <a:p>
            <a:pPr lvl="1"/>
            <a:r>
              <a:rPr lang="cs-CZ" sz="1600" dirty="0" err="1" smtClean="0"/>
              <a:t>Synallagma</a:t>
            </a:r>
            <a:r>
              <a:rPr lang="cs-CZ" sz="1600" dirty="0" smtClean="0"/>
              <a:t> – má ji každý ze společníků</a:t>
            </a:r>
          </a:p>
          <a:p>
            <a:pPr lvl="1"/>
            <a:r>
              <a:rPr lang="cs-CZ" sz="1600" dirty="0" smtClean="0"/>
              <a:t>Její použití znamená porušení důvěry a zánik society</a:t>
            </a:r>
          </a:p>
          <a:p>
            <a:pPr lvl="1"/>
            <a:r>
              <a:rPr lang="cs-CZ" sz="1600" dirty="0" smtClean="0"/>
              <a:t>Má </a:t>
            </a:r>
            <a:r>
              <a:rPr lang="cs-CZ" sz="1600" dirty="0" err="1" smtClean="0"/>
              <a:t>infamující</a:t>
            </a:r>
            <a:r>
              <a:rPr lang="cs-CZ" sz="1600" dirty="0" smtClean="0"/>
              <a:t> následky</a:t>
            </a:r>
          </a:p>
          <a:p>
            <a:r>
              <a:rPr lang="cs-CZ" sz="1800" dirty="0" smtClean="0"/>
              <a:t>Konkurenční žalobou </a:t>
            </a:r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communi</a:t>
            </a:r>
            <a:r>
              <a:rPr lang="cs-CZ" sz="1800" dirty="0" smtClean="0"/>
              <a:t> </a:t>
            </a:r>
            <a:r>
              <a:rPr lang="cs-CZ" sz="1800" dirty="0" err="1" smtClean="0"/>
              <a:t>dividundo</a:t>
            </a:r>
            <a:r>
              <a:rPr lang="cs-CZ" sz="1800" dirty="0" smtClean="0"/>
              <a:t> (nemá </a:t>
            </a:r>
            <a:r>
              <a:rPr lang="cs-CZ" sz="1800" dirty="0" err="1" smtClean="0"/>
              <a:t>infamující</a:t>
            </a:r>
            <a:r>
              <a:rPr lang="cs-CZ" sz="1800" dirty="0" smtClean="0"/>
              <a:t> následky)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 </a:t>
            </a:r>
            <a:r>
              <a:rPr lang="cs-CZ" dirty="0" err="1" smtClean="0"/>
              <a:t>personae</a:t>
            </a:r>
            <a:r>
              <a:rPr lang="cs-CZ" dirty="0" smtClean="0"/>
              <a:t> - smrt kteréhokoliv z účastníků – na dědice přechází jen nároky již vzniklé</a:t>
            </a:r>
          </a:p>
          <a:p>
            <a:r>
              <a:rPr lang="cs-CZ" dirty="0" smtClean="0"/>
              <a:t>Ex </a:t>
            </a:r>
            <a:r>
              <a:rPr lang="cs-CZ" dirty="0" err="1" smtClean="0"/>
              <a:t>rebus</a:t>
            </a:r>
            <a:r>
              <a:rPr lang="cs-CZ" dirty="0" smtClean="0"/>
              <a:t> - dosažení cíle</a:t>
            </a:r>
          </a:p>
          <a:p>
            <a:r>
              <a:rPr lang="cs-CZ" dirty="0" smtClean="0"/>
              <a:t>Ex </a:t>
            </a:r>
            <a:r>
              <a:rPr lang="cs-CZ" dirty="0" err="1" smtClean="0"/>
              <a:t>voluntate</a:t>
            </a:r>
            <a:r>
              <a:rPr lang="cs-CZ" dirty="0" smtClean="0"/>
              <a:t> - z vůle společníků x nesmí jít např. o snahu vyhnout se ztrátám /není zbaven povinností/</a:t>
            </a:r>
          </a:p>
          <a:p>
            <a:r>
              <a:rPr lang="cs-CZ" dirty="0" smtClean="0"/>
              <a:t>Ex </a:t>
            </a:r>
            <a:r>
              <a:rPr lang="cs-CZ" dirty="0" err="1" smtClean="0"/>
              <a:t>actione</a:t>
            </a:r>
            <a:r>
              <a:rPr lang="cs-CZ" dirty="0" smtClean="0"/>
              <a:t> - </a:t>
            </a:r>
            <a:r>
              <a:rPr lang="cs-CZ" dirty="0" err="1" smtClean="0"/>
              <a:t>Litiskontenstací</a:t>
            </a:r>
            <a:r>
              <a:rPr lang="cs-CZ" dirty="0" smtClean="0"/>
              <a:t> </a:t>
            </a:r>
            <a:r>
              <a:rPr lang="cs-CZ" dirty="0" err="1" smtClean="0"/>
              <a:t>actio</a:t>
            </a:r>
            <a:r>
              <a:rPr lang="cs-CZ" dirty="0" smtClean="0"/>
              <a:t> pro </a:t>
            </a:r>
            <a:r>
              <a:rPr lang="cs-CZ" dirty="0" err="1" smtClean="0"/>
              <a:t>socio</a:t>
            </a:r>
            <a:r>
              <a:rPr lang="cs-CZ" dirty="0" smtClean="0"/>
              <a:t>/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communis</a:t>
            </a:r>
            <a:r>
              <a:rPr lang="cs-CZ" dirty="0" smtClean="0"/>
              <a:t> </a:t>
            </a:r>
            <a:r>
              <a:rPr lang="cs-CZ" dirty="0" err="1" smtClean="0"/>
              <a:t>dividundo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MANDATUM</a:t>
            </a:r>
            <a:br>
              <a:rPr lang="cs-CZ" dirty="0" smtClean="0"/>
            </a:br>
            <a:r>
              <a:rPr lang="cs-CZ" dirty="0" smtClean="0"/>
              <a:t>smlouva příkazní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sz="2800" dirty="0" smtClean="0"/>
              <a:t>Charakteristika – kontrakt dvoustranný nerovný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896544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Smlouva, kdy MANDANT vydá příkaz MANDATÁŘI, aby pro něj něco obstaral</a:t>
            </a:r>
          </a:p>
          <a:p>
            <a:r>
              <a:rPr lang="cs-CZ" sz="1800" dirty="0" smtClean="0"/>
              <a:t>Předmět: </a:t>
            </a:r>
          </a:p>
          <a:p>
            <a:pPr lvl="1"/>
            <a:r>
              <a:rPr lang="cs-CZ" sz="1600" dirty="0" smtClean="0"/>
              <a:t>Činnost faktická, nebo třeba i právní</a:t>
            </a:r>
          </a:p>
          <a:p>
            <a:pPr lvl="1"/>
            <a:r>
              <a:rPr lang="cs-CZ" sz="1600" dirty="0" smtClean="0"/>
              <a:t>Ve prospěch přikazujícího, jiné osoby, včetně mandatáře </a:t>
            </a:r>
          </a:p>
          <a:p>
            <a:pPr lvl="1"/>
            <a:r>
              <a:rPr lang="cs-CZ" sz="1600" dirty="0" smtClean="0"/>
              <a:t>Prospěch výhradně mandatář = jde o dobrou radu</a:t>
            </a:r>
          </a:p>
          <a:p>
            <a:r>
              <a:rPr lang="cs-CZ" sz="1800" dirty="0" smtClean="0"/>
              <a:t>Odměna: </a:t>
            </a:r>
            <a:r>
              <a:rPr lang="cs-CZ" sz="1600" dirty="0" smtClean="0"/>
              <a:t>jednání lukrativní – neúplatné, nenáleží odměna, jen náhrada výdajů či škody</a:t>
            </a:r>
          </a:p>
          <a:p>
            <a:r>
              <a:rPr lang="cs-CZ" sz="1800" dirty="0" smtClean="0"/>
              <a:t>Zvláštní situace:</a:t>
            </a:r>
          </a:p>
          <a:p>
            <a:pPr lvl="1"/>
            <a:r>
              <a:rPr lang="cs-CZ" sz="1600" dirty="0" err="1" smtClean="0"/>
              <a:t>Mandatum</a:t>
            </a:r>
            <a:r>
              <a:rPr lang="cs-CZ" sz="1600" dirty="0" smtClean="0"/>
              <a:t> </a:t>
            </a:r>
            <a:r>
              <a:rPr lang="cs-CZ" sz="1600" dirty="0" err="1" smtClean="0"/>
              <a:t>qualificatum</a:t>
            </a:r>
            <a:r>
              <a:rPr lang="cs-CZ" sz="1600" dirty="0" smtClean="0"/>
              <a:t>: příkaz úvěrový – Osoba, která půjčuje peníze si není jistá finanční situací osoby, které chce půjčit, třetí osoba, mu přikáže, aby peníze půjčil – nebude-li zápůjčka vrácena, může žalovat příkazce o náhradu škody (nahrazuje ručení)</a:t>
            </a:r>
          </a:p>
          <a:p>
            <a:pPr lvl="1">
              <a:buNone/>
            </a:pPr>
            <a:endParaRPr lang="cs-CZ" sz="1600" dirty="0" smtClean="0"/>
          </a:p>
          <a:p>
            <a:pPr lvl="1">
              <a:buNone/>
            </a:pPr>
            <a:endParaRPr lang="cs-CZ" sz="1600" dirty="0" smtClean="0"/>
          </a:p>
          <a:p>
            <a:pPr lvl="1">
              <a:buNone/>
            </a:pPr>
            <a:endParaRPr lang="cs-CZ" sz="1600" dirty="0" smtClean="0"/>
          </a:p>
          <a:p>
            <a:pPr lvl="1"/>
            <a:r>
              <a:rPr lang="cs-CZ" sz="1600" dirty="0" smtClean="0"/>
              <a:t>Příkaz k ujmutí se dědictví – dědic má obavy z předlužené pozůstalosti, věřitelé mu </a:t>
            </a:r>
            <a:r>
              <a:rPr lang="cs-CZ" sz="1600" dirty="0" err="1" smtClean="0"/>
              <a:t>přikáží</a:t>
            </a:r>
            <a:r>
              <a:rPr lang="cs-CZ" sz="1600" dirty="0" smtClean="0"/>
              <a:t>, aby se pozůstalosti chopil – on následkem toho neodpovídá za zůstavitelovy dluhy svým majetkem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auto">
          <a:xfrm>
            <a:off x="323528" y="4941168"/>
            <a:ext cx="1872208" cy="504056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rgbClr val="00B0F0"/>
                </a:solidFill>
              </a:rPr>
              <a:t>Příkazce - ručitel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2267744" y="4509120"/>
            <a:ext cx="3384376" cy="3600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charset="0"/>
              </a:rPr>
              <a:t>Příkazník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F6F6F7"/>
                </a:solidFill>
                <a:effectLst/>
                <a:latin typeface="Arial" charset="0"/>
              </a:rPr>
              <a:t> – osoba půjčující peníze</a:t>
            </a:r>
          </a:p>
        </p:txBody>
      </p:sp>
      <p:sp>
        <p:nvSpPr>
          <p:cNvPr id="8" name="Elipsa 7"/>
          <p:cNvSpPr/>
          <p:nvPr/>
        </p:nvSpPr>
        <p:spPr bwMode="auto">
          <a:xfrm>
            <a:off x="5796136" y="4797152"/>
            <a:ext cx="2808312" cy="648072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F6F6F7"/>
                </a:solidFill>
                <a:effectLst/>
                <a:latin typeface="Arial" charset="0"/>
              </a:rPr>
              <a:t>Dlužník ze zápůjčky</a:t>
            </a:r>
          </a:p>
        </p:txBody>
      </p:sp>
      <p:cxnSp>
        <p:nvCxnSpPr>
          <p:cNvPr id="10" name="Přímá spojovací šipka 9"/>
          <p:cNvCxnSpPr/>
          <p:nvPr/>
        </p:nvCxnSpPr>
        <p:spPr bwMode="auto">
          <a:xfrm flipV="1">
            <a:off x="1475656" y="4725144"/>
            <a:ext cx="720080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Přímá spojovací šipka 11"/>
          <p:cNvCxnSpPr/>
          <p:nvPr/>
        </p:nvCxnSpPr>
        <p:spPr bwMode="auto">
          <a:xfrm>
            <a:off x="5724128" y="4653136"/>
            <a:ext cx="360040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47248" cy="508918"/>
          </a:xfrm>
        </p:spPr>
        <p:txBody>
          <a:bodyPr/>
          <a:lstStyle/>
          <a:p>
            <a:r>
              <a:rPr lang="cs-CZ" dirty="0" smtClean="0"/>
              <a:t>Práva a povinnosti stran, ochrana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MANDANT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dirty="0" smtClean="0"/>
              <a:t>Uhradit výlohy, náklady a škodu, která vznikla s prováděním příkazu x ne škodu bez přímé souvislosti (in </a:t>
            </a:r>
            <a:r>
              <a:rPr lang="cs-CZ" sz="1800" dirty="0" err="1" smtClean="0"/>
              <a:t>occasione</a:t>
            </a:r>
            <a:r>
              <a:rPr lang="cs-CZ" sz="1800" dirty="0" smtClean="0"/>
              <a:t> </a:t>
            </a:r>
            <a:r>
              <a:rPr lang="cs-CZ" sz="1800" dirty="0" err="1" smtClean="0"/>
              <a:t>mandati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Přijmout plnění, pokud mandatář je ochoten dorovnat rozdíl (x </a:t>
            </a:r>
            <a:r>
              <a:rPr lang="cs-CZ" sz="1800" dirty="0" err="1" smtClean="0"/>
              <a:t>Gai</a:t>
            </a:r>
            <a:r>
              <a:rPr lang="cs-CZ" sz="1800" dirty="0" smtClean="0"/>
              <a:t> III.161 ne jednotné)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mandati</a:t>
            </a:r>
            <a:r>
              <a:rPr lang="cs-CZ" sz="1800" dirty="0" smtClean="0"/>
              <a:t> </a:t>
            </a:r>
            <a:r>
              <a:rPr lang="cs-CZ" sz="1800" dirty="0" err="1" smtClean="0"/>
              <a:t>directa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MANDATÁŘ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19463" cy="4206453"/>
          </a:xfrm>
        </p:spPr>
        <p:txBody>
          <a:bodyPr/>
          <a:lstStyle/>
          <a:p>
            <a:r>
              <a:rPr lang="cs-CZ" sz="1800" dirty="0" smtClean="0"/>
              <a:t>Věrně provést příkaz a nevybočit z mezí stanovených mandantem</a:t>
            </a:r>
          </a:p>
          <a:p>
            <a:r>
              <a:rPr lang="cs-CZ" sz="1800" dirty="0" smtClean="0"/>
              <a:t>Ukončit vykonávání příkazu, dozví-li se o jeho odvolání nebo o příkazcově smrti</a:t>
            </a:r>
          </a:p>
          <a:p>
            <a:r>
              <a:rPr lang="cs-CZ" sz="1800" dirty="0" smtClean="0"/>
              <a:t>Po skončení příkazu je povinen vydat vše, co při provádění mandátu nabyl</a:t>
            </a:r>
          </a:p>
          <a:p>
            <a:r>
              <a:rPr lang="cs-CZ" sz="1800" dirty="0" smtClean="0"/>
              <a:t>Dorovnat požadovanou částku, pokud prodal laciněji nebo koupil dráž</a:t>
            </a:r>
          </a:p>
          <a:p>
            <a:r>
              <a:rPr lang="cs-CZ" sz="1800" dirty="0" smtClean="0"/>
              <a:t>Má nárok na náhradu výdajů a škody ex causa </a:t>
            </a:r>
            <a:r>
              <a:rPr lang="cs-CZ" sz="1800" dirty="0" err="1" smtClean="0"/>
              <a:t>mandati</a:t>
            </a:r>
            <a:r>
              <a:rPr lang="cs-CZ" sz="1800" dirty="0" smtClean="0"/>
              <a:t> (vzniklá v přímé souvislosti s příkazem)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mandati</a:t>
            </a:r>
            <a:r>
              <a:rPr lang="cs-CZ" sz="1800" dirty="0" smtClean="0"/>
              <a:t> </a:t>
            </a:r>
            <a:r>
              <a:rPr lang="cs-CZ" sz="1800" dirty="0" err="1" smtClean="0"/>
              <a:t>contraria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323528" y="908720"/>
            <a:ext cx="8348464" cy="503237"/>
          </a:xfrm>
        </p:spPr>
        <p:txBody>
          <a:bodyPr/>
          <a:lstStyle/>
          <a:p>
            <a:r>
              <a:rPr lang="cs-CZ" b="1" dirty="0" smtClean="0"/>
              <a:t>Zánik</a:t>
            </a:r>
            <a:endParaRPr lang="cs-CZ" b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51520" y="1412777"/>
            <a:ext cx="8568952" cy="2736304"/>
          </a:xfrm>
        </p:spPr>
        <p:txBody>
          <a:bodyPr/>
          <a:lstStyle/>
          <a:p>
            <a:r>
              <a:rPr lang="cs-CZ" dirty="0" smtClean="0"/>
              <a:t>Splněním</a:t>
            </a:r>
          </a:p>
          <a:p>
            <a:r>
              <a:rPr lang="cs-CZ" dirty="0" smtClean="0"/>
              <a:t>Smrtí příkazce nebo příkazníka</a:t>
            </a:r>
          </a:p>
          <a:p>
            <a:r>
              <a:rPr lang="cs-CZ" dirty="0" smtClean="0"/>
              <a:t>Odvoláním příkazu mandantem</a:t>
            </a:r>
          </a:p>
          <a:p>
            <a:r>
              <a:rPr lang="cs-CZ" dirty="0" smtClean="0"/>
              <a:t>Odstoupení mandatáře</a:t>
            </a:r>
          </a:p>
          <a:p>
            <a:pPr lvl="1"/>
            <a:r>
              <a:rPr lang="cs-CZ" dirty="0" smtClean="0"/>
              <a:t>Pokud nezaniká splněním, platí, že nároky již vzniklé trvají /v případě smrti lze uplatnit proti dědicům/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3C521D-A43D-422E-A256-3C8A66821B15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221088"/>
            <a:ext cx="8568952" cy="191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A9AAAE"/>
              </a:buClr>
            </a:pPr>
            <a:r>
              <a:rPr lang="cs-CZ" sz="3200" b="1" dirty="0" smtClean="0">
                <a:latin typeface="+mn-lt"/>
              </a:rPr>
              <a:t>Obdobné vztahy:</a:t>
            </a:r>
          </a:p>
          <a:p>
            <a:pPr marL="34290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2400" dirty="0" err="1" smtClean="0">
                <a:latin typeface="+mn-lt"/>
              </a:rPr>
              <a:t>Negotiorum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gestio</a:t>
            </a:r>
            <a:endParaRPr lang="cs-CZ" sz="2400" dirty="0" smtClea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2400" dirty="0" err="1" smtClean="0">
                <a:latin typeface="+mn-lt"/>
              </a:rPr>
              <a:t>Tutela</a:t>
            </a:r>
            <a:endParaRPr lang="cs-CZ" sz="2400" dirty="0" smtClea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2400" dirty="0" err="1" smtClean="0">
                <a:latin typeface="+mn-lt"/>
              </a:rPr>
              <a:t>Curatela</a:t>
            </a:r>
            <a:endParaRPr lang="cs-CZ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27784" y="2924944"/>
            <a:ext cx="6046316" cy="3312344"/>
          </a:xfrm>
        </p:spPr>
        <p:txBody>
          <a:bodyPr/>
          <a:lstStyle/>
          <a:p>
            <a:r>
              <a:rPr lang="cs-CZ" dirty="0" smtClean="0"/>
              <a:t>Pěkný den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sz="3200" dirty="0" smtClean="0"/>
              <a:t>Pavel </a:t>
            </a:r>
            <a:r>
              <a:rPr lang="cs-CZ" sz="3200" dirty="0" err="1" smtClean="0"/>
              <a:t>Salák</a:t>
            </a:r>
            <a:r>
              <a:rPr lang="cs-CZ" sz="3200" dirty="0" smtClean="0"/>
              <a:t> </a:t>
            </a:r>
            <a:r>
              <a:rPr lang="cs-CZ" sz="3200" dirty="0" err="1" smtClean="0"/>
              <a:t>jr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94CFB6-7AC9-43A6-A8D3-EFCAA3AA72D5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Konsensuální kontrakty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EMPTIO-VENDITIO – smlouva kupní</a:t>
            </a:r>
          </a:p>
          <a:p>
            <a:endParaRPr lang="cs-CZ" dirty="0" smtClean="0"/>
          </a:p>
          <a:p>
            <a:r>
              <a:rPr lang="cs-CZ" dirty="0" smtClean="0"/>
              <a:t>LOCATIO-CONDUCTIO – smlouva nájemní</a:t>
            </a:r>
          </a:p>
          <a:p>
            <a:pPr lvl="1"/>
            <a:r>
              <a:rPr lang="cs-CZ" sz="2000" dirty="0" smtClean="0"/>
              <a:t>LOCATIO-CONDUCTIO REI – nájem věci/pacht</a:t>
            </a:r>
          </a:p>
          <a:p>
            <a:pPr lvl="1"/>
            <a:r>
              <a:rPr lang="cs-CZ" sz="2000" dirty="0" smtClean="0"/>
              <a:t>LOCATIO-CONDUCTIO OPERIS – smlouva o dílo</a:t>
            </a:r>
          </a:p>
          <a:p>
            <a:pPr lvl="1"/>
            <a:r>
              <a:rPr lang="cs-CZ" sz="2000" dirty="0" smtClean="0"/>
              <a:t>LOCATIO-CONDUCTIO OPERARUM – smlouva pracovní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SOCIETAS – smlouva společenská</a:t>
            </a:r>
          </a:p>
          <a:p>
            <a:endParaRPr lang="cs-CZ" dirty="0" smtClean="0"/>
          </a:p>
          <a:p>
            <a:r>
              <a:rPr lang="cs-CZ" dirty="0" smtClean="0"/>
              <a:t>MANDATUM – smlouva příkazní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CFE9614-FF01-4F76-8DBE-CA13315ABC5A}" type="slidenum">
              <a:rPr lang="cs-CZ"/>
              <a:pPr/>
              <a:t>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3429000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LOCATIO-CONDUCTIO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smlouva nájemní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Římské právo x </a:t>
            </a:r>
            <a:r>
              <a:rPr lang="cs-CZ" smtClean="0"/>
              <a:t>právo moderní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Římské pojetí</a:t>
            </a:r>
          </a:p>
          <a:p>
            <a:pPr lvl="1"/>
            <a:r>
              <a:rPr lang="cs-CZ" dirty="0" smtClean="0"/>
              <a:t>LOCATIO-CONDUCTIO – smlouva nájemní, zahrnující všechny situace níže popsané</a:t>
            </a:r>
          </a:p>
          <a:p>
            <a:endParaRPr lang="cs-CZ" dirty="0" smtClean="0"/>
          </a:p>
          <a:p>
            <a:r>
              <a:rPr lang="cs-CZ" dirty="0" smtClean="0"/>
              <a:t>Moderní pojetí /německá </a:t>
            </a:r>
            <a:r>
              <a:rPr lang="cs-CZ" dirty="0" err="1" smtClean="0"/>
              <a:t>pandektistika</a:t>
            </a:r>
            <a:r>
              <a:rPr lang="cs-CZ" dirty="0" smtClean="0"/>
              <a:t>/</a:t>
            </a:r>
          </a:p>
          <a:p>
            <a:pPr lvl="1"/>
            <a:r>
              <a:rPr lang="cs-CZ" dirty="0" smtClean="0"/>
              <a:t>LOCATIO-CONDUCTIO REI – nájem věci/pacht</a:t>
            </a:r>
          </a:p>
          <a:p>
            <a:pPr lvl="1"/>
            <a:r>
              <a:rPr lang="cs-CZ" dirty="0" smtClean="0"/>
              <a:t>LOCATIO-CONDUCTIO OPERIS – smlouva o dílo</a:t>
            </a:r>
          </a:p>
          <a:p>
            <a:pPr lvl="1"/>
            <a:r>
              <a:rPr lang="cs-CZ" dirty="0" smtClean="0"/>
              <a:t>LOCATIO-CONDUCTIO OPERARUM – smlouva pracovní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LOCATIO-CONDUCTIO REI – NÁJEM/PACHT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784976" cy="4536082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	LOCATOR /pronajímatel/ přenechá určitou věc za úplatu CONDUCTOROVI /nájemci, u pozemků též označován jako COLONUS/</a:t>
            </a:r>
          </a:p>
          <a:p>
            <a:r>
              <a:rPr lang="cs-CZ" sz="1800" dirty="0" smtClean="0"/>
              <a:t>Předmět: </a:t>
            </a:r>
          </a:p>
          <a:p>
            <a:pPr lvl="1"/>
            <a:r>
              <a:rPr lang="cs-CZ" sz="1600" dirty="0" smtClean="0"/>
              <a:t>Jakákoliv věc, i </a:t>
            </a:r>
            <a:r>
              <a:rPr lang="cs-CZ" sz="1600" dirty="0" err="1" smtClean="0"/>
              <a:t>iura</a:t>
            </a:r>
            <a:r>
              <a:rPr lang="cs-CZ" sz="1600" dirty="0" smtClean="0"/>
              <a:t> in re </a:t>
            </a:r>
            <a:r>
              <a:rPr lang="cs-CZ" sz="1600" dirty="0" err="1" smtClean="0"/>
              <a:t>aliena</a:t>
            </a:r>
            <a:r>
              <a:rPr lang="cs-CZ" sz="1600" dirty="0" smtClean="0"/>
              <a:t> x věc spotřebitelná jen za účelem okázalosti či vychloubání /ad </a:t>
            </a:r>
            <a:r>
              <a:rPr lang="cs-CZ" sz="1600" dirty="0" err="1" smtClean="0"/>
              <a:t>pompam</a:t>
            </a:r>
            <a:r>
              <a:rPr lang="cs-CZ" sz="1600" dirty="0" smtClean="0"/>
              <a:t>, ad </a:t>
            </a:r>
            <a:r>
              <a:rPr lang="cs-CZ" sz="1600" dirty="0" err="1" smtClean="0"/>
              <a:t>ostentationem</a:t>
            </a:r>
            <a:r>
              <a:rPr lang="cs-CZ" sz="1600" dirty="0" smtClean="0"/>
              <a:t>/ - tedy nesmí být spotřebována</a:t>
            </a:r>
          </a:p>
          <a:p>
            <a:r>
              <a:rPr lang="cs-CZ" sz="1800" dirty="0" smtClean="0"/>
              <a:t>Obsah:</a:t>
            </a:r>
          </a:p>
          <a:p>
            <a:pPr lvl="1"/>
            <a:r>
              <a:rPr lang="cs-CZ" sz="1600" dirty="0" smtClean="0"/>
              <a:t>Užívání věci – </a:t>
            </a:r>
            <a:r>
              <a:rPr lang="cs-CZ" sz="1600" b="1" dirty="0" smtClean="0"/>
              <a:t>nájem</a:t>
            </a:r>
            <a:r>
              <a:rPr lang="cs-CZ" sz="1600" dirty="0" smtClean="0"/>
              <a:t> x požívání věci – </a:t>
            </a:r>
            <a:r>
              <a:rPr lang="cs-CZ" sz="1600" b="1" dirty="0" smtClean="0"/>
              <a:t>pacht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Úplata:</a:t>
            </a:r>
          </a:p>
          <a:p>
            <a:pPr lvl="1"/>
            <a:r>
              <a:rPr lang="cs-CZ" sz="1600" dirty="0" smtClean="0"/>
              <a:t>Peníze  - </a:t>
            </a:r>
            <a:r>
              <a:rPr lang="cs-CZ" sz="1600" dirty="0" err="1" smtClean="0"/>
              <a:t>merx</a:t>
            </a:r>
            <a:r>
              <a:rPr lang="cs-CZ" sz="1600" dirty="0" smtClean="0"/>
              <a:t> (typicky) nebo část plodů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Doba: </a:t>
            </a:r>
          </a:p>
          <a:p>
            <a:pPr lvl="1"/>
            <a:r>
              <a:rPr lang="cs-CZ" sz="1600" dirty="0" smtClean="0"/>
              <a:t>Dohodou, místním zvykem, do odvolání stranou </a:t>
            </a:r>
          </a:p>
          <a:p>
            <a:pPr lvl="1"/>
            <a:r>
              <a:rPr lang="cs-CZ" sz="1600" dirty="0" err="1" smtClean="0"/>
              <a:t>Relocatio</a:t>
            </a:r>
            <a:r>
              <a:rPr lang="cs-CZ" sz="1600" dirty="0" smtClean="0"/>
              <a:t> </a:t>
            </a:r>
            <a:r>
              <a:rPr lang="cs-CZ" sz="1600" dirty="0" err="1" smtClean="0"/>
              <a:t>tacita</a:t>
            </a:r>
            <a:r>
              <a:rPr lang="cs-CZ" sz="1600" dirty="0" smtClean="0"/>
              <a:t> – strany po skončení termínu pokračují dál, má se za to, že uzavřeli novou smlouvu (Justinián)</a:t>
            </a:r>
          </a:p>
          <a:p>
            <a:pPr lvl="1"/>
            <a:r>
              <a:rPr lang="cs-CZ" sz="1600" dirty="0" err="1" smtClean="0"/>
              <a:t>Locatio</a:t>
            </a:r>
            <a:r>
              <a:rPr lang="cs-CZ" sz="1600" dirty="0" smtClean="0"/>
              <a:t>-</a:t>
            </a:r>
            <a:r>
              <a:rPr lang="cs-CZ" sz="1600" dirty="0" err="1" smtClean="0"/>
              <a:t>conductio</a:t>
            </a:r>
            <a:r>
              <a:rPr lang="cs-CZ" sz="1600" dirty="0" smtClean="0"/>
              <a:t> </a:t>
            </a:r>
            <a:r>
              <a:rPr lang="cs-CZ" sz="1600" dirty="0" err="1" smtClean="0"/>
              <a:t>irregularis</a:t>
            </a:r>
            <a:r>
              <a:rPr lang="cs-CZ" sz="1600" dirty="0" smtClean="0"/>
              <a:t> – po skončení nájmu se věc buď vrátí, nebo si ji za dohodnutou sumu </a:t>
            </a:r>
            <a:r>
              <a:rPr lang="cs-CZ" sz="1600" dirty="0" err="1" smtClean="0"/>
              <a:t>conductor</a:t>
            </a:r>
            <a:r>
              <a:rPr lang="cs-CZ" sz="1600" dirty="0" smtClean="0"/>
              <a:t> ponechá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55576" y="908720"/>
            <a:ext cx="7931224" cy="508918"/>
          </a:xfrm>
        </p:spPr>
        <p:txBody>
          <a:bodyPr/>
          <a:lstStyle/>
          <a:p>
            <a:r>
              <a:rPr lang="cs-CZ" dirty="0" smtClean="0"/>
              <a:t>Práva a povinnosti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LOCATOR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3960440" cy="3951288"/>
          </a:xfrm>
        </p:spPr>
        <p:txBody>
          <a:bodyPr/>
          <a:lstStyle/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Převést věc do detence </a:t>
            </a:r>
            <a:r>
              <a:rPr lang="cs-CZ" dirty="0" err="1" smtClean="0">
                <a:ea typeface="+mn-ea"/>
                <a:cs typeface="+mn-cs"/>
              </a:rPr>
              <a:t>conductorovi</a:t>
            </a:r>
            <a:endParaRPr lang="cs-CZ" dirty="0" smtClean="0">
              <a:ea typeface="+mn-ea"/>
              <a:cs typeface="+mn-cs"/>
            </a:endParaRPr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Zaručit mu, že nebude v užívání rušen, nebo že ho nebude zbaven</a:t>
            </a:r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Zakročit, pokud by k takové situaci došlo</a:t>
            </a:r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Udržovat věc v dobrém stavu</a:t>
            </a:r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Platit veřejné dávky a daně</a:t>
            </a:r>
          </a:p>
          <a:p>
            <a:pPr marL="342900" lvl="1" indent="-342900"/>
            <a:r>
              <a:rPr lang="cs-CZ" dirty="0" smtClean="0">
                <a:ea typeface="+mn-ea"/>
                <a:cs typeface="+mn-cs"/>
              </a:rPr>
              <a:t>Uhradit nájemci užitečné náklady na věci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CONDUCTOR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951288"/>
          </a:xfrm>
        </p:spPr>
        <p:txBody>
          <a:bodyPr/>
          <a:lstStyle/>
          <a:p>
            <a:r>
              <a:rPr lang="cs-CZ" sz="2000" dirty="0" smtClean="0"/>
              <a:t>Platit nájem, /i v době, kdy pro své překážky nemůže nájem využívat/</a:t>
            </a:r>
          </a:p>
          <a:p>
            <a:r>
              <a:rPr lang="cs-CZ" sz="2000" dirty="0" smtClean="0"/>
              <a:t>Užívat věc pouze smluveným způsobem </a:t>
            </a:r>
          </a:p>
          <a:p>
            <a:r>
              <a:rPr lang="cs-CZ" sz="2000" dirty="0" smtClean="0"/>
              <a:t>Může mít podnájemníka /nebyl-li dohodnut opak/</a:t>
            </a:r>
          </a:p>
          <a:p>
            <a:r>
              <a:rPr lang="cs-CZ" sz="2000" dirty="0" smtClean="0"/>
              <a:t>Vrátit věc po skončení nájmu</a:t>
            </a:r>
          </a:p>
          <a:p>
            <a:r>
              <a:rPr lang="cs-CZ" sz="2000" dirty="0" smtClean="0"/>
              <a:t>Za běžné opotřebení neodpovídá</a:t>
            </a:r>
          </a:p>
          <a:p>
            <a:r>
              <a:rPr lang="cs-CZ" sz="2000" dirty="0" smtClean="0"/>
              <a:t>Při užívání odpovídá za nedbalost, </a:t>
            </a:r>
            <a:r>
              <a:rPr lang="cs-CZ" sz="2000" dirty="0" err="1" smtClean="0"/>
              <a:t>custodii</a:t>
            </a:r>
            <a:r>
              <a:rPr lang="cs-CZ" sz="2000" dirty="0" smtClean="0"/>
              <a:t> x při používání v rozporu se smlouvou i za náhodu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LOCATIO-CONDUCTIO OPERARUM -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179512" y="1773238"/>
            <a:ext cx="8784976" cy="4752106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000" dirty="0" err="1" smtClean="0"/>
              <a:t>LOCATOR</a:t>
            </a:r>
            <a:r>
              <a:rPr lang="cs-CZ" sz="2000" dirty="0" smtClean="0"/>
              <a:t> /námezdní pracovník/ CONDUCTOROVI /zaměstnavateli/ nabízí svou sílu /šlo o fyzickou práci/ po sjednanou dobu za sjednanou mzdu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2000" dirty="0" smtClean="0"/>
              <a:t>Předmět: výkon fyzické – manuální práce /původně činnost otroků, později úkony ve prospěch obce/ x intelektuální činnost /např. právní služby/ - neúplatné, „jen“ honorované – honorář vymahatelný až od císařství</a:t>
            </a:r>
          </a:p>
          <a:p>
            <a:r>
              <a:rPr lang="cs-CZ" sz="2000" dirty="0" smtClean="0"/>
              <a:t>Cena: mzda, platí se, i pokud nemůže být práce vykonávána z důvodu překážek na straně </a:t>
            </a:r>
            <a:r>
              <a:rPr lang="cs-CZ" sz="2000" dirty="0" err="1" smtClean="0"/>
              <a:t>conductora</a:t>
            </a:r>
            <a:endParaRPr lang="cs-CZ" sz="2000" dirty="0" smtClean="0"/>
          </a:p>
          <a:p>
            <a:r>
              <a:rPr lang="cs-CZ" sz="2000" dirty="0" smtClean="0"/>
              <a:t>Povinnosti: </a:t>
            </a:r>
          </a:p>
          <a:p>
            <a:pPr lvl="1"/>
            <a:r>
              <a:rPr lang="cs-CZ" sz="1800" dirty="0" err="1" smtClean="0"/>
              <a:t>Locator</a:t>
            </a:r>
            <a:r>
              <a:rPr lang="cs-CZ" sz="1800" dirty="0" smtClean="0"/>
              <a:t> – osobně provést práci, dle instrukcí </a:t>
            </a:r>
            <a:r>
              <a:rPr lang="cs-CZ" sz="1800" dirty="0" err="1" smtClean="0"/>
              <a:t>conductora</a:t>
            </a:r>
            <a:endParaRPr lang="cs-CZ" sz="1800" dirty="0" smtClean="0"/>
          </a:p>
          <a:p>
            <a:pPr lvl="1"/>
            <a:r>
              <a:rPr lang="cs-CZ" sz="1800" dirty="0" err="1" smtClean="0"/>
              <a:t>Conductor</a:t>
            </a:r>
            <a:r>
              <a:rPr lang="cs-CZ" sz="1800" dirty="0" smtClean="0"/>
              <a:t> – vytvořit pro práci podmínky a vyplatit mzdu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Musí být provedeno osobně – končí i smrtí </a:t>
            </a:r>
            <a:r>
              <a:rPr lang="cs-CZ" sz="2000" dirty="0" err="1" smtClean="0"/>
              <a:t>locatora</a:t>
            </a:r>
            <a:endParaRPr lang="cs-CZ" sz="20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3C521D-A43D-422E-A256-3C8A66821B1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LOCATIO-CONDUCTIO OPERIS -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496944" cy="435768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1800" dirty="0" smtClean="0"/>
              <a:t>LOCATOR /objednatel/ dodává CONDUCTOROVI /zhotoviteli/ materiál, aby z něj zhotovil smluvený předmět, či s ním provedl dohodnutou činnost. </a:t>
            </a:r>
          </a:p>
          <a:p>
            <a:pPr>
              <a:buNone/>
            </a:pPr>
            <a:r>
              <a:rPr lang="cs-CZ" sz="1800" dirty="0" smtClean="0"/>
              <a:t>Předmět: Výsledek užití cizí práce – vytvoření díla</a:t>
            </a:r>
          </a:p>
          <a:p>
            <a:pPr>
              <a:buNone/>
            </a:pPr>
            <a:r>
              <a:rPr lang="cs-CZ" sz="1800" dirty="0" smtClean="0"/>
              <a:t>Cena: mzda, může být upřesněna až po vytvoření díla</a:t>
            </a:r>
          </a:p>
          <a:p>
            <a:pPr>
              <a:buNone/>
            </a:pPr>
            <a:r>
              <a:rPr lang="cs-CZ" sz="1800" dirty="0" smtClean="0"/>
              <a:t>Zvláštní typy:</a:t>
            </a:r>
          </a:p>
          <a:p>
            <a:r>
              <a:rPr lang="cs-CZ" sz="1800" dirty="0" err="1" smtClean="0"/>
              <a:t>Locatio</a:t>
            </a:r>
            <a:r>
              <a:rPr lang="cs-CZ" sz="1800" dirty="0" smtClean="0"/>
              <a:t>-</a:t>
            </a:r>
            <a:r>
              <a:rPr lang="cs-CZ" sz="1800" dirty="0" err="1" smtClean="0"/>
              <a:t>conductio</a:t>
            </a:r>
            <a:r>
              <a:rPr lang="cs-CZ" sz="1800" dirty="0" smtClean="0"/>
              <a:t> </a:t>
            </a:r>
            <a:r>
              <a:rPr lang="cs-CZ" sz="1800" dirty="0" err="1" smtClean="0"/>
              <a:t>irregularis</a:t>
            </a:r>
            <a:r>
              <a:rPr lang="cs-CZ" sz="1800" dirty="0" smtClean="0"/>
              <a:t> – při nevhodnosti dodaného materiálu je zhotoveno z jiného materiálu stejného druhu</a:t>
            </a:r>
          </a:p>
          <a:p>
            <a:r>
              <a:rPr lang="cs-CZ" sz="1800" dirty="0" err="1" smtClean="0"/>
              <a:t>Lex</a:t>
            </a:r>
            <a:r>
              <a:rPr lang="cs-CZ" sz="1800" dirty="0" smtClean="0"/>
              <a:t> Rhodia de </a:t>
            </a:r>
            <a:r>
              <a:rPr lang="cs-CZ" sz="1800" dirty="0" err="1" smtClean="0"/>
              <a:t>iactu</a:t>
            </a:r>
            <a:r>
              <a:rPr lang="cs-CZ" sz="1800" dirty="0" smtClean="0"/>
              <a:t> – </a:t>
            </a:r>
            <a:r>
              <a:rPr lang="cs-CZ" sz="1800" dirty="0" err="1" smtClean="0"/>
              <a:t>Rhódský</a:t>
            </a:r>
            <a:r>
              <a:rPr lang="cs-CZ" sz="1800" dirty="0" smtClean="0"/>
              <a:t> zákon o vyhozeném zboží</a:t>
            </a:r>
          </a:p>
          <a:p>
            <a:pPr lvl="1"/>
            <a:r>
              <a:rPr lang="cs-CZ" sz="1600" dirty="0" smtClean="0"/>
              <a:t>Doprava se realizovala buď nájmem lodi, nebo smlouvou o dílo, kde předmětem bylo převezení zboží</a:t>
            </a:r>
          </a:p>
          <a:p>
            <a:pPr lvl="1"/>
            <a:r>
              <a:rPr lang="cs-CZ" sz="1600" dirty="0" smtClean="0"/>
              <a:t>V případě, že loď musela vyhodit část nákladu (</a:t>
            </a:r>
            <a:r>
              <a:rPr lang="cs-CZ" sz="1600" dirty="0" err="1" smtClean="0"/>
              <a:t>iactus</a:t>
            </a:r>
            <a:r>
              <a:rPr lang="cs-CZ" sz="1600" dirty="0" smtClean="0"/>
              <a:t> </a:t>
            </a:r>
            <a:r>
              <a:rPr lang="cs-CZ" sz="1600" dirty="0" err="1" smtClean="0"/>
              <a:t>mercium</a:t>
            </a:r>
            <a:r>
              <a:rPr lang="cs-CZ" sz="1600" dirty="0" smtClean="0"/>
              <a:t>), nesou odpovědnost  vlastníci přepravovaného zboží</a:t>
            </a:r>
          </a:p>
          <a:p>
            <a:pPr lvl="1"/>
            <a:r>
              <a:rPr lang="cs-CZ" sz="1600" dirty="0" smtClean="0"/>
              <a:t>Kapitán je žalován </a:t>
            </a:r>
            <a:r>
              <a:rPr lang="cs-CZ" sz="1600" dirty="0" err="1" smtClean="0"/>
              <a:t>actio</a:t>
            </a:r>
            <a:r>
              <a:rPr lang="cs-CZ" sz="1600" dirty="0" smtClean="0"/>
              <a:t> </a:t>
            </a:r>
            <a:r>
              <a:rPr lang="cs-CZ" sz="1600" dirty="0" err="1" smtClean="0"/>
              <a:t>locati</a:t>
            </a:r>
            <a:r>
              <a:rPr lang="cs-CZ" sz="1600" dirty="0" smtClean="0"/>
              <a:t> x sám proti těm, jejich zboží bylo zachráněno, používá </a:t>
            </a:r>
            <a:r>
              <a:rPr lang="cs-CZ" sz="1600" dirty="0" err="1" smtClean="0"/>
              <a:t>actio</a:t>
            </a:r>
            <a:r>
              <a:rPr lang="cs-CZ" sz="1600" dirty="0" smtClean="0"/>
              <a:t> </a:t>
            </a:r>
            <a:r>
              <a:rPr lang="cs-CZ" sz="1600" dirty="0" err="1" smtClean="0"/>
              <a:t>conducti</a:t>
            </a:r>
            <a:r>
              <a:rPr lang="cs-CZ" sz="1600" dirty="0" smtClean="0"/>
              <a:t> + má retenční právo k zachráněným věcem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F38A9-0B99-46BD-A33A-CD66883D113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931224" cy="580926"/>
          </a:xfrm>
        </p:spPr>
        <p:txBody>
          <a:bodyPr/>
          <a:lstStyle/>
          <a:p>
            <a:r>
              <a:rPr lang="cs-CZ" dirty="0" smtClean="0"/>
              <a:t>Práva a povinnosti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LOCATOR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dirty="0" smtClean="0"/>
              <a:t>Předat materiál, poskytnout součinnost</a:t>
            </a:r>
          </a:p>
          <a:p>
            <a:r>
              <a:rPr lang="cs-CZ" sz="1800" dirty="0" smtClean="0"/>
              <a:t>Zaplatit dohodnutou odměnu</a:t>
            </a:r>
          </a:p>
          <a:p>
            <a:r>
              <a:rPr lang="cs-CZ" sz="1800" dirty="0" smtClean="0"/>
              <a:t>Pokud trvá na zhotovení díla z nevhodného dodaného materiálu, je povinen zaplatit i pokud bude mít dílo vady způsobené vadami materiálu</a:t>
            </a:r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CONDUCTOR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499993" y="2174874"/>
            <a:ext cx="4392488" cy="4206453"/>
          </a:xfrm>
        </p:spPr>
        <p:txBody>
          <a:bodyPr/>
          <a:lstStyle/>
          <a:p>
            <a:r>
              <a:rPr lang="cs-CZ" sz="1800" dirty="0" smtClean="0"/>
              <a:t>Zhotovit dílo z materiálu dodaného objednatelem podle pokynů objednatele ve stanovené době</a:t>
            </a:r>
          </a:p>
          <a:p>
            <a:r>
              <a:rPr lang="cs-CZ" sz="1800" dirty="0" smtClean="0"/>
              <a:t>Zhotovit osobně, pokud to plyne z povahy díla</a:t>
            </a:r>
          </a:p>
          <a:p>
            <a:r>
              <a:rPr lang="cs-CZ" sz="1800" dirty="0" smtClean="0"/>
              <a:t>Pokud není materiál vhodný, upozornit na to objednatele</a:t>
            </a:r>
          </a:p>
          <a:p>
            <a:r>
              <a:rPr lang="cs-CZ" sz="1800" dirty="0" smtClean="0"/>
              <a:t>Odpovídá za </a:t>
            </a:r>
            <a:r>
              <a:rPr lang="cs-CZ" sz="1800" dirty="0" err="1" smtClean="0"/>
              <a:t>custodii</a:t>
            </a:r>
            <a:r>
              <a:rPr lang="cs-CZ" sz="1800" dirty="0" smtClean="0"/>
              <a:t>, v některých situacích i za náhodu</a:t>
            </a:r>
          </a:p>
          <a:p>
            <a:r>
              <a:rPr lang="cs-CZ" sz="1800" dirty="0" err="1" smtClean="0"/>
              <a:t>Culpa</a:t>
            </a:r>
            <a:r>
              <a:rPr lang="cs-CZ" sz="1800" dirty="0" smtClean="0"/>
              <a:t> in </a:t>
            </a:r>
            <a:r>
              <a:rPr lang="cs-CZ" sz="1800" dirty="0" err="1" smtClean="0"/>
              <a:t>eligendo</a:t>
            </a:r>
            <a:r>
              <a:rPr lang="cs-CZ" sz="1800" dirty="0" smtClean="0"/>
              <a:t> </a:t>
            </a:r>
            <a:r>
              <a:rPr lang="cs-CZ" sz="1800" dirty="0" err="1" smtClean="0"/>
              <a:t>et</a:t>
            </a:r>
            <a:r>
              <a:rPr lang="cs-CZ" sz="1800" dirty="0" smtClean="0"/>
              <a:t> </a:t>
            </a:r>
            <a:r>
              <a:rPr lang="cs-CZ" sz="1800" dirty="0" err="1" smtClean="0"/>
              <a:t>inspiciendo</a:t>
            </a:r>
            <a:r>
              <a:rPr lang="cs-CZ" sz="1800" dirty="0" smtClean="0"/>
              <a:t> – odpovědnost za zaměstnance, kterým bylo vykonání díla svěřeno /za špatné pracovníky, špatně je řídil a dohlížel/</a:t>
            </a:r>
            <a:endParaRPr lang="cs-CZ" sz="18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3C521D-A43D-422E-A256-3C8A66821B1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821</TotalTime>
  <Words>968</Words>
  <Application>Microsoft Office PowerPoint</Application>
  <PresentationFormat>Předvádění na obrazovce (4:3)</PresentationFormat>
  <Paragraphs>189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sablona cesky</vt:lpstr>
      <vt:lpstr>BÉŽOVÁ TITL</vt:lpstr>
      <vt:lpstr>KONSENSUÁLNÍ KONTRAKTY II.  JUDr. Pavel Salák jr., Ph.D.</vt:lpstr>
      <vt:lpstr>Konsensuální kontrakty</vt:lpstr>
      <vt:lpstr>LOCATIO-CONDUCTIO  smlouva nájemní</vt:lpstr>
      <vt:lpstr>Římské právo x právo moderní</vt:lpstr>
      <vt:lpstr>LOCATIO-CONDUCTIO REI – NÁJEM/PACHT</vt:lpstr>
      <vt:lpstr>Práva a povinnosti</vt:lpstr>
      <vt:lpstr>LOCATIO-CONDUCTIO OPERARUM - PRÁCE</vt:lpstr>
      <vt:lpstr>LOCATIO-CONDUCTIO OPERIS - DÍLO</vt:lpstr>
      <vt:lpstr>Práva a povinnosti</vt:lpstr>
      <vt:lpstr>SOCIETAS smlouva společenská</vt:lpstr>
      <vt:lpstr>Charakteristika – synallagmatická smlouva</vt:lpstr>
      <vt:lpstr>Vztahy v societě - důvěra </vt:lpstr>
      <vt:lpstr>Zánik</vt:lpstr>
      <vt:lpstr>MANDATUM smlouva příkazní</vt:lpstr>
      <vt:lpstr>Charakteristika – kontrakt dvoustranný nerovný</vt:lpstr>
      <vt:lpstr>Práva a povinnosti stran, ochrana</vt:lpstr>
      <vt:lpstr>Zánik</vt:lpstr>
      <vt:lpstr>Pěkný den    Pavel Salák jr.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KONSENSUÁLNÍ KONTRAKTY  JUDr. Pavel Salák jr., Ph.D.</dc:title>
  <dc:creator>10908</dc:creator>
  <cp:lastModifiedBy>10908</cp:lastModifiedBy>
  <cp:revision>48</cp:revision>
  <dcterms:created xsi:type="dcterms:W3CDTF">2013-02-19T08:18:26Z</dcterms:created>
  <dcterms:modified xsi:type="dcterms:W3CDTF">2014-05-13T12:07:54Z</dcterms:modified>
</cp:coreProperties>
</file>