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74" r:id="rId15"/>
    <p:sldId id="268" r:id="rId16"/>
    <p:sldId id="269" r:id="rId17"/>
    <p:sldId id="270" r:id="rId18"/>
    <p:sldId id="271" r:id="rId19"/>
    <p:sldId id="27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4660"/>
  </p:normalViewPr>
  <p:slideViewPr>
    <p:cSldViewPr>
      <p:cViewPr varScale="1">
        <p:scale>
          <a:sx n="67" d="100"/>
          <a:sy n="67" d="100"/>
        </p:scale>
        <p:origin x="-147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35750A17-19B7-4486-B536-0EA08328A737}" type="datetimeFigureOut">
              <a:rPr lang="cs-CZ" smtClean="0"/>
              <a:pPr/>
              <a:t>13.5.2014</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E7532F2E-7F0E-4D57-922C-BCB9B857E3F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5750A17-19B7-4486-B536-0EA08328A737}" type="datetimeFigureOut">
              <a:rPr lang="cs-CZ" smtClean="0"/>
              <a:pPr/>
              <a:t>13.5.2014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5750A17-19B7-4486-B536-0EA08328A737}" type="datetimeFigureOut">
              <a:rPr lang="cs-CZ" smtClean="0"/>
              <a:pPr/>
              <a:t>13.5.2014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35750A17-19B7-4486-B536-0EA08328A737}" type="datetimeFigureOut">
              <a:rPr lang="cs-CZ" smtClean="0"/>
              <a:pPr/>
              <a:t>13.5.2014</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E7532F2E-7F0E-4D57-922C-BCB9B857E3F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35750A17-19B7-4486-B536-0EA08328A737}" type="datetimeFigureOut">
              <a:rPr lang="cs-CZ" smtClean="0"/>
              <a:pPr/>
              <a:t>13.5.2014</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E7532F2E-7F0E-4D57-922C-BCB9B857E3FC}"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35750A17-19B7-4486-B536-0EA08328A737}" type="datetimeFigureOut">
              <a:rPr lang="cs-CZ" smtClean="0"/>
              <a:pPr/>
              <a:t>13.5.2014</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35750A17-19B7-4486-B536-0EA08328A737}" type="datetimeFigureOut">
              <a:rPr lang="cs-CZ" smtClean="0"/>
              <a:pPr/>
              <a:t>13.5.2014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E7532F2E-7F0E-4D57-922C-BCB9B857E3FC}"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35750A17-19B7-4486-B536-0EA08328A737}" type="datetimeFigureOut">
              <a:rPr lang="cs-CZ" smtClean="0"/>
              <a:pPr/>
              <a:t>13.5.2014</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35750A17-19B7-4486-B536-0EA08328A737}" type="datetimeFigureOut">
              <a:rPr lang="cs-CZ" smtClean="0"/>
              <a:pPr/>
              <a:t>13.5.2014</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35750A17-19B7-4486-B536-0EA08328A737}" type="datetimeFigureOut">
              <a:rPr lang="cs-CZ" smtClean="0"/>
              <a:pPr/>
              <a:t>13.5.2014</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532F2E-7F0E-4D57-922C-BCB9B857E3F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35750A17-19B7-4486-B536-0EA08328A737}" type="datetimeFigureOut">
              <a:rPr lang="cs-CZ" smtClean="0"/>
              <a:pPr/>
              <a:t>13.5.2014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E7532F2E-7F0E-4D57-922C-BCB9B857E3FC}"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5750A17-19B7-4486-B536-0EA08328A737}" type="datetimeFigureOut">
              <a:rPr lang="cs-CZ" smtClean="0"/>
              <a:pPr/>
              <a:t>13.5.2014</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7532F2E-7F0E-4D57-922C-BCB9B857E3FC}"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Obligace – obecné nauky</a:t>
            </a:r>
            <a:endParaRPr lang="cs-CZ" dirty="0"/>
          </a:p>
        </p:txBody>
      </p:sp>
      <p:sp>
        <p:nvSpPr>
          <p:cNvPr id="3" name="Podnadpis 2"/>
          <p:cNvSpPr>
            <a:spLocks noGrp="1"/>
          </p:cNvSpPr>
          <p:nvPr>
            <p:ph type="subTitle" idx="1"/>
          </p:nvPr>
        </p:nvSpPr>
        <p:spPr/>
        <p:txBody>
          <a:bodyPr/>
          <a:lstStyle/>
          <a:p>
            <a:r>
              <a:rPr lang="cs-CZ" dirty="0" smtClean="0"/>
              <a:t>JUDr. Pavel </a:t>
            </a:r>
            <a:r>
              <a:rPr lang="cs-CZ" dirty="0" err="1" smtClean="0"/>
              <a:t>Salák</a:t>
            </a:r>
            <a:r>
              <a:rPr lang="cs-CZ" dirty="0" smtClean="0"/>
              <a:t> </a:t>
            </a:r>
            <a:r>
              <a:rPr lang="cs-CZ" dirty="0" err="1" smtClean="0"/>
              <a:t>jr</a:t>
            </a:r>
            <a:r>
              <a:rPr lang="cs-CZ" dirty="0" smtClean="0"/>
              <a:t>., </a:t>
            </a:r>
            <a:r>
              <a:rPr lang="cs-CZ" dirty="0" err="1" smtClean="0"/>
              <a:t>Ph.D</a:t>
            </a:r>
            <a:r>
              <a:rPr lang="cs-CZ" dirty="0" smtClean="0"/>
              <a:t>.</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normAutofit/>
          </a:bodyPr>
          <a:lstStyle/>
          <a:p>
            <a:r>
              <a:rPr lang="cs-CZ" sz="3600" dirty="0" smtClean="0"/>
              <a:t>Bezdůvodné obohacení</a:t>
            </a:r>
            <a:endParaRPr lang="cs-CZ" sz="3600" dirty="0"/>
          </a:p>
        </p:txBody>
      </p:sp>
      <p:sp>
        <p:nvSpPr>
          <p:cNvPr id="3" name="Zástupný symbol pro obsah 2"/>
          <p:cNvSpPr>
            <a:spLocks noGrp="1"/>
          </p:cNvSpPr>
          <p:nvPr>
            <p:ph idx="1"/>
          </p:nvPr>
        </p:nvSpPr>
        <p:spPr>
          <a:xfrm>
            <a:off x="179512" y="1196752"/>
            <a:ext cx="8712968" cy="5328592"/>
          </a:xfrm>
        </p:spPr>
        <p:txBody>
          <a:bodyPr>
            <a:normAutofit fontScale="62500" lnSpcReduction="20000"/>
          </a:bodyPr>
          <a:lstStyle/>
          <a:p>
            <a:r>
              <a:rPr lang="cs-CZ" dirty="0" smtClean="0"/>
              <a:t>Věc ve vlastnictví jedné osoby zvětší majetek osoby jiné ke škodě první osoby, aniž by existoval právní důvod, nebo z důvodu protiprávního</a:t>
            </a:r>
          </a:p>
          <a:p>
            <a:r>
              <a:rPr lang="cs-CZ" dirty="0" smtClean="0"/>
              <a:t>Může být důsledkem jednání vlastníka věci i osoby jiné</a:t>
            </a:r>
          </a:p>
          <a:p>
            <a:r>
              <a:rPr lang="cs-CZ" dirty="0" smtClean="0"/>
              <a:t>Ochrana – </a:t>
            </a:r>
            <a:r>
              <a:rPr lang="cs-CZ" dirty="0" err="1" smtClean="0"/>
              <a:t>kondikce</a:t>
            </a:r>
            <a:r>
              <a:rPr lang="cs-CZ" dirty="0"/>
              <a:t> </a:t>
            </a:r>
            <a:r>
              <a:rPr lang="cs-CZ" dirty="0" smtClean="0"/>
              <a:t>- </a:t>
            </a:r>
            <a:r>
              <a:rPr lang="cs-CZ" dirty="0" err="1" smtClean="0"/>
              <a:t>condictiones</a:t>
            </a:r>
            <a:endParaRPr lang="cs-CZ" dirty="0" smtClean="0"/>
          </a:p>
          <a:p>
            <a:pPr lvl="1"/>
            <a:r>
              <a:rPr lang="cs-CZ" dirty="0" smtClean="0"/>
              <a:t>C. ex causa </a:t>
            </a:r>
            <a:r>
              <a:rPr lang="cs-CZ" dirty="0" err="1" smtClean="0"/>
              <a:t>furtiva</a:t>
            </a:r>
            <a:endParaRPr lang="cs-CZ" dirty="0" smtClean="0"/>
          </a:p>
          <a:p>
            <a:pPr lvl="2"/>
            <a:r>
              <a:rPr lang="cs-CZ" dirty="0" smtClean="0"/>
              <a:t>Aktivně legitimován pouze bývalý vlastník</a:t>
            </a:r>
          </a:p>
          <a:p>
            <a:pPr lvl="2"/>
            <a:r>
              <a:rPr lang="cs-CZ" dirty="0" smtClean="0"/>
              <a:t>Je pasivně zděditelná</a:t>
            </a:r>
            <a:endParaRPr lang="cs-CZ" dirty="0"/>
          </a:p>
          <a:p>
            <a:pPr lvl="1"/>
            <a:r>
              <a:rPr lang="cs-CZ" dirty="0" smtClean="0"/>
              <a:t>C. ob </a:t>
            </a:r>
            <a:r>
              <a:rPr lang="cs-CZ" dirty="0" err="1" smtClean="0"/>
              <a:t>causam</a:t>
            </a:r>
            <a:r>
              <a:rPr lang="cs-CZ" dirty="0" smtClean="0"/>
              <a:t> </a:t>
            </a:r>
            <a:r>
              <a:rPr lang="cs-CZ" dirty="0" err="1" smtClean="0"/>
              <a:t>datorum</a:t>
            </a:r>
            <a:r>
              <a:rPr lang="cs-CZ" dirty="0" smtClean="0"/>
              <a:t> /causa data causa non </a:t>
            </a:r>
            <a:r>
              <a:rPr lang="cs-CZ" dirty="0" err="1" smtClean="0"/>
              <a:t>secuta</a:t>
            </a:r>
            <a:endParaRPr lang="cs-CZ" dirty="0" smtClean="0"/>
          </a:p>
          <a:p>
            <a:pPr lvl="2"/>
            <a:r>
              <a:rPr lang="cs-CZ" dirty="0" smtClean="0"/>
              <a:t>Bezdůvodné obohacení z nenastalého důvodu</a:t>
            </a:r>
          </a:p>
          <a:p>
            <a:pPr lvl="2"/>
            <a:r>
              <a:rPr lang="cs-CZ" dirty="0" smtClean="0"/>
              <a:t>Byla předána věc, ale očekávané protiplnění nepřišlo – směřuje na vrácení dané věci</a:t>
            </a:r>
          </a:p>
          <a:p>
            <a:pPr lvl="1"/>
            <a:r>
              <a:rPr lang="cs-CZ" dirty="0" smtClean="0"/>
              <a:t>C. ob </a:t>
            </a:r>
            <a:r>
              <a:rPr lang="cs-CZ" dirty="0" err="1" smtClean="0"/>
              <a:t>turpem</a:t>
            </a:r>
            <a:r>
              <a:rPr lang="cs-CZ" dirty="0" smtClean="0"/>
              <a:t> causa</a:t>
            </a:r>
          </a:p>
          <a:p>
            <a:pPr lvl="2"/>
            <a:r>
              <a:rPr lang="cs-CZ" dirty="0" smtClean="0"/>
              <a:t>Obohacení z potupného důvodu  - na straně příjemce musí být potupný důvod</a:t>
            </a:r>
          </a:p>
          <a:p>
            <a:pPr lvl="2"/>
            <a:r>
              <a:rPr lang="cs-CZ" dirty="0" smtClean="0"/>
              <a:t>Pokud by byl potupný důvod na obou stranách, má lepší postavení držící</a:t>
            </a:r>
          </a:p>
          <a:p>
            <a:pPr lvl="1"/>
            <a:r>
              <a:rPr lang="cs-CZ" dirty="0" smtClean="0"/>
              <a:t>C. ob </a:t>
            </a:r>
            <a:r>
              <a:rPr lang="cs-CZ" dirty="0" err="1" smtClean="0"/>
              <a:t>iniustam</a:t>
            </a:r>
            <a:r>
              <a:rPr lang="cs-CZ" dirty="0" smtClean="0"/>
              <a:t> </a:t>
            </a:r>
            <a:r>
              <a:rPr lang="cs-CZ" dirty="0" err="1" smtClean="0"/>
              <a:t>causam</a:t>
            </a:r>
            <a:endParaRPr lang="cs-CZ" dirty="0" smtClean="0"/>
          </a:p>
          <a:p>
            <a:pPr lvl="2"/>
            <a:r>
              <a:rPr lang="cs-CZ" dirty="0" smtClean="0"/>
              <a:t>Plnění bylo vymáháno v rozporu s právem (stipulace vynucená násilím)</a:t>
            </a:r>
          </a:p>
          <a:p>
            <a:pPr lvl="1"/>
            <a:r>
              <a:rPr lang="cs-CZ" dirty="0" smtClean="0"/>
              <a:t>C. sine causa</a:t>
            </a:r>
          </a:p>
          <a:p>
            <a:pPr lvl="2"/>
            <a:r>
              <a:rPr lang="cs-CZ" dirty="0" smtClean="0"/>
              <a:t>Věc je předána z důvodu, který později odpadl (</a:t>
            </a:r>
            <a:r>
              <a:rPr lang="cs-CZ" dirty="0" err="1" smtClean="0"/>
              <a:t>donatio</a:t>
            </a:r>
            <a:r>
              <a:rPr lang="cs-CZ" dirty="0" smtClean="0"/>
              <a:t> </a:t>
            </a:r>
            <a:r>
              <a:rPr lang="cs-CZ" dirty="0" err="1" smtClean="0"/>
              <a:t>mortis</a:t>
            </a:r>
            <a:r>
              <a:rPr lang="cs-CZ" dirty="0" smtClean="0"/>
              <a:t> causa a dárce přežije)</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Zajištění obligací</a:t>
            </a:r>
            <a:endParaRPr lang="cs-CZ" dirty="0"/>
          </a:p>
        </p:txBody>
      </p:sp>
      <p:sp>
        <p:nvSpPr>
          <p:cNvPr id="3" name="Zástupný symbol pro obsah 2"/>
          <p:cNvSpPr>
            <a:spLocks noGrp="1"/>
          </p:cNvSpPr>
          <p:nvPr>
            <p:ph idx="1"/>
          </p:nvPr>
        </p:nvSpPr>
        <p:spPr/>
        <p:txBody>
          <a:bodyPr/>
          <a:lstStyle/>
          <a:p>
            <a:r>
              <a:rPr lang="cs-CZ" dirty="0" smtClean="0"/>
              <a:t>Viz přednáška prof. Vojáčka příště :o)</a:t>
            </a:r>
          </a:p>
          <a:p>
            <a:r>
              <a:rPr lang="cs-CZ" dirty="0" smtClean="0"/>
              <a:t>Obecně – má </a:t>
            </a:r>
            <a:r>
              <a:rPr lang="cs-CZ" dirty="0" err="1" smtClean="0"/>
              <a:t>akcesorickou</a:t>
            </a:r>
            <a:r>
              <a:rPr lang="cs-CZ" dirty="0" smtClean="0"/>
              <a:t> povahu</a:t>
            </a:r>
          </a:p>
          <a:p>
            <a:r>
              <a:rPr lang="cs-CZ" dirty="0" smtClean="0"/>
              <a:t>Zajištění:</a:t>
            </a:r>
          </a:p>
          <a:p>
            <a:pPr lvl="1"/>
            <a:r>
              <a:rPr lang="cs-CZ" dirty="0" smtClean="0"/>
              <a:t>Osobní – ručení, solidární obligace</a:t>
            </a:r>
          </a:p>
          <a:p>
            <a:pPr lvl="1"/>
            <a:r>
              <a:rPr lang="cs-CZ" dirty="0" smtClean="0"/>
              <a:t>Věcné – zástavní právo</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0"/>
            <a:ext cx="7128792" cy="836712"/>
          </a:xfrm>
        </p:spPr>
        <p:txBody>
          <a:bodyPr>
            <a:normAutofit/>
          </a:bodyPr>
          <a:lstStyle/>
          <a:p>
            <a:r>
              <a:rPr lang="cs-CZ" sz="2800" dirty="0" smtClean="0"/>
              <a:t>Převod obligace</a:t>
            </a:r>
            <a:endParaRPr lang="cs-CZ" sz="2800" dirty="0"/>
          </a:p>
        </p:txBody>
      </p:sp>
      <p:sp>
        <p:nvSpPr>
          <p:cNvPr id="3" name="Zástupný symbol pro obsah 2"/>
          <p:cNvSpPr>
            <a:spLocks noGrp="1"/>
          </p:cNvSpPr>
          <p:nvPr>
            <p:ph idx="1"/>
          </p:nvPr>
        </p:nvSpPr>
        <p:spPr>
          <a:xfrm>
            <a:off x="0" y="836712"/>
            <a:ext cx="8964488" cy="5832648"/>
          </a:xfrm>
        </p:spPr>
        <p:txBody>
          <a:bodyPr>
            <a:normAutofit fontScale="62500" lnSpcReduction="20000"/>
          </a:bodyPr>
          <a:lstStyle/>
          <a:p>
            <a:r>
              <a:rPr lang="cs-CZ" dirty="0" smtClean="0"/>
              <a:t>Původně nemožný – nesmí vstoupit třetí strana (vyjma dědické sukcese)</a:t>
            </a:r>
          </a:p>
          <a:p>
            <a:r>
              <a:rPr lang="cs-CZ" dirty="0" smtClean="0"/>
              <a:t>Nepřímý převod:</a:t>
            </a:r>
          </a:p>
          <a:p>
            <a:pPr lvl="1"/>
            <a:r>
              <a:rPr lang="cs-CZ" dirty="0" err="1" smtClean="0"/>
              <a:t>Delegatio</a:t>
            </a:r>
            <a:endParaRPr lang="cs-CZ" dirty="0" smtClean="0"/>
          </a:p>
          <a:p>
            <a:pPr lvl="2"/>
            <a:r>
              <a:rPr lang="cs-CZ" dirty="0" smtClean="0"/>
              <a:t>Jednostranné jmenování náhradníka</a:t>
            </a:r>
          </a:p>
          <a:p>
            <a:pPr lvl="2"/>
            <a:r>
              <a:rPr lang="cs-CZ" dirty="0" smtClean="0"/>
              <a:t>Je-li předmětem hrazení dluhu – je povinnost přijmout /hradit novému subjektu/</a:t>
            </a:r>
          </a:p>
          <a:p>
            <a:pPr lvl="2"/>
            <a:r>
              <a:rPr lang="cs-CZ" dirty="0" smtClean="0"/>
              <a:t>Je-li předmětem delegace pohledávky nebo dluhu – je na třetí osobě, zda se s novým subjektem zaváže</a:t>
            </a:r>
          </a:p>
          <a:p>
            <a:pPr lvl="1"/>
            <a:r>
              <a:rPr lang="cs-CZ" dirty="0" err="1" smtClean="0"/>
              <a:t>Novatio</a:t>
            </a:r>
            <a:endParaRPr lang="cs-CZ" dirty="0" smtClean="0"/>
          </a:p>
          <a:p>
            <a:pPr lvl="2"/>
            <a:r>
              <a:rPr lang="cs-CZ" dirty="0" smtClean="0"/>
              <a:t>Postoupení pohledávky i převzetí dluhu</a:t>
            </a:r>
          </a:p>
          <a:p>
            <a:pPr lvl="2"/>
            <a:r>
              <a:rPr lang="cs-CZ" dirty="0" smtClean="0"/>
              <a:t>Záměna jednoho ze subjektů - je potřeba spolupráce všech subjektů</a:t>
            </a:r>
          </a:p>
          <a:p>
            <a:pPr lvl="2"/>
            <a:r>
              <a:rPr lang="cs-CZ" dirty="0" smtClean="0"/>
              <a:t>Jde o zánik obligace – zanikají obligace </a:t>
            </a:r>
            <a:r>
              <a:rPr lang="cs-CZ" dirty="0" err="1" smtClean="0"/>
              <a:t>akcesoricky</a:t>
            </a:r>
            <a:r>
              <a:rPr lang="cs-CZ" dirty="0" smtClean="0"/>
              <a:t> navázané na původní závazek</a:t>
            </a:r>
          </a:p>
          <a:p>
            <a:pPr lvl="1"/>
            <a:r>
              <a:rPr lang="cs-CZ" dirty="0" smtClean="0"/>
              <a:t>Záměna subjektů v intenci</a:t>
            </a:r>
          </a:p>
          <a:p>
            <a:pPr lvl="2"/>
            <a:r>
              <a:rPr lang="cs-CZ" dirty="0" smtClean="0"/>
              <a:t>Podobně jako </a:t>
            </a:r>
            <a:r>
              <a:rPr lang="cs-CZ" dirty="0" err="1" smtClean="0"/>
              <a:t>adjektické</a:t>
            </a:r>
            <a:r>
              <a:rPr lang="cs-CZ" dirty="0" smtClean="0"/>
              <a:t> žaloby – dlužník/věřitel uveden v intenci, v kondemnaci nová osoba</a:t>
            </a:r>
          </a:p>
          <a:p>
            <a:pPr lvl="2"/>
            <a:r>
              <a:rPr lang="cs-CZ" dirty="0" smtClean="0"/>
              <a:t>Do </a:t>
            </a:r>
            <a:r>
              <a:rPr lang="cs-CZ" dirty="0" err="1" smtClean="0"/>
              <a:t>litiskontestace</a:t>
            </a:r>
            <a:r>
              <a:rPr lang="cs-CZ" dirty="0" smtClean="0"/>
              <a:t> je možno plnit původnímu věřiteli</a:t>
            </a:r>
          </a:p>
          <a:p>
            <a:pPr lvl="1"/>
            <a:r>
              <a:rPr lang="cs-CZ" dirty="0" err="1" smtClean="0"/>
              <a:t>Cessio</a:t>
            </a:r>
            <a:r>
              <a:rPr lang="cs-CZ" dirty="0" smtClean="0"/>
              <a:t> - až od císařství</a:t>
            </a:r>
          </a:p>
          <a:p>
            <a:pPr lvl="2"/>
            <a:r>
              <a:rPr lang="cs-CZ" dirty="0" smtClean="0"/>
              <a:t>Cedent (původní věřitel) převádí neformální dohodou možnost vymáhat plnění na nového věřitele (cesionář) - dohoda je pro dlužníka účinná, až když je mu tato skutečnost oznámena</a:t>
            </a:r>
          </a:p>
          <a:p>
            <a:pPr lvl="2"/>
            <a:r>
              <a:rPr lang="cs-CZ" dirty="0" smtClean="0"/>
              <a:t>Je možno převádět jen pohledávky, nikoliv dluhy</a:t>
            </a:r>
          </a:p>
          <a:p>
            <a:pPr lvl="2"/>
            <a:r>
              <a:rPr lang="cs-CZ" dirty="0" smtClean="0"/>
              <a:t>Vyloučeny pohledávky: jež jsou předmětem soudního řízení, na osoby vysokého společenského postavení</a:t>
            </a:r>
          </a:p>
          <a:p>
            <a:pPr lvl="2"/>
            <a:r>
              <a:rPr lang="cs-CZ" dirty="0" smtClean="0"/>
              <a:t>Odpovídá se za pravost (nomen </a:t>
            </a:r>
            <a:r>
              <a:rPr lang="cs-CZ" dirty="0" err="1" smtClean="0"/>
              <a:t>verum</a:t>
            </a:r>
            <a:r>
              <a:rPr lang="cs-CZ" dirty="0" smtClean="0"/>
              <a:t>), nikoliv za vymahatelnost pohledávky (nomen </a:t>
            </a:r>
            <a:r>
              <a:rPr lang="cs-CZ" dirty="0" err="1" smtClean="0"/>
              <a:t>bonum</a:t>
            </a:r>
            <a:r>
              <a:rPr lang="cs-CZ" dirty="0" smtClean="0"/>
              <a:t>), leda by byla pohledávka darována</a:t>
            </a:r>
          </a:p>
          <a:p>
            <a:pPr lvl="2"/>
            <a:r>
              <a:rPr lang="cs-CZ" dirty="0" smtClean="0"/>
              <a:t>Císař </a:t>
            </a:r>
            <a:r>
              <a:rPr lang="cs-CZ" dirty="0" err="1" smtClean="0"/>
              <a:t>Anastasius</a:t>
            </a:r>
            <a:r>
              <a:rPr lang="cs-CZ" dirty="0" smtClean="0"/>
              <a:t> – nelze vymáhat vyšší částku, než za kolik byla pohledávka získána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Odpovědnost za nesplnění závazku I.</a:t>
            </a:r>
            <a:endParaRPr lang="cs-CZ" dirty="0"/>
          </a:p>
        </p:txBody>
      </p:sp>
      <p:sp>
        <p:nvSpPr>
          <p:cNvPr id="3" name="Zástupný symbol pro obsah 2"/>
          <p:cNvSpPr>
            <a:spLocks noGrp="1"/>
          </p:cNvSpPr>
          <p:nvPr>
            <p:ph idx="1"/>
          </p:nvPr>
        </p:nvSpPr>
        <p:spPr>
          <a:xfrm>
            <a:off x="323528" y="1340768"/>
            <a:ext cx="8424936" cy="5328592"/>
          </a:xfrm>
        </p:spPr>
        <p:txBody>
          <a:bodyPr>
            <a:normAutofit fontScale="62500" lnSpcReduction="20000"/>
          </a:bodyPr>
          <a:lstStyle/>
          <a:p>
            <a:r>
              <a:rPr lang="cs-CZ" dirty="0" smtClean="0"/>
              <a:t>Náhrada škody – </a:t>
            </a:r>
            <a:r>
              <a:rPr lang="cs-CZ" dirty="0" err="1" smtClean="0"/>
              <a:t>damnum</a:t>
            </a:r>
            <a:r>
              <a:rPr lang="cs-CZ" dirty="0" smtClean="0"/>
              <a:t> (vyjádřitelné v penězích)</a:t>
            </a:r>
          </a:p>
          <a:p>
            <a:r>
              <a:rPr lang="cs-CZ" dirty="0" err="1" smtClean="0"/>
              <a:t>Causální</a:t>
            </a:r>
            <a:r>
              <a:rPr lang="cs-CZ" dirty="0" smtClean="0"/>
              <a:t> nexus: událost + škoda</a:t>
            </a:r>
          </a:p>
          <a:p>
            <a:r>
              <a:rPr lang="cs-CZ" dirty="0" smtClean="0"/>
              <a:t>Složky:</a:t>
            </a:r>
          </a:p>
          <a:p>
            <a:pPr lvl="1"/>
            <a:r>
              <a:rPr lang="cs-CZ" dirty="0" err="1" smtClean="0"/>
              <a:t>Damnum</a:t>
            </a:r>
            <a:r>
              <a:rPr lang="cs-CZ" dirty="0" smtClean="0"/>
              <a:t> </a:t>
            </a:r>
            <a:r>
              <a:rPr lang="cs-CZ" dirty="0" err="1" smtClean="0"/>
              <a:t>emergens</a:t>
            </a:r>
            <a:r>
              <a:rPr lang="cs-CZ" dirty="0" smtClean="0"/>
              <a:t> – skutečná škoda</a:t>
            </a:r>
          </a:p>
          <a:p>
            <a:pPr lvl="1"/>
            <a:r>
              <a:rPr lang="cs-CZ" dirty="0" err="1" smtClean="0"/>
              <a:t>Lucrum</a:t>
            </a:r>
            <a:r>
              <a:rPr lang="cs-CZ" dirty="0" smtClean="0"/>
              <a:t> </a:t>
            </a:r>
            <a:r>
              <a:rPr lang="cs-CZ" dirty="0" err="1" smtClean="0"/>
              <a:t>cessans</a:t>
            </a:r>
            <a:r>
              <a:rPr lang="cs-CZ" dirty="0" smtClean="0"/>
              <a:t> – ušlý zisk</a:t>
            </a:r>
          </a:p>
          <a:p>
            <a:pPr lvl="1"/>
            <a:r>
              <a:rPr lang="cs-CZ" dirty="0" err="1" smtClean="0"/>
              <a:t>Interesse</a:t>
            </a:r>
            <a:r>
              <a:rPr lang="cs-CZ" dirty="0" smtClean="0"/>
              <a:t> – rozdíl současného stavu a stavu, kdy by nedošlo ke škodě</a:t>
            </a:r>
          </a:p>
          <a:p>
            <a:pPr lvl="2"/>
            <a:r>
              <a:rPr lang="cs-CZ" dirty="0" smtClean="0"/>
              <a:t>Hradí se u </a:t>
            </a:r>
            <a:r>
              <a:rPr lang="cs-CZ" dirty="0" err="1" smtClean="0"/>
              <a:t>actiones</a:t>
            </a:r>
            <a:r>
              <a:rPr lang="cs-CZ" dirty="0" smtClean="0"/>
              <a:t> bona </a:t>
            </a:r>
            <a:r>
              <a:rPr lang="cs-CZ" dirty="0" err="1" smtClean="0"/>
              <a:t>fidei</a:t>
            </a:r>
            <a:endParaRPr lang="cs-CZ" dirty="0" smtClean="0"/>
          </a:p>
          <a:p>
            <a:pPr lvl="2"/>
            <a:r>
              <a:rPr lang="cs-CZ" dirty="0" smtClean="0"/>
              <a:t>Někdy omezen /právní vady u kupní smlouvy – dvojnásobek ceny věci/</a:t>
            </a:r>
          </a:p>
          <a:p>
            <a:pPr lvl="2"/>
            <a:r>
              <a:rPr lang="cs-CZ" dirty="0" smtClean="0"/>
              <a:t>Druhy: pozitivní (nesplnění závazku), negativní (škoda vznikla jednáním věřitele, který věřil, že smlouva bude splněna)</a:t>
            </a:r>
          </a:p>
          <a:p>
            <a:pPr marL="342900" lvl="2" indent="-342900"/>
            <a:endParaRPr lang="cs-CZ" sz="3200" dirty="0" smtClean="0"/>
          </a:p>
          <a:p>
            <a:pPr marL="342900" lvl="2" indent="-342900"/>
            <a:r>
              <a:rPr lang="cs-CZ" sz="3300" dirty="0" smtClean="0"/>
              <a:t>Stanovení výše škody</a:t>
            </a:r>
          </a:p>
          <a:p>
            <a:pPr marL="342900" lvl="2" indent="-342900">
              <a:buNone/>
            </a:pPr>
            <a:r>
              <a:rPr lang="cs-CZ" sz="3200" dirty="0" smtClean="0"/>
              <a:t>	Výpočet: </a:t>
            </a:r>
          </a:p>
          <a:p>
            <a:pPr marL="342900" lvl="2" indent="-342900">
              <a:buNone/>
            </a:pPr>
            <a:r>
              <a:rPr lang="cs-CZ" sz="3200" dirty="0" smtClean="0"/>
              <a:t>		</a:t>
            </a:r>
            <a:r>
              <a:rPr lang="cs-CZ" sz="3200" dirty="0" err="1" smtClean="0"/>
              <a:t>verum</a:t>
            </a:r>
            <a:r>
              <a:rPr lang="cs-CZ" sz="3200" dirty="0" smtClean="0"/>
              <a:t> </a:t>
            </a:r>
            <a:r>
              <a:rPr lang="cs-CZ" sz="3200" dirty="0" err="1" smtClean="0"/>
              <a:t>rei</a:t>
            </a:r>
            <a:r>
              <a:rPr lang="cs-CZ" sz="3200" dirty="0" smtClean="0"/>
              <a:t> </a:t>
            </a:r>
            <a:r>
              <a:rPr lang="cs-CZ" sz="3200" dirty="0" err="1" smtClean="0"/>
              <a:t>pretium</a:t>
            </a:r>
            <a:r>
              <a:rPr lang="cs-CZ" sz="3200" dirty="0" smtClean="0"/>
              <a:t> – reálná cena, kterou má věc na trhu</a:t>
            </a:r>
          </a:p>
          <a:p>
            <a:pPr marL="342900" lvl="2" indent="-342900">
              <a:buNone/>
            </a:pPr>
            <a:r>
              <a:rPr lang="cs-CZ" sz="3200" dirty="0" smtClean="0"/>
              <a:t>		</a:t>
            </a:r>
            <a:r>
              <a:rPr lang="cs-CZ" sz="3200" dirty="0" err="1" smtClean="0"/>
              <a:t>aestimatio</a:t>
            </a:r>
            <a:r>
              <a:rPr lang="cs-CZ" sz="3200" dirty="0" smtClean="0"/>
              <a:t> – ocenění</a:t>
            </a:r>
          </a:p>
          <a:p>
            <a:pPr marL="342900" lvl="2" indent="-342900">
              <a:buNone/>
            </a:pPr>
            <a:r>
              <a:rPr lang="cs-CZ" sz="3200" dirty="0" smtClean="0"/>
              <a:t>	Nehradí se:</a:t>
            </a:r>
          </a:p>
          <a:p>
            <a:pPr marL="342900" lvl="2" indent="-342900">
              <a:buNone/>
            </a:pPr>
            <a:r>
              <a:rPr lang="cs-CZ" sz="3200" dirty="0" smtClean="0"/>
              <a:t>		Nehmotná škoda (zohyzdění – nešlo ocenit na peníze)</a:t>
            </a:r>
          </a:p>
          <a:p>
            <a:pPr marL="342900" lvl="2" indent="-342900">
              <a:buNone/>
            </a:pPr>
            <a:r>
              <a:rPr lang="cs-CZ" sz="3200" dirty="0" smtClean="0"/>
              <a:t>		</a:t>
            </a:r>
            <a:r>
              <a:rPr lang="cs-CZ" sz="3200" dirty="0" err="1" smtClean="0"/>
              <a:t>Pretium</a:t>
            </a:r>
            <a:r>
              <a:rPr lang="cs-CZ" sz="3200" dirty="0" smtClean="0"/>
              <a:t> </a:t>
            </a:r>
            <a:r>
              <a:rPr lang="cs-CZ" sz="3200" dirty="0" err="1" smtClean="0"/>
              <a:t>affectionis</a:t>
            </a:r>
            <a:r>
              <a:rPr lang="cs-CZ" sz="3200" dirty="0" smtClean="0"/>
              <a:t> – cena obliby</a:t>
            </a:r>
          </a:p>
          <a:p>
            <a:pPr marL="342900" lvl="2" indent="-342900">
              <a:buNone/>
            </a:pPr>
            <a:endParaRPr lang="cs-CZ" sz="3200" dirty="0" smtClean="0"/>
          </a:p>
          <a:p>
            <a:pPr lvl="2">
              <a:buNone/>
            </a:pPr>
            <a:endParaRPr lang="cs-CZ" dirty="0" smtClean="0"/>
          </a:p>
          <a:p>
            <a:pPr lvl="1">
              <a:buNone/>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188640"/>
            <a:ext cx="7128792" cy="562074"/>
          </a:xfrm>
        </p:spPr>
        <p:txBody>
          <a:bodyPr>
            <a:normAutofit fontScale="90000"/>
          </a:bodyPr>
          <a:lstStyle/>
          <a:p>
            <a:r>
              <a:rPr lang="cs-CZ" sz="3200" dirty="0" smtClean="0"/>
              <a:t>Odpovědnost za nesplnění závazku II.</a:t>
            </a:r>
            <a:endParaRPr lang="cs-CZ" sz="3200" dirty="0"/>
          </a:p>
        </p:txBody>
      </p:sp>
      <p:sp>
        <p:nvSpPr>
          <p:cNvPr id="3" name="Zástupný symbol pro obsah 2"/>
          <p:cNvSpPr>
            <a:spLocks noGrp="1"/>
          </p:cNvSpPr>
          <p:nvPr>
            <p:ph idx="1"/>
          </p:nvPr>
        </p:nvSpPr>
        <p:spPr>
          <a:xfrm>
            <a:off x="0" y="908720"/>
            <a:ext cx="9144000" cy="5760640"/>
          </a:xfrm>
        </p:spPr>
        <p:txBody>
          <a:bodyPr>
            <a:normAutofit fontScale="77500" lnSpcReduction="20000"/>
          </a:bodyPr>
          <a:lstStyle/>
          <a:p>
            <a:r>
              <a:rPr lang="cs-CZ" dirty="0" err="1" smtClean="0"/>
              <a:t>Culpa</a:t>
            </a:r>
            <a:r>
              <a:rPr lang="cs-CZ" dirty="0" smtClean="0"/>
              <a:t> – zavinění (v širším slova smyslu)</a:t>
            </a:r>
          </a:p>
          <a:p>
            <a:pPr lvl="1"/>
            <a:r>
              <a:rPr lang="cs-CZ" dirty="0" smtClean="0"/>
              <a:t>Dolus – úmysl – odpovídá se vždy, nelze vyloučit ani dohodou</a:t>
            </a:r>
          </a:p>
          <a:p>
            <a:pPr lvl="1"/>
            <a:r>
              <a:rPr lang="cs-CZ" dirty="0" err="1" smtClean="0"/>
              <a:t>Cupla</a:t>
            </a:r>
            <a:r>
              <a:rPr lang="cs-CZ" dirty="0" smtClean="0"/>
              <a:t> – nedbalost (v užším slova smyslu), několik typů:</a:t>
            </a:r>
          </a:p>
          <a:p>
            <a:pPr lvl="2"/>
            <a:r>
              <a:rPr lang="cs-CZ" dirty="0" err="1" smtClean="0"/>
              <a:t>Culpa</a:t>
            </a:r>
            <a:r>
              <a:rPr lang="cs-CZ" dirty="0" smtClean="0"/>
              <a:t> </a:t>
            </a:r>
            <a:r>
              <a:rPr lang="cs-CZ" dirty="0" err="1" smtClean="0"/>
              <a:t>omnis</a:t>
            </a:r>
            <a:r>
              <a:rPr lang="cs-CZ" dirty="0" smtClean="0"/>
              <a:t> – obecná jakkoliv zaviněná škoda</a:t>
            </a:r>
          </a:p>
          <a:p>
            <a:pPr lvl="2"/>
            <a:r>
              <a:rPr lang="cs-CZ" dirty="0" err="1" smtClean="0"/>
              <a:t>Cupla</a:t>
            </a:r>
            <a:r>
              <a:rPr lang="cs-CZ" dirty="0" smtClean="0"/>
              <a:t> lata (Justinián – je-li smlouva v prospěch věřitele)</a:t>
            </a:r>
          </a:p>
          <a:p>
            <a:pPr lvl="2"/>
            <a:r>
              <a:rPr lang="cs-CZ" dirty="0" err="1" smtClean="0"/>
              <a:t>Culpa</a:t>
            </a:r>
            <a:r>
              <a:rPr lang="cs-CZ" dirty="0" smtClean="0"/>
              <a:t> </a:t>
            </a:r>
            <a:r>
              <a:rPr lang="cs-CZ" dirty="0" err="1" smtClean="0"/>
              <a:t>levis</a:t>
            </a:r>
            <a:r>
              <a:rPr lang="cs-CZ" dirty="0" smtClean="0"/>
              <a:t> – lehká nedbalost  - kritériem je péče pečlivého (</a:t>
            </a:r>
            <a:r>
              <a:rPr lang="cs-CZ" dirty="0" err="1" smtClean="0"/>
              <a:t>diligentis</a:t>
            </a:r>
            <a:r>
              <a:rPr lang="cs-CZ" dirty="0" smtClean="0"/>
              <a:t>) patera </a:t>
            </a:r>
            <a:r>
              <a:rPr lang="cs-CZ" dirty="0" err="1" smtClean="0"/>
              <a:t>familias</a:t>
            </a:r>
            <a:r>
              <a:rPr lang="cs-CZ" dirty="0" smtClean="0"/>
              <a:t> – (Justinián – je-li smlouva v zájmu dlužníka nebo obou stran)</a:t>
            </a:r>
          </a:p>
          <a:p>
            <a:pPr lvl="2"/>
            <a:r>
              <a:rPr lang="cs-CZ" dirty="0" err="1" smtClean="0"/>
              <a:t>Culpa</a:t>
            </a:r>
            <a:r>
              <a:rPr lang="cs-CZ" dirty="0" smtClean="0"/>
              <a:t> in </a:t>
            </a:r>
            <a:r>
              <a:rPr lang="cs-CZ" dirty="0" err="1" smtClean="0"/>
              <a:t>concreto</a:t>
            </a:r>
            <a:r>
              <a:rPr lang="cs-CZ" dirty="0" smtClean="0"/>
              <a:t> – vyžaduje se </a:t>
            </a:r>
            <a:r>
              <a:rPr lang="cs-CZ" dirty="0" err="1" smtClean="0"/>
              <a:t>diligentia</a:t>
            </a:r>
            <a:r>
              <a:rPr lang="cs-CZ" dirty="0" smtClean="0"/>
              <a:t> </a:t>
            </a:r>
            <a:r>
              <a:rPr lang="cs-CZ" dirty="0" err="1" smtClean="0"/>
              <a:t>quan</a:t>
            </a:r>
            <a:r>
              <a:rPr lang="cs-CZ" dirty="0" smtClean="0"/>
              <a:t> in </a:t>
            </a:r>
            <a:r>
              <a:rPr lang="cs-CZ" dirty="0" err="1" smtClean="0"/>
              <a:t>suis</a:t>
            </a:r>
            <a:r>
              <a:rPr lang="cs-CZ" dirty="0" smtClean="0"/>
              <a:t> (</a:t>
            </a:r>
            <a:r>
              <a:rPr lang="cs-CZ" dirty="0" err="1" smtClean="0"/>
              <a:t>sui</a:t>
            </a:r>
            <a:r>
              <a:rPr lang="cs-CZ" dirty="0" smtClean="0"/>
              <a:t> </a:t>
            </a:r>
            <a:r>
              <a:rPr lang="cs-CZ" dirty="0" err="1" smtClean="0"/>
              <a:t>rebus</a:t>
            </a:r>
            <a:r>
              <a:rPr lang="cs-CZ" dirty="0" smtClean="0"/>
              <a:t>) – snížení objektivního kritéria na subjektivní úroveň (</a:t>
            </a:r>
            <a:r>
              <a:rPr lang="cs-CZ" dirty="0" err="1" smtClean="0"/>
              <a:t>sociletas</a:t>
            </a:r>
            <a:r>
              <a:rPr lang="cs-CZ" dirty="0" smtClean="0"/>
              <a:t>, depositum, spoludědicové)</a:t>
            </a:r>
          </a:p>
          <a:p>
            <a:pPr lvl="1"/>
            <a:r>
              <a:rPr lang="cs-CZ" dirty="0" err="1" smtClean="0"/>
              <a:t>Cassus</a:t>
            </a:r>
            <a:r>
              <a:rPr lang="cs-CZ" dirty="0" smtClean="0"/>
              <a:t> – náhoda</a:t>
            </a:r>
          </a:p>
          <a:p>
            <a:pPr lvl="2"/>
            <a:r>
              <a:rPr lang="cs-CZ" dirty="0" err="1" smtClean="0"/>
              <a:t>Cassus</a:t>
            </a:r>
            <a:r>
              <a:rPr lang="cs-CZ" dirty="0" smtClean="0"/>
              <a:t> </a:t>
            </a:r>
            <a:r>
              <a:rPr lang="cs-CZ" dirty="0" err="1" smtClean="0"/>
              <a:t>minor</a:t>
            </a:r>
            <a:r>
              <a:rPr lang="cs-CZ" dirty="0" smtClean="0"/>
              <a:t> – lze zabránit – </a:t>
            </a:r>
            <a:r>
              <a:rPr lang="cs-CZ" dirty="0" err="1" smtClean="0"/>
              <a:t>custodia</a:t>
            </a:r>
            <a:r>
              <a:rPr lang="cs-CZ" dirty="0" smtClean="0"/>
              <a:t> – péče </a:t>
            </a:r>
            <a:r>
              <a:rPr lang="cs-CZ" dirty="0" err="1" smtClean="0"/>
              <a:t>diligentissimus</a:t>
            </a:r>
            <a:r>
              <a:rPr lang="cs-CZ" dirty="0" smtClean="0"/>
              <a:t> pater </a:t>
            </a:r>
            <a:r>
              <a:rPr lang="cs-CZ" dirty="0" err="1" smtClean="0"/>
              <a:t>familias</a:t>
            </a:r>
            <a:endParaRPr lang="cs-CZ" dirty="0" smtClean="0"/>
          </a:p>
          <a:p>
            <a:pPr lvl="3"/>
            <a:r>
              <a:rPr lang="cs-CZ" dirty="0" smtClean="0"/>
              <a:t>Objektivní odpovědnost – tam, kde je předmětem návrat věci (</a:t>
            </a:r>
            <a:r>
              <a:rPr lang="cs-CZ" dirty="0" err="1" smtClean="0"/>
              <a:t>commodatum</a:t>
            </a:r>
            <a:r>
              <a:rPr lang="cs-CZ" dirty="0" smtClean="0"/>
              <a:t>, </a:t>
            </a:r>
            <a:r>
              <a:rPr lang="cs-CZ" dirty="0" err="1" smtClean="0"/>
              <a:t>locatio</a:t>
            </a:r>
            <a:r>
              <a:rPr lang="cs-CZ" dirty="0" smtClean="0"/>
              <a:t> -</a:t>
            </a:r>
            <a:r>
              <a:rPr lang="cs-CZ" dirty="0" err="1" smtClean="0"/>
              <a:t>conductio</a:t>
            </a:r>
            <a:r>
              <a:rPr lang="cs-CZ" dirty="0" smtClean="0"/>
              <a:t>,…) + lodníci, hostinští, …</a:t>
            </a:r>
          </a:p>
          <a:p>
            <a:pPr lvl="2"/>
            <a:r>
              <a:rPr lang="cs-CZ" dirty="0" err="1" smtClean="0"/>
              <a:t>Cassus</a:t>
            </a:r>
            <a:r>
              <a:rPr lang="cs-CZ" dirty="0" smtClean="0"/>
              <a:t> maior – nelze zabránit (vis maior) – </a:t>
            </a:r>
            <a:r>
              <a:rPr lang="cs-CZ" dirty="0" err="1" smtClean="0"/>
              <a:t>Casum</a:t>
            </a:r>
            <a:r>
              <a:rPr lang="cs-CZ" dirty="0" smtClean="0"/>
              <a:t> </a:t>
            </a:r>
            <a:r>
              <a:rPr lang="cs-CZ" dirty="0" err="1" smtClean="0"/>
              <a:t>sentit</a:t>
            </a:r>
            <a:r>
              <a:rPr lang="cs-CZ" dirty="0" smtClean="0"/>
              <a:t> </a:t>
            </a:r>
            <a:r>
              <a:rPr lang="cs-CZ" dirty="0" err="1" smtClean="0"/>
              <a:t>dominus</a:t>
            </a:r>
            <a:r>
              <a:rPr lang="cs-CZ" dirty="0" smtClean="0"/>
              <a:t> x </a:t>
            </a:r>
            <a:r>
              <a:rPr lang="cs-CZ" dirty="0" err="1" smtClean="0"/>
              <a:t>furtum</a:t>
            </a:r>
            <a:r>
              <a:rPr lang="cs-CZ" dirty="0" smtClean="0"/>
              <a:t> + mora </a:t>
            </a:r>
            <a:r>
              <a:rPr lang="cs-CZ" dirty="0" err="1" smtClean="0"/>
              <a:t>debitoris</a:t>
            </a:r>
            <a:endParaRPr lang="cs-CZ" dirty="0" smtClean="0"/>
          </a:p>
          <a:p>
            <a:pPr lvl="3"/>
            <a:r>
              <a:rPr lang="cs-CZ" dirty="0" smtClean="0"/>
              <a:t>Jsou to: přírodní jevy, právní akty (prohlášení za res extra </a:t>
            </a:r>
            <a:r>
              <a:rPr lang="cs-CZ" dirty="0" err="1" smtClean="0"/>
              <a:t>commercium</a:t>
            </a:r>
            <a:r>
              <a:rPr lang="cs-CZ" dirty="0" smtClean="0"/>
              <a:t>), jednání třetích osob, které není možno ovlivnit (nepřítel, lupič,…)</a:t>
            </a:r>
          </a:p>
          <a:p>
            <a:pPr lvl="3"/>
            <a:r>
              <a:rPr lang="cs-CZ" dirty="0" err="1" smtClean="0"/>
              <a:t>Receptum</a:t>
            </a:r>
            <a:r>
              <a:rPr lang="cs-CZ" dirty="0" smtClean="0"/>
              <a:t> </a:t>
            </a:r>
            <a:r>
              <a:rPr lang="cs-CZ" dirty="0" err="1" smtClean="0"/>
              <a:t>nautarum</a:t>
            </a:r>
            <a:r>
              <a:rPr lang="cs-CZ" dirty="0" smtClean="0"/>
              <a:t> – odpovědnost i za ztroskotání a piráty </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Zánik obligace</a:t>
            </a:r>
            <a:endParaRPr lang="cs-CZ" dirty="0"/>
          </a:p>
        </p:txBody>
      </p:sp>
      <p:sp>
        <p:nvSpPr>
          <p:cNvPr id="5" name="Zástupný symbol pro obsah 4"/>
          <p:cNvSpPr>
            <a:spLocks noGrp="1"/>
          </p:cNvSpPr>
          <p:nvPr>
            <p:ph sz="half" idx="1"/>
          </p:nvPr>
        </p:nvSpPr>
        <p:spPr/>
        <p:txBody>
          <a:bodyPr>
            <a:normAutofit fontScale="92500" lnSpcReduction="20000"/>
          </a:bodyPr>
          <a:lstStyle/>
          <a:p>
            <a:r>
              <a:rPr lang="cs-CZ" dirty="0" smtClean="0"/>
              <a:t>Podle </a:t>
            </a:r>
            <a:r>
              <a:rPr lang="cs-CZ" dirty="0" err="1" smtClean="0"/>
              <a:t>ius</a:t>
            </a:r>
            <a:r>
              <a:rPr lang="cs-CZ" dirty="0" smtClean="0"/>
              <a:t> civile – zánik </a:t>
            </a:r>
            <a:r>
              <a:rPr lang="cs-CZ" dirty="0" err="1" smtClean="0"/>
              <a:t>ipso</a:t>
            </a:r>
            <a:r>
              <a:rPr lang="cs-CZ" dirty="0" smtClean="0"/>
              <a:t> iure</a:t>
            </a:r>
          </a:p>
          <a:p>
            <a:pPr lvl="1"/>
            <a:r>
              <a:rPr lang="cs-CZ" dirty="0" err="1" smtClean="0"/>
              <a:t>Solutio</a:t>
            </a:r>
            <a:endParaRPr lang="cs-CZ" dirty="0" smtClean="0"/>
          </a:p>
          <a:p>
            <a:pPr lvl="1"/>
            <a:r>
              <a:rPr lang="cs-CZ" dirty="0" err="1" smtClean="0"/>
              <a:t>Solutio</a:t>
            </a:r>
            <a:r>
              <a:rPr lang="cs-CZ" dirty="0" smtClean="0"/>
              <a:t> per as </a:t>
            </a:r>
            <a:r>
              <a:rPr lang="cs-CZ" dirty="0" err="1" smtClean="0"/>
              <a:t>et</a:t>
            </a:r>
            <a:r>
              <a:rPr lang="cs-CZ" dirty="0" smtClean="0"/>
              <a:t> </a:t>
            </a:r>
            <a:r>
              <a:rPr lang="cs-CZ" dirty="0" err="1" smtClean="0"/>
              <a:t>liberam</a:t>
            </a:r>
            <a:endParaRPr lang="cs-CZ" dirty="0" smtClean="0"/>
          </a:p>
          <a:p>
            <a:pPr lvl="1"/>
            <a:r>
              <a:rPr lang="cs-CZ" dirty="0" err="1" smtClean="0"/>
              <a:t>Acceptilatio</a:t>
            </a:r>
            <a:endParaRPr lang="cs-CZ" dirty="0" smtClean="0"/>
          </a:p>
          <a:p>
            <a:pPr lvl="1"/>
            <a:r>
              <a:rPr lang="cs-CZ" dirty="0" err="1" smtClean="0"/>
              <a:t>Confusio</a:t>
            </a:r>
            <a:endParaRPr lang="cs-CZ" dirty="0" smtClean="0"/>
          </a:p>
          <a:p>
            <a:pPr lvl="1"/>
            <a:r>
              <a:rPr lang="cs-CZ" dirty="0" err="1" smtClean="0"/>
              <a:t>Concursus</a:t>
            </a:r>
            <a:r>
              <a:rPr lang="cs-CZ" dirty="0" smtClean="0"/>
              <a:t> </a:t>
            </a:r>
            <a:r>
              <a:rPr lang="cs-CZ" dirty="0" err="1" smtClean="0"/>
              <a:t>causarum</a:t>
            </a:r>
            <a:endParaRPr lang="cs-CZ" dirty="0" smtClean="0"/>
          </a:p>
          <a:p>
            <a:pPr lvl="1"/>
            <a:r>
              <a:rPr lang="cs-CZ" dirty="0" err="1" smtClean="0"/>
              <a:t>Contrarius</a:t>
            </a:r>
            <a:r>
              <a:rPr lang="cs-CZ" dirty="0" smtClean="0"/>
              <a:t> </a:t>
            </a:r>
            <a:r>
              <a:rPr lang="cs-CZ" dirty="0" err="1" smtClean="0"/>
              <a:t>consensus</a:t>
            </a:r>
            <a:endParaRPr lang="cs-CZ" dirty="0" smtClean="0"/>
          </a:p>
          <a:p>
            <a:pPr lvl="1"/>
            <a:r>
              <a:rPr lang="cs-CZ" dirty="0" err="1" smtClean="0"/>
              <a:t>Recessio</a:t>
            </a:r>
            <a:endParaRPr lang="cs-CZ" dirty="0" smtClean="0"/>
          </a:p>
          <a:p>
            <a:pPr lvl="1"/>
            <a:r>
              <a:rPr lang="cs-CZ" dirty="0" err="1" smtClean="0"/>
              <a:t>Novatio</a:t>
            </a:r>
            <a:endParaRPr lang="cs-CZ" dirty="0" smtClean="0"/>
          </a:p>
          <a:p>
            <a:pPr lvl="1"/>
            <a:r>
              <a:rPr lang="cs-CZ" dirty="0" smtClean="0"/>
              <a:t>Smrt a </a:t>
            </a:r>
            <a:r>
              <a:rPr lang="cs-CZ" dirty="0" err="1" smtClean="0"/>
              <a:t>kapitisdeminuce</a:t>
            </a:r>
            <a:endParaRPr lang="cs-CZ" dirty="0" smtClean="0"/>
          </a:p>
          <a:p>
            <a:pPr lvl="1"/>
            <a:r>
              <a:rPr lang="cs-CZ" dirty="0" smtClean="0"/>
              <a:t>Dodatečná nemožnost plnění</a:t>
            </a:r>
            <a:endParaRPr lang="cs-CZ" dirty="0"/>
          </a:p>
        </p:txBody>
      </p:sp>
      <p:sp>
        <p:nvSpPr>
          <p:cNvPr id="6" name="Zástupný symbol pro obsah 5"/>
          <p:cNvSpPr>
            <a:spLocks noGrp="1"/>
          </p:cNvSpPr>
          <p:nvPr>
            <p:ph sz="half" idx="2"/>
          </p:nvPr>
        </p:nvSpPr>
        <p:spPr>
          <a:xfrm>
            <a:off x="4648200" y="1600200"/>
            <a:ext cx="4244280" cy="4525963"/>
          </a:xfrm>
        </p:spPr>
        <p:txBody>
          <a:bodyPr>
            <a:normAutofit fontScale="92500" lnSpcReduction="20000"/>
          </a:bodyPr>
          <a:lstStyle/>
          <a:p>
            <a:r>
              <a:rPr lang="cs-CZ" dirty="0" smtClean="0"/>
              <a:t>Podle </a:t>
            </a:r>
            <a:r>
              <a:rPr lang="cs-CZ" dirty="0" err="1" smtClean="0"/>
              <a:t>honorálního</a:t>
            </a:r>
            <a:r>
              <a:rPr lang="cs-CZ" dirty="0" smtClean="0"/>
              <a:t> práva – zánik </a:t>
            </a:r>
            <a:r>
              <a:rPr lang="cs-CZ" dirty="0" err="1" smtClean="0"/>
              <a:t>ope</a:t>
            </a:r>
            <a:r>
              <a:rPr lang="cs-CZ" dirty="0" smtClean="0"/>
              <a:t> </a:t>
            </a:r>
            <a:r>
              <a:rPr lang="cs-CZ" dirty="0" err="1" smtClean="0"/>
              <a:t>exceptionis</a:t>
            </a:r>
            <a:endParaRPr lang="cs-CZ" dirty="0" smtClean="0"/>
          </a:p>
          <a:p>
            <a:pPr lvl="1"/>
            <a:r>
              <a:rPr lang="cs-CZ" dirty="0" err="1" smtClean="0"/>
              <a:t>Compensatio</a:t>
            </a:r>
            <a:endParaRPr lang="cs-CZ" dirty="0" smtClean="0"/>
          </a:p>
          <a:p>
            <a:pPr lvl="1"/>
            <a:r>
              <a:rPr lang="cs-CZ" dirty="0" err="1" smtClean="0"/>
              <a:t>Pactum</a:t>
            </a:r>
            <a:r>
              <a:rPr lang="cs-CZ" dirty="0" smtClean="0"/>
              <a:t> de non </a:t>
            </a:r>
            <a:r>
              <a:rPr lang="cs-CZ" dirty="0" err="1" smtClean="0"/>
              <a:t>petendo</a:t>
            </a:r>
            <a:endParaRPr lang="cs-CZ" dirty="0" smtClean="0"/>
          </a:p>
          <a:p>
            <a:pPr lvl="1"/>
            <a:r>
              <a:rPr lang="cs-CZ" dirty="0" err="1" smtClean="0"/>
              <a:t>Transactio</a:t>
            </a:r>
            <a:endParaRPr lang="cs-CZ" dirty="0" smtClean="0"/>
          </a:p>
          <a:p>
            <a:pPr lvl="1"/>
            <a:r>
              <a:rPr lang="cs-CZ" dirty="0" err="1" smtClean="0"/>
              <a:t>Praesriptio</a:t>
            </a:r>
            <a:r>
              <a:rPr lang="cs-CZ" dirty="0" smtClean="0"/>
              <a:t> </a:t>
            </a:r>
            <a:r>
              <a:rPr lang="cs-CZ" dirty="0" err="1" smtClean="0"/>
              <a:t>longi</a:t>
            </a:r>
            <a:r>
              <a:rPr lang="cs-CZ" dirty="0" smtClean="0"/>
              <a:t> </a:t>
            </a:r>
            <a:r>
              <a:rPr lang="cs-CZ" dirty="0" err="1" smtClean="0"/>
              <a:t>temporis</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0"/>
            <a:ext cx="7200800" cy="692696"/>
          </a:xfrm>
        </p:spPr>
        <p:txBody>
          <a:bodyPr>
            <a:normAutofit/>
          </a:bodyPr>
          <a:lstStyle/>
          <a:p>
            <a:r>
              <a:rPr lang="cs-CZ" sz="2800" dirty="0" err="1" smtClean="0"/>
              <a:t>Solutio</a:t>
            </a:r>
            <a:endParaRPr lang="cs-CZ" sz="2800" dirty="0"/>
          </a:p>
        </p:txBody>
      </p:sp>
      <p:sp>
        <p:nvSpPr>
          <p:cNvPr id="3" name="Zástupný symbol pro obsah 2"/>
          <p:cNvSpPr>
            <a:spLocks noGrp="1"/>
          </p:cNvSpPr>
          <p:nvPr>
            <p:ph idx="1"/>
          </p:nvPr>
        </p:nvSpPr>
        <p:spPr>
          <a:xfrm>
            <a:off x="0" y="692696"/>
            <a:ext cx="9144000" cy="6165304"/>
          </a:xfrm>
        </p:spPr>
        <p:txBody>
          <a:bodyPr>
            <a:normAutofit fontScale="55000" lnSpcReduction="20000"/>
          </a:bodyPr>
          <a:lstStyle/>
          <a:p>
            <a:r>
              <a:rPr lang="cs-CZ" dirty="0" smtClean="0"/>
              <a:t>SOLVERE DICIMUS QUI FECIT QUOD FACERE PROMISIT</a:t>
            </a:r>
          </a:p>
          <a:p>
            <a:r>
              <a:rPr lang="cs-CZ" dirty="0" smtClean="0"/>
              <a:t>Musí být splněny všechny náležitosti: </a:t>
            </a:r>
          </a:p>
          <a:p>
            <a:pPr lvl="1"/>
            <a:r>
              <a:rPr lang="cs-CZ" dirty="0" smtClean="0"/>
              <a:t>čas: není-li dohodnut, tak na požádání (s přiměřenou lhůtou) + prodloužení – „příročí“ – moratorium</a:t>
            </a:r>
          </a:p>
          <a:p>
            <a:pPr lvl="1"/>
            <a:r>
              <a:rPr lang="cs-CZ" dirty="0" smtClean="0"/>
              <a:t>místo: není-li dohodnuto, tak bydliště věřitele</a:t>
            </a:r>
          </a:p>
          <a:p>
            <a:pPr lvl="1"/>
            <a:r>
              <a:rPr lang="cs-CZ" dirty="0" smtClean="0"/>
              <a:t>osoba: věřiteli (</a:t>
            </a:r>
            <a:r>
              <a:rPr lang="cs-CZ" dirty="0" err="1" smtClean="0"/>
              <a:t>poručníkovi</a:t>
            </a:r>
            <a:r>
              <a:rPr lang="cs-CZ" dirty="0" smtClean="0"/>
              <a:t>, osobě </a:t>
            </a:r>
            <a:r>
              <a:rPr lang="cs-CZ" dirty="0" err="1" smtClean="0"/>
              <a:t>alieni</a:t>
            </a:r>
            <a:r>
              <a:rPr lang="cs-CZ" dirty="0" smtClean="0"/>
              <a:t> </a:t>
            </a:r>
            <a:r>
              <a:rPr lang="cs-CZ" dirty="0" err="1" smtClean="0"/>
              <a:t>iuris</a:t>
            </a:r>
            <a:r>
              <a:rPr lang="cs-CZ" dirty="0" smtClean="0"/>
              <a:t>, vedlejšímu věřiteli)</a:t>
            </a:r>
          </a:p>
          <a:p>
            <a:pPr lvl="1"/>
            <a:r>
              <a:rPr lang="cs-CZ" dirty="0" smtClean="0"/>
              <a:t>Předmět: není-li je možno</a:t>
            </a:r>
          </a:p>
          <a:p>
            <a:pPr lvl="2"/>
            <a:r>
              <a:rPr lang="cs-CZ" dirty="0" smtClean="0"/>
              <a:t>Přijmout místo plněného (jiné plnění: místo peněz hodinky)</a:t>
            </a:r>
          </a:p>
          <a:p>
            <a:pPr lvl="2"/>
            <a:r>
              <a:rPr lang="cs-CZ" dirty="0" smtClean="0"/>
              <a:t>Přijmout na plnění (přijme hodinky, aby je zpeněžil a pak je splněno)</a:t>
            </a:r>
            <a:endParaRPr lang="cs-CZ" dirty="0"/>
          </a:p>
          <a:p>
            <a:pPr marL="342900" lvl="2" indent="-342900"/>
            <a:r>
              <a:rPr lang="cs-CZ" sz="3200" dirty="0" smtClean="0"/>
              <a:t>Prodlení – mora</a:t>
            </a:r>
          </a:p>
          <a:p>
            <a:pPr marL="800100" lvl="3" indent="-342900"/>
            <a:r>
              <a:rPr lang="cs-CZ" sz="2800" dirty="0" smtClean="0"/>
              <a:t>Mora </a:t>
            </a:r>
            <a:r>
              <a:rPr lang="cs-CZ" sz="2800" dirty="0" err="1" smtClean="0"/>
              <a:t>debitoris</a:t>
            </a:r>
            <a:r>
              <a:rPr lang="cs-CZ" sz="2800" dirty="0" smtClean="0"/>
              <a:t> </a:t>
            </a:r>
          </a:p>
          <a:p>
            <a:pPr marL="1257300" lvl="4" indent="-342900"/>
            <a:r>
              <a:rPr lang="cs-CZ" sz="2800" dirty="0" smtClean="0"/>
              <a:t>Prodlení dlužníka – dlužník u dospělé pohledávky neomluvitelně neposkytl plnění, někdy nutné dlužníka vyzvat (</a:t>
            </a:r>
            <a:r>
              <a:rPr lang="cs-CZ" sz="2800" dirty="0" err="1" smtClean="0"/>
              <a:t>justiniánské</a:t>
            </a:r>
            <a:r>
              <a:rPr lang="cs-CZ" sz="2800" dirty="0" smtClean="0"/>
              <a:t> právo - ne u deliktu, stanovené doby plnění a u </a:t>
            </a:r>
            <a:r>
              <a:rPr lang="cs-CZ" sz="2800" dirty="0" err="1" smtClean="0"/>
              <a:t>nezastižitelného</a:t>
            </a:r>
            <a:r>
              <a:rPr lang="cs-CZ" sz="2800" dirty="0" smtClean="0"/>
              <a:t> dlužníka)</a:t>
            </a:r>
          </a:p>
          <a:p>
            <a:pPr marL="1257300" lvl="4" indent="-342900"/>
            <a:r>
              <a:rPr lang="cs-CZ" sz="2800" dirty="0" smtClean="0"/>
              <a:t>Dlužníka je možno žalovat, zvyšuje se odpovědnost dlužníka i za </a:t>
            </a:r>
            <a:r>
              <a:rPr lang="cs-CZ" sz="2800" dirty="0" err="1" smtClean="0"/>
              <a:t>cassus</a:t>
            </a:r>
            <a:r>
              <a:rPr lang="cs-CZ" sz="2800" dirty="0" smtClean="0"/>
              <a:t> maior (vis maior) + možnost žádat úroky z prodlení</a:t>
            </a:r>
          </a:p>
          <a:p>
            <a:pPr marL="800100" lvl="3" indent="-342900"/>
            <a:r>
              <a:rPr lang="cs-CZ" sz="2900" dirty="0" smtClean="0"/>
              <a:t>Mora </a:t>
            </a:r>
            <a:r>
              <a:rPr lang="cs-CZ" sz="2900" dirty="0" err="1" smtClean="0"/>
              <a:t>creditoris</a:t>
            </a:r>
            <a:endParaRPr lang="cs-CZ" sz="2900" dirty="0" smtClean="0"/>
          </a:p>
          <a:p>
            <a:pPr marL="1257300" lvl="4" indent="-342900"/>
            <a:r>
              <a:rPr lang="cs-CZ" sz="2900" dirty="0" smtClean="0"/>
              <a:t>Prodlení věřitele – věřitel bezdůvodně nepřijal nabízené plnění, nebo nevytvořil podmínky pro splnění obligace</a:t>
            </a:r>
          </a:p>
          <a:p>
            <a:pPr marL="1257300" lvl="4" indent="-342900"/>
            <a:r>
              <a:rPr lang="cs-CZ" sz="2900" dirty="0" smtClean="0"/>
              <a:t>Dlužník odpovídá jen za škodu způsobenou úmyslně, pokud zanikne věc genericky určená, obligace zaniká</a:t>
            </a:r>
          </a:p>
          <a:p>
            <a:pPr marL="1257300" lvl="4" indent="-342900"/>
            <a:r>
              <a:rPr lang="cs-CZ" sz="2900" dirty="0" smtClean="0"/>
              <a:t>Přestávají se počítat úroky, dlužník se nemůže dostat do prodlení, při žalobě může použít námitku podvodu, má nárok na náhradu škody a nákladů</a:t>
            </a:r>
          </a:p>
          <a:p>
            <a:pPr marL="1257300" lvl="4" indent="-342900"/>
            <a:r>
              <a:rPr lang="cs-CZ" sz="2900" dirty="0" smtClean="0"/>
              <a:t>Může plnit náhradním způsobem: uschovat u sebe, uschovat ve veřejné pokladně, prodat předmět obligace, předmět opustit /vyhodit/</a:t>
            </a:r>
          </a:p>
          <a:p>
            <a:pPr marL="800100" lvl="3" indent="-342900"/>
            <a:r>
              <a:rPr lang="cs-CZ" sz="2900" dirty="0" err="1" smtClean="0"/>
              <a:t>Purgatio</a:t>
            </a:r>
            <a:r>
              <a:rPr lang="cs-CZ" sz="2900" dirty="0" smtClean="0"/>
              <a:t> </a:t>
            </a:r>
            <a:r>
              <a:rPr lang="cs-CZ" sz="2900" dirty="0" err="1" smtClean="0"/>
              <a:t>morae</a:t>
            </a:r>
            <a:r>
              <a:rPr lang="cs-CZ" sz="2900" dirty="0" smtClean="0"/>
              <a:t> </a:t>
            </a:r>
          </a:p>
          <a:p>
            <a:pPr marL="1257300" lvl="4" indent="-342900"/>
            <a:r>
              <a:rPr lang="cs-CZ" sz="2900" dirty="0" smtClean="0"/>
              <a:t>Příslušná strana splní – končí účinky prodlení, ale zůstává povinnost nahradit škodu, která prodlením vznikla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403648" y="0"/>
            <a:ext cx="6408712" cy="836712"/>
          </a:xfrm>
        </p:spPr>
        <p:txBody>
          <a:bodyPr>
            <a:normAutofit/>
          </a:bodyPr>
          <a:lstStyle/>
          <a:p>
            <a:r>
              <a:rPr lang="cs-CZ" sz="3200" dirty="0" smtClean="0"/>
              <a:t>Prominutí dluhu</a:t>
            </a:r>
            <a:endParaRPr lang="cs-CZ" sz="3200" dirty="0"/>
          </a:p>
        </p:txBody>
      </p:sp>
      <p:sp>
        <p:nvSpPr>
          <p:cNvPr id="7" name="Zástupný symbol pro text 6"/>
          <p:cNvSpPr>
            <a:spLocks noGrp="1"/>
          </p:cNvSpPr>
          <p:nvPr>
            <p:ph type="body" idx="1"/>
          </p:nvPr>
        </p:nvSpPr>
        <p:spPr>
          <a:xfrm>
            <a:off x="0" y="836712"/>
            <a:ext cx="4040188" cy="639762"/>
          </a:xfrm>
        </p:spPr>
        <p:txBody>
          <a:bodyPr/>
          <a:lstStyle/>
          <a:p>
            <a:pPr algn="ctr"/>
            <a:r>
              <a:rPr lang="cs-CZ" dirty="0" err="1" smtClean="0"/>
              <a:t>Ius</a:t>
            </a:r>
            <a:r>
              <a:rPr lang="cs-CZ" dirty="0" smtClean="0"/>
              <a:t> civile</a:t>
            </a:r>
            <a:endParaRPr lang="cs-CZ" dirty="0"/>
          </a:p>
        </p:txBody>
      </p:sp>
      <p:sp>
        <p:nvSpPr>
          <p:cNvPr id="8" name="Zástupný symbol pro text 7"/>
          <p:cNvSpPr>
            <a:spLocks noGrp="1"/>
          </p:cNvSpPr>
          <p:nvPr>
            <p:ph type="body" sz="half" idx="3"/>
          </p:nvPr>
        </p:nvSpPr>
        <p:spPr>
          <a:xfrm>
            <a:off x="5102225" y="908720"/>
            <a:ext cx="4041775" cy="639762"/>
          </a:xfrm>
        </p:spPr>
        <p:txBody>
          <a:bodyPr/>
          <a:lstStyle/>
          <a:p>
            <a:pPr algn="ctr"/>
            <a:r>
              <a:rPr lang="cs-CZ" dirty="0" err="1" smtClean="0"/>
              <a:t>Ius</a:t>
            </a:r>
            <a:r>
              <a:rPr lang="cs-CZ" dirty="0" smtClean="0"/>
              <a:t> </a:t>
            </a:r>
            <a:r>
              <a:rPr lang="cs-CZ" dirty="0" err="1" smtClean="0"/>
              <a:t>honorarium</a:t>
            </a:r>
            <a:endParaRPr lang="cs-CZ" dirty="0"/>
          </a:p>
        </p:txBody>
      </p:sp>
      <p:sp>
        <p:nvSpPr>
          <p:cNvPr id="5" name="Zástupný symbol pro obsah 4"/>
          <p:cNvSpPr>
            <a:spLocks noGrp="1"/>
          </p:cNvSpPr>
          <p:nvPr>
            <p:ph sz="quarter" idx="2"/>
          </p:nvPr>
        </p:nvSpPr>
        <p:spPr>
          <a:xfrm>
            <a:off x="179512" y="1700808"/>
            <a:ext cx="4040188" cy="3951288"/>
          </a:xfrm>
        </p:spPr>
        <p:txBody>
          <a:bodyPr/>
          <a:lstStyle/>
          <a:p>
            <a:r>
              <a:rPr lang="cs-CZ" dirty="0" err="1" smtClean="0"/>
              <a:t>Acceptilatio</a:t>
            </a:r>
            <a:endParaRPr lang="cs-CZ" dirty="0" smtClean="0"/>
          </a:p>
          <a:p>
            <a:pPr lvl="1"/>
            <a:r>
              <a:rPr lang="cs-CZ" dirty="0" smtClean="0"/>
              <a:t>Dvoustranné jednání opačné k tomu, jež vedlo ke vzniku závazku</a:t>
            </a:r>
          </a:p>
          <a:p>
            <a:pPr lvl="1"/>
            <a:r>
              <a:rPr lang="cs-CZ" dirty="0" smtClean="0"/>
              <a:t>Nutný souhlas dlužníka</a:t>
            </a:r>
          </a:p>
          <a:p>
            <a:pPr lvl="1"/>
            <a:r>
              <a:rPr lang="cs-CZ" dirty="0" smtClean="0"/>
              <a:t>Typy:</a:t>
            </a:r>
          </a:p>
          <a:p>
            <a:pPr lvl="2"/>
            <a:r>
              <a:rPr lang="cs-CZ" dirty="0" err="1" smtClean="0"/>
              <a:t>Acceptilatio</a:t>
            </a:r>
            <a:r>
              <a:rPr lang="cs-CZ" dirty="0" smtClean="0"/>
              <a:t> </a:t>
            </a:r>
            <a:r>
              <a:rPr lang="cs-CZ" dirty="0" err="1" smtClean="0"/>
              <a:t>verbis</a:t>
            </a:r>
            <a:endParaRPr lang="cs-CZ" dirty="0" smtClean="0"/>
          </a:p>
          <a:p>
            <a:pPr lvl="2"/>
            <a:r>
              <a:rPr lang="cs-CZ" dirty="0" err="1" smtClean="0"/>
              <a:t>Acceptilatio</a:t>
            </a:r>
            <a:r>
              <a:rPr lang="cs-CZ" dirty="0" smtClean="0"/>
              <a:t> </a:t>
            </a:r>
            <a:r>
              <a:rPr lang="cs-CZ" dirty="0" err="1" smtClean="0"/>
              <a:t>literis</a:t>
            </a:r>
            <a:endParaRPr lang="cs-CZ" dirty="0"/>
          </a:p>
        </p:txBody>
      </p:sp>
      <p:sp>
        <p:nvSpPr>
          <p:cNvPr id="6" name="Zástupný symbol pro obsah 5"/>
          <p:cNvSpPr>
            <a:spLocks noGrp="1"/>
          </p:cNvSpPr>
          <p:nvPr>
            <p:ph sz="quarter" idx="4"/>
          </p:nvPr>
        </p:nvSpPr>
        <p:spPr>
          <a:xfrm>
            <a:off x="4860032" y="1700808"/>
            <a:ext cx="4041775" cy="3951288"/>
          </a:xfrm>
        </p:spPr>
        <p:txBody>
          <a:bodyPr>
            <a:normAutofit fontScale="92500" lnSpcReduction="10000"/>
          </a:bodyPr>
          <a:lstStyle/>
          <a:p>
            <a:r>
              <a:rPr lang="cs-CZ" dirty="0" err="1" smtClean="0"/>
              <a:t>Pactum</a:t>
            </a:r>
            <a:r>
              <a:rPr lang="cs-CZ" dirty="0" smtClean="0"/>
              <a:t> de non </a:t>
            </a:r>
            <a:r>
              <a:rPr lang="cs-CZ" dirty="0" err="1" smtClean="0"/>
              <a:t>petendo</a:t>
            </a:r>
            <a:endParaRPr lang="cs-CZ" dirty="0" smtClean="0"/>
          </a:p>
          <a:p>
            <a:pPr lvl="1"/>
            <a:r>
              <a:rPr lang="cs-CZ" dirty="0" smtClean="0"/>
              <a:t>Neformální dohoda věřitele a dlužníka, že dluh nebude vymáhán vůbec nebo po určitou dobu</a:t>
            </a:r>
          </a:p>
          <a:p>
            <a:pPr lvl="1"/>
            <a:r>
              <a:rPr lang="cs-CZ" dirty="0" smtClean="0"/>
              <a:t>Ochrana </a:t>
            </a:r>
            <a:r>
              <a:rPr lang="cs-CZ" dirty="0" err="1" smtClean="0"/>
              <a:t>exceptio</a:t>
            </a:r>
            <a:r>
              <a:rPr lang="cs-CZ" dirty="0" smtClean="0"/>
              <a:t> </a:t>
            </a:r>
            <a:r>
              <a:rPr lang="cs-CZ" dirty="0" err="1" smtClean="0"/>
              <a:t>pacti</a:t>
            </a:r>
            <a:endParaRPr lang="cs-CZ" dirty="0" smtClean="0"/>
          </a:p>
          <a:p>
            <a:pPr lvl="1"/>
            <a:r>
              <a:rPr lang="cs-CZ" dirty="0" smtClean="0"/>
              <a:t>Typy:</a:t>
            </a:r>
          </a:p>
          <a:p>
            <a:pPr lvl="2"/>
            <a:r>
              <a:rPr lang="cs-CZ" dirty="0" smtClean="0"/>
              <a:t>De non </a:t>
            </a:r>
            <a:r>
              <a:rPr lang="cs-CZ" dirty="0" err="1" smtClean="0"/>
              <a:t>petendo</a:t>
            </a:r>
            <a:r>
              <a:rPr lang="cs-CZ" dirty="0" smtClean="0"/>
              <a:t> in </a:t>
            </a:r>
            <a:r>
              <a:rPr lang="cs-CZ" dirty="0" err="1" smtClean="0"/>
              <a:t>rem</a:t>
            </a:r>
            <a:r>
              <a:rPr lang="cs-CZ" dirty="0" smtClean="0"/>
              <a:t> – přísluší i dědicům dlužníka nebo solidárním spoludlužníkům</a:t>
            </a:r>
          </a:p>
          <a:p>
            <a:pPr lvl="2"/>
            <a:r>
              <a:rPr lang="cs-CZ" dirty="0" smtClean="0"/>
              <a:t>De non </a:t>
            </a:r>
            <a:r>
              <a:rPr lang="cs-CZ" dirty="0" err="1" smtClean="0"/>
              <a:t>petendo</a:t>
            </a:r>
            <a:r>
              <a:rPr lang="cs-CZ" dirty="0" smtClean="0"/>
              <a:t> in personam – námitku smí použít výlučně dlužník</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ovéPole 7"/>
          <p:cNvSpPr txBox="1"/>
          <p:nvPr/>
        </p:nvSpPr>
        <p:spPr>
          <a:xfrm>
            <a:off x="323528" y="188640"/>
            <a:ext cx="8496944" cy="6109365"/>
          </a:xfrm>
          <a:prstGeom prst="rect">
            <a:avLst/>
          </a:prstGeom>
          <a:noFill/>
        </p:spPr>
        <p:txBody>
          <a:bodyPr wrap="square" rtlCol="0">
            <a:spAutoFit/>
          </a:bodyPr>
          <a:lstStyle/>
          <a:p>
            <a:pPr>
              <a:buFont typeface="Arial" pitchFamily="34" charset="0"/>
              <a:buChar char="•"/>
            </a:pPr>
            <a:r>
              <a:rPr lang="cs-CZ" sz="1700" b="1" dirty="0" smtClean="0"/>
              <a:t> </a:t>
            </a:r>
            <a:r>
              <a:rPr lang="cs-CZ" sz="1700" b="1" dirty="0" err="1" smtClean="0"/>
              <a:t>Confusio</a:t>
            </a:r>
            <a:r>
              <a:rPr lang="cs-CZ" sz="1700" b="1" dirty="0" smtClean="0"/>
              <a:t> – splynutí </a:t>
            </a:r>
          </a:p>
          <a:p>
            <a:pPr lvl="1">
              <a:buFont typeface="Arial" pitchFamily="34" charset="0"/>
              <a:buChar char="•"/>
            </a:pPr>
            <a:r>
              <a:rPr lang="cs-CZ" sz="1700" dirty="0" smtClean="0"/>
              <a:t> Osoba dlužníka a věřitele splyne – např. věřitel se stane dlužníkovým dědicem</a:t>
            </a:r>
          </a:p>
          <a:p>
            <a:pPr>
              <a:buFont typeface="Arial" pitchFamily="34" charset="0"/>
              <a:buChar char="•"/>
            </a:pPr>
            <a:r>
              <a:rPr lang="cs-CZ" sz="1700" b="1" dirty="0" smtClean="0"/>
              <a:t> </a:t>
            </a:r>
            <a:r>
              <a:rPr lang="cs-CZ" sz="1700" b="1" dirty="0" err="1" smtClean="0"/>
              <a:t>Concursus</a:t>
            </a:r>
            <a:r>
              <a:rPr lang="cs-CZ" sz="1700" b="1" dirty="0" smtClean="0"/>
              <a:t> </a:t>
            </a:r>
            <a:r>
              <a:rPr lang="cs-CZ" sz="1700" b="1" dirty="0" err="1" smtClean="0"/>
              <a:t>causarum</a:t>
            </a:r>
            <a:r>
              <a:rPr lang="cs-CZ" sz="1700" b="1" dirty="0" smtClean="0"/>
              <a:t> – souběh kauz</a:t>
            </a:r>
          </a:p>
          <a:p>
            <a:pPr lvl="1">
              <a:buFont typeface="Arial" pitchFamily="34" charset="0"/>
              <a:buChar char="•"/>
            </a:pPr>
            <a:r>
              <a:rPr lang="cs-CZ" sz="1700" dirty="0" smtClean="0"/>
              <a:t> Věřitel </a:t>
            </a:r>
            <a:r>
              <a:rPr lang="cs-CZ" sz="1700" dirty="0" err="1" smtClean="0"/>
              <a:t>obrží</a:t>
            </a:r>
            <a:r>
              <a:rPr lang="cs-CZ" sz="1700" dirty="0" smtClean="0"/>
              <a:t> plnění z jiného důvodu - obě kauzy musí být lukrativní (</a:t>
            </a:r>
            <a:r>
              <a:rPr lang="cs-CZ" sz="1700" dirty="0" err="1" smtClean="0"/>
              <a:t>Salvus</a:t>
            </a:r>
            <a:r>
              <a:rPr lang="cs-CZ" sz="1700" dirty="0" smtClean="0"/>
              <a:t> </a:t>
            </a:r>
            <a:r>
              <a:rPr lang="cs-CZ" sz="1700" dirty="0" err="1" smtClean="0"/>
              <a:t>Iulianus</a:t>
            </a:r>
            <a:r>
              <a:rPr lang="cs-CZ" sz="1700" dirty="0" smtClean="0"/>
              <a:t>)</a:t>
            </a:r>
          </a:p>
          <a:p>
            <a:pPr>
              <a:buFont typeface="Arial" pitchFamily="34" charset="0"/>
              <a:buChar char="•"/>
            </a:pPr>
            <a:r>
              <a:rPr lang="cs-CZ" sz="1700" b="1" dirty="0" smtClean="0"/>
              <a:t> </a:t>
            </a:r>
            <a:r>
              <a:rPr lang="cs-CZ" sz="1700" b="1" dirty="0" err="1" smtClean="0"/>
              <a:t>Recessio</a:t>
            </a:r>
            <a:r>
              <a:rPr lang="cs-CZ" sz="1700" b="1" dirty="0" smtClean="0"/>
              <a:t> – jednostranné odstoupení</a:t>
            </a:r>
          </a:p>
          <a:p>
            <a:pPr lvl="1">
              <a:buFont typeface="Arial" pitchFamily="34" charset="0"/>
              <a:buChar char="•"/>
            </a:pPr>
            <a:r>
              <a:rPr lang="cs-CZ" sz="1700" dirty="0" smtClean="0"/>
              <a:t> U kupní smlouvy na základě </a:t>
            </a:r>
            <a:r>
              <a:rPr lang="cs-CZ" sz="1700" dirty="0" err="1" smtClean="0"/>
              <a:t>adjektických</a:t>
            </a:r>
            <a:r>
              <a:rPr lang="cs-CZ" sz="1700" dirty="0" smtClean="0"/>
              <a:t> dohod (např. dohoda o znelíbení se)</a:t>
            </a:r>
          </a:p>
          <a:p>
            <a:pPr lvl="1">
              <a:buFont typeface="Arial" pitchFamily="34" charset="0"/>
              <a:buChar char="•"/>
            </a:pPr>
            <a:r>
              <a:rPr lang="cs-CZ" sz="1700" dirty="0" smtClean="0"/>
              <a:t> U společenské smlouvy</a:t>
            </a:r>
          </a:p>
          <a:p>
            <a:pPr>
              <a:buFont typeface="Arial" pitchFamily="34" charset="0"/>
              <a:buChar char="•"/>
            </a:pPr>
            <a:r>
              <a:rPr lang="cs-CZ" sz="1700" b="1" dirty="0" smtClean="0"/>
              <a:t> </a:t>
            </a:r>
            <a:r>
              <a:rPr lang="cs-CZ" sz="1700" b="1" dirty="0" err="1" smtClean="0"/>
              <a:t>Novatio</a:t>
            </a:r>
            <a:r>
              <a:rPr lang="cs-CZ" sz="1700" b="1" dirty="0" smtClean="0"/>
              <a:t> - novace</a:t>
            </a:r>
          </a:p>
          <a:p>
            <a:pPr lvl="1">
              <a:buFont typeface="Arial" pitchFamily="34" charset="0"/>
              <a:buChar char="•"/>
            </a:pPr>
            <a:r>
              <a:rPr lang="cs-CZ" sz="1700" dirty="0" smtClean="0"/>
              <a:t> Nahrazení původního závazku novým závazkem se stejným obsahem, ale nějakým novým prvkem (</a:t>
            </a:r>
            <a:r>
              <a:rPr lang="cs-CZ" sz="1700" dirty="0" err="1" smtClean="0"/>
              <a:t>aliquid</a:t>
            </a:r>
            <a:r>
              <a:rPr lang="cs-CZ" sz="1700" dirty="0" smtClean="0"/>
              <a:t> </a:t>
            </a:r>
            <a:r>
              <a:rPr lang="cs-CZ" sz="1700" dirty="0" err="1" smtClean="0"/>
              <a:t>novi</a:t>
            </a:r>
            <a:r>
              <a:rPr lang="cs-CZ" sz="1700" dirty="0" smtClean="0"/>
              <a:t>)</a:t>
            </a:r>
          </a:p>
          <a:p>
            <a:pPr lvl="1">
              <a:buFont typeface="Arial" pitchFamily="34" charset="0"/>
              <a:buChar char="•"/>
            </a:pPr>
            <a:r>
              <a:rPr lang="cs-CZ" sz="1700" dirty="0" smtClean="0"/>
              <a:t> Pokud by plnění nové obligace bylo jiné, obligace se kumulují</a:t>
            </a:r>
          </a:p>
          <a:p>
            <a:pPr lvl="1">
              <a:buFont typeface="Arial" pitchFamily="34" charset="0"/>
              <a:buChar char="•"/>
            </a:pPr>
            <a:r>
              <a:rPr lang="cs-CZ" sz="1700" dirty="0" smtClean="0"/>
              <a:t> Zanikají </a:t>
            </a:r>
            <a:r>
              <a:rPr lang="cs-CZ" sz="1700" dirty="0" err="1" smtClean="0"/>
              <a:t>akcesoricky</a:t>
            </a:r>
            <a:r>
              <a:rPr lang="cs-CZ" sz="1700" dirty="0" smtClean="0"/>
              <a:t> navázané závazky</a:t>
            </a:r>
          </a:p>
          <a:p>
            <a:pPr lvl="1">
              <a:buFont typeface="Arial" pitchFamily="34" charset="0"/>
              <a:buChar char="•"/>
            </a:pPr>
            <a:r>
              <a:rPr lang="cs-CZ" sz="1700" dirty="0" smtClean="0"/>
              <a:t> Justinián – musí být jasně vyjádřená vůle k novaci</a:t>
            </a:r>
          </a:p>
          <a:p>
            <a:pPr lvl="1">
              <a:buFont typeface="Arial" pitchFamily="34" charset="0"/>
              <a:buChar char="•"/>
            </a:pPr>
            <a:r>
              <a:rPr lang="cs-CZ" sz="1700" dirty="0" smtClean="0"/>
              <a:t> </a:t>
            </a:r>
            <a:r>
              <a:rPr lang="cs-CZ" sz="1700" dirty="0" err="1" smtClean="0"/>
              <a:t>Novatio</a:t>
            </a:r>
            <a:r>
              <a:rPr lang="cs-CZ" sz="1700" dirty="0" smtClean="0"/>
              <a:t> </a:t>
            </a:r>
            <a:r>
              <a:rPr lang="cs-CZ" sz="1700" dirty="0" err="1" smtClean="0"/>
              <a:t>necessaria</a:t>
            </a:r>
            <a:r>
              <a:rPr lang="cs-CZ" sz="1700" dirty="0" smtClean="0"/>
              <a:t> – dochází k ní </a:t>
            </a:r>
            <a:r>
              <a:rPr lang="cs-CZ" sz="1700" dirty="0" err="1" smtClean="0"/>
              <a:t>litiskontestací</a:t>
            </a:r>
            <a:endParaRPr lang="cs-CZ" sz="1700" dirty="0" smtClean="0"/>
          </a:p>
          <a:p>
            <a:pPr>
              <a:buFont typeface="Arial" pitchFamily="34" charset="0"/>
              <a:buChar char="•"/>
            </a:pPr>
            <a:r>
              <a:rPr lang="cs-CZ" sz="1700" b="1" dirty="0" smtClean="0"/>
              <a:t> Smrt a </a:t>
            </a:r>
            <a:r>
              <a:rPr lang="cs-CZ" sz="1700" b="1" dirty="0" err="1" smtClean="0"/>
              <a:t>kapitsdeminuce</a:t>
            </a:r>
            <a:endParaRPr lang="cs-CZ" sz="1700" b="1" dirty="0" smtClean="0"/>
          </a:p>
          <a:p>
            <a:pPr lvl="1">
              <a:buFont typeface="Arial" pitchFamily="34" charset="0"/>
              <a:buChar char="•"/>
            </a:pPr>
            <a:r>
              <a:rPr lang="cs-CZ" sz="1700" dirty="0" smtClean="0"/>
              <a:t> Archaické právo – původně nepřenosné x u smluv se připouštěl přechod na dědice</a:t>
            </a:r>
          </a:p>
          <a:p>
            <a:pPr lvl="1">
              <a:buFont typeface="Arial" pitchFamily="34" charset="0"/>
              <a:buChar char="•"/>
            </a:pPr>
            <a:r>
              <a:rPr lang="cs-CZ" sz="1700" dirty="0" smtClean="0"/>
              <a:t> Klasické právo</a:t>
            </a:r>
          </a:p>
          <a:p>
            <a:pPr lvl="2">
              <a:buFont typeface="Arial" pitchFamily="34" charset="0"/>
              <a:buChar char="•"/>
            </a:pPr>
            <a:r>
              <a:rPr lang="cs-CZ" sz="1700" dirty="0" smtClean="0"/>
              <a:t> Nepřenosné závazky osobní povahy (</a:t>
            </a:r>
            <a:r>
              <a:rPr lang="cs-CZ" sz="1700" dirty="0" err="1" smtClean="0"/>
              <a:t>mandatum</a:t>
            </a:r>
            <a:r>
              <a:rPr lang="cs-CZ" sz="1700" dirty="0" smtClean="0"/>
              <a:t>, </a:t>
            </a:r>
            <a:r>
              <a:rPr lang="cs-CZ" sz="1700" dirty="0" err="1" smtClean="0"/>
              <a:t>societas</a:t>
            </a:r>
            <a:r>
              <a:rPr lang="cs-CZ" sz="1700" dirty="0" smtClean="0"/>
              <a:t>)</a:t>
            </a:r>
          </a:p>
          <a:p>
            <a:pPr lvl="2">
              <a:buFont typeface="Arial" pitchFamily="34" charset="0"/>
              <a:buChar char="•"/>
            </a:pPr>
            <a:r>
              <a:rPr lang="cs-CZ" sz="1700" dirty="0" smtClean="0"/>
              <a:t> Pasivně (výjimečně i aktivně) nezděditelné jsou </a:t>
            </a:r>
            <a:r>
              <a:rPr lang="cs-CZ" sz="1700" dirty="0" err="1" smtClean="0"/>
              <a:t>poenální</a:t>
            </a:r>
            <a:r>
              <a:rPr lang="cs-CZ" sz="1700" dirty="0" smtClean="0"/>
              <a:t> žaloby z deliktů</a:t>
            </a:r>
          </a:p>
          <a:p>
            <a:pPr>
              <a:buFont typeface="Arial" pitchFamily="34" charset="0"/>
              <a:buChar char="•"/>
            </a:pPr>
            <a:r>
              <a:rPr lang="cs-CZ" sz="1700" b="1" dirty="0" smtClean="0"/>
              <a:t> Dodatečná nemožnost plnění</a:t>
            </a:r>
          </a:p>
          <a:p>
            <a:pPr lvl="1">
              <a:buFont typeface="Arial" pitchFamily="34" charset="0"/>
              <a:buChar char="•"/>
            </a:pPr>
            <a:r>
              <a:rPr lang="cs-CZ" sz="1700" dirty="0" smtClean="0"/>
              <a:t> Předmětem musí být individuálně určená věc a nemožnost musí nastat až po vzniku obligace</a:t>
            </a:r>
          </a:p>
          <a:p>
            <a:pPr lvl="1">
              <a:buFont typeface="Arial" pitchFamily="34" charset="0"/>
              <a:buChar char="•"/>
            </a:pPr>
            <a:r>
              <a:rPr lang="cs-CZ" sz="1700" dirty="0" smtClean="0"/>
              <a:t> Zánik z důvodu náhody x z viny dlužníka trvá dále</a:t>
            </a:r>
            <a:endParaRPr lang="cs-CZ" sz="1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404664"/>
            <a:ext cx="7992888" cy="5632311"/>
          </a:xfrm>
          <a:prstGeom prst="rect">
            <a:avLst/>
          </a:prstGeom>
          <a:noFill/>
        </p:spPr>
        <p:txBody>
          <a:bodyPr wrap="square" rtlCol="0">
            <a:spAutoFit/>
          </a:bodyPr>
          <a:lstStyle/>
          <a:p>
            <a:pPr>
              <a:buFont typeface="Arial" pitchFamily="34" charset="0"/>
              <a:buChar char="•"/>
            </a:pPr>
            <a:r>
              <a:rPr lang="cs-CZ" b="1" dirty="0" smtClean="0"/>
              <a:t> </a:t>
            </a:r>
            <a:r>
              <a:rPr lang="cs-CZ" b="1" dirty="0" err="1" smtClean="0"/>
              <a:t>Compensatio</a:t>
            </a:r>
            <a:r>
              <a:rPr lang="cs-CZ" b="1" dirty="0" smtClean="0"/>
              <a:t> (započtení)</a:t>
            </a:r>
          </a:p>
          <a:p>
            <a:pPr lvl="1">
              <a:buFont typeface="Arial" pitchFamily="34" charset="0"/>
              <a:buChar char="•"/>
            </a:pPr>
            <a:r>
              <a:rPr lang="cs-CZ" dirty="0" smtClean="0"/>
              <a:t> Pohledávky se započítají a poté se plní případný zbytek</a:t>
            </a:r>
          </a:p>
          <a:p>
            <a:pPr lvl="1">
              <a:buFont typeface="Arial" pitchFamily="34" charset="0"/>
              <a:buChar char="•"/>
            </a:pPr>
            <a:r>
              <a:rPr lang="cs-CZ" dirty="0" smtClean="0"/>
              <a:t> Podmínky, aby došlo k započtení (dle </a:t>
            </a:r>
            <a:r>
              <a:rPr lang="cs-CZ" dirty="0" err="1" smtClean="0"/>
              <a:t>justiniánského</a:t>
            </a:r>
            <a:r>
              <a:rPr lang="cs-CZ" dirty="0" smtClean="0"/>
              <a:t> práva):</a:t>
            </a:r>
          </a:p>
          <a:p>
            <a:pPr lvl="2">
              <a:buFont typeface="Arial" pitchFamily="34" charset="0"/>
              <a:buChar char="•"/>
            </a:pPr>
            <a:r>
              <a:rPr lang="cs-CZ" dirty="0" smtClean="0"/>
              <a:t> Vzájemné</a:t>
            </a:r>
          </a:p>
          <a:p>
            <a:pPr lvl="2">
              <a:buFont typeface="Arial" pitchFamily="34" charset="0"/>
              <a:buChar char="•"/>
            </a:pPr>
            <a:r>
              <a:rPr lang="cs-CZ" dirty="0" smtClean="0"/>
              <a:t> Platné</a:t>
            </a:r>
          </a:p>
          <a:p>
            <a:pPr lvl="2">
              <a:buFont typeface="Arial" pitchFamily="34" charset="0"/>
              <a:buChar char="•"/>
            </a:pPr>
            <a:r>
              <a:rPr lang="cs-CZ" dirty="0" smtClean="0"/>
              <a:t> Dospělé</a:t>
            </a:r>
          </a:p>
          <a:p>
            <a:pPr lvl="2">
              <a:buFont typeface="Arial" pitchFamily="34" charset="0"/>
              <a:buChar char="•"/>
            </a:pPr>
            <a:r>
              <a:rPr lang="cs-CZ" dirty="0" smtClean="0"/>
              <a:t> Snadno prokazatelné</a:t>
            </a:r>
          </a:p>
          <a:p>
            <a:pPr lvl="2">
              <a:buFont typeface="Arial" pitchFamily="34" charset="0"/>
              <a:buChar char="•"/>
            </a:pPr>
            <a:r>
              <a:rPr lang="cs-CZ" dirty="0" smtClean="0"/>
              <a:t> Stejného druhu – nemusí být stejné kauzy</a:t>
            </a:r>
          </a:p>
          <a:p>
            <a:pPr lvl="2">
              <a:buFont typeface="Arial" pitchFamily="34" charset="0"/>
              <a:buChar char="•"/>
            </a:pPr>
            <a:r>
              <a:rPr lang="cs-CZ" dirty="0" smtClean="0"/>
              <a:t> Vyloučené pohledávky např. z deliktu, proti státní pokladně</a:t>
            </a:r>
          </a:p>
          <a:p>
            <a:pPr lvl="1">
              <a:buFont typeface="Arial" pitchFamily="34" charset="0"/>
              <a:buChar char="•"/>
            </a:pPr>
            <a:r>
              <a:rPr lang="cs-CZ" dirty="0" smtClean="0"/>
              <a:t> Druhy:</a:t>
            </a:r>
          </a:p>
          <a:p>
            <a:pPr lvl="2">
              <a:buFont typeface="Arial" pitchFamily="34" charset="0"/>
              <a:buChar char="•"/>
            </a:pPr>
            <a:r>
              <a:rPr lang="cs-CZ" dirty="0" smtClean="0"/>
              <a:t> </a:t>
            </a:r>
            <a:r>
              <a:rPr lang="cs-CZ" dirty="0" err="1" smtClean="0"/>
              <a:t>Voluntaria</a:t>
            </a:r>
            <a:r>
              <a:rPr lang="cs-CZ" dirty="0" smtClean="0"/>
              <a:t> – na základě dohody (</a:t>
            </a:r>
            <a:r>
              <a:rPr lang="cs-CZ" dirty="0" err="1" smtClean="0"/>
              <a:t>pacta</a:t>
            </a:r>
            <a:r>
              <a:rPr lang="cs-CZ" dirty="0" smtClean="0"/>
              <a:t> – římské právo klasické původně neznalo)</a:t>
            </a:r>
          </a:p>
          <a:p>
            <a:pPr lvl="2">
              <a:buFont typeface="Arial" pitchFamily="34" charset="0"/>
              <a:buChar char="•"/>
            </a:pPr>
            <a:r>
              <a:rPr lang="cs-CZ" dirty="0" smtClean="0"/>
              <a:t> </a:t>
            </a:r>
            <a:r>
              <a:rPr lang="cs-CZ" dirty="0" err="1" smtClean="0"/>
              <a:t>Necessaria</a:t>
            </a:r>
            <a:r>
              <a:rPr lang="cs-CZ" dirty="0" smtClean="0"/>
              <a:t> – na základě soudního rozhodnutí (obligace zaniká rozsudkem, nikoliv započtením)</a:t>
            </a:r>
          </a:p>
          <a:p>
            <a:pPr>
              <a:buFont typeface="Arial" pitchFamily="34" charset="0"/>
              <a:buChar char="•"/>
            </a:pPr>
            <a:r>
              <a:rPr lang="cs-CZ" b="1" dirty="0" smtClean="0"/>
              <a:t> </a:t>
            </a:r>
            <a:r>
              <a:rPr lang="cs-CZ" b="1" dirty="0" err="1" smtClean="0"/>
              <a:t>Transactio</a:t>
            </a:r>
            <a:r>
              <a:rPr lang="cs-CZ" b="1" dirty="0" smtClean="0"/>
              <a:t> (smír)</a:t>
            </a:r>
          </a:p>
          <a:p>
            <a:pPr lvl="1">
              <a:buFont typeface="Arial" pitchFamily="34" charset="0"/>
              <a:buChar char="•"/>
            </a:pPr>
            <a:r>
              <a:rPr lang="cs-CZ" dirty="0" smtClean="0"/>
              <a:t> Dohoda věřitele a dlužníka, že si učiní ústupky, aby se vyhnuli soudnímu řízení</a:t>
            </a:r>
          </a:p>
          <a:p>
            <a:pPr lvl="1">
              <a:buFont typeface="Arial" pitchFamily="34" charset="0"/>
              <a:buChar char="•"/>
            </a:pPr>
            <a:r>
              <a:rPr lang="cs-CZ" dirty="0" smtClean="0"/>
              <a:t> Klasické právo – stipulace x v neformální podobě patří mezi </a:t>
            </a:r>
            <a:r>
              <a:rPr lang="cs-CZ" dirty="0" err="1" smtClean="0"/>
              <a:t>innomináty</a:t>
            </a:r>
            <a:endParaRPr lang="cs-CZ" dirty="0" smtClean="0"/>
          </a:p>
          <a:p>
            <a:pPr lvl="1">
              <a:buFont typeface="Arial" pitchFamily="34" charset="0"/>
              <a:buChar char="•"/>
            </a:pPr>
            <a:r>
              <a:rPr lang="cs-CZ" dirty="0" smtClean="0"/>
              <a:t> Ochrana: </a:t>
            </a:r>
            <a:r>
              <a:rPr lang="cs-CZ" dirty="0" err="1" smtClean="0"/>
              <a:t>exceptio</a:t>
            </a:r>
            <a:r>
              <a:rPr lang="cs-CZ" dirty="0" smtClean="0"/>
              <a:t> </a:t>
            </a:r>
            <a:r>
              <a:rPr lang="cs-CZ" dirty="0" err="1" smtClean="0"/>
              <a:t>pacti</a:t>
            </a:r>
            <a:r>
              <a:rPr lang="cs-CZ" dirty="0" smtClean="0"/>
              <a:t>, </a:t>
            </a:r>
            <a:r>
              <a:rPr lang="cs-CZ" dirty="0" err="1" smtClean="0"/>
              <a:t>actio</a:t>
            </a:r>
            <a:r>
              <a:rPr lang="cs-CZ" dirty="0" smtClean="0"/>
              <a:t> </a:t>
            </a:r>
            <a:r>
              <a:rPr lang="cs-CZ" dirty="0" err="1" smtClean="0"/>
              <a:t>praesriptis</a:t>
            </a:r>
            <a:r>
              <a:rPr lang="cs-CZ" dirty="0" smtClean="0"/>
              <a:t> </a:t>
            </a:r>
            <a:r>
              <a:rPr lang="cs-CZ" dirty="0" err="1" smtClean="0"/>
              <a:t>verbis</a:t>
            </a:r>
            <a:r>
              <a:rPr lang="cs-CZ" dirty="0" smtClean="0"/>
              <a:t> (</a:t>
            </a:r>
            <a:r>
              <a:rPr lang="cs-CZ" dirty="0" err="1" smtClean="0"/>
              <a:t>justiniánské</a:t>
            </a:r>
            <a:r>
              <a:rPr lang="cs-CZ" dirty="0" smtClean="0"/>
              <a:t> právo)</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784976" cy="2160240"/>
          </a:xfrm>
        </p:spPr>
        <p:txBody>
          <a:bodyPr>
            <a:noAutofit/>
          </a:bodyPr>
          <a:lstStyle/>
          <a:p>
            <a:r>
              <a:rPr lang="cs-CZ" sz="2000" dirty="0" smtClean="0"/>
              <a:t>OBLIGATIO EST IURIS VINCULUM QUO NECESSITATE ADSTRINGIMUR ALICUIS SOLVENDAE REI SECUNDUM </a:t>
            </a:r>
            <a:r>
              <a:rPr lang="cs-CZ" sz="2000" dirty="0" err="1" smtClean="0"/>
              <a:t>NOStRAE</a:t>
            </a:r>
            <a:r>
              <a:rPr lang="cs-CZ" sz="2000" dirty="0" smtClean="0"/>
              <a:t> </a:t>
            </a:r>
            <a:r>
              <a:rPr lang="cs-CZ" sz="2000" dirty="0" err="1" smtClean="0"/>
              <a:t>CIVITATIS</a:t>
            </a:r>
            <a:r>
              <a:rPr lang="cs-CZ" sz="2000" dirty="0" smtClean="0"/>
              <a:t> IURA</a:t>
            </a:r>
            <a:br>
              <a:rPr lang="cs-CZ" sz="2000" dirty="0" smtClean="0"/>
            </a:br>
            <a:r>
              <a:rPr lang="cs-CZ" sz="2000" dirty="0" smtClean="0"/>
              <a:t/>
            </a:r>
            <a:br>
              <a:rPr lang="cs-CZ" sz="2000" dirty="0" smtClean="0"/>
            </a:br>
            <a:r>
              <a:rPr lang="cs-CZ" sz="2000" dirty="0" smtClean="0"/>
              <a:t>Obligace (závazek) je právní pouto, které nás svou </a:t>
            </a:r>
            <a:br>
              <a:rPr lang="cs-CZ" sz="2000" dirty="0" smtClean="0"/>
            </a:br>
            <a:r>
              <a:rPr lang="cs-CZ" sz="2000" dirty="0" smtClean="0"/>
              <a:t>nevyhnutelností nutí, abychom na základě práva naší obce poskytli někomu nějaké plnění</a:t>
            </a:r>
            <a:endParaRPr lang="cs-CZ" sz="2800" dirty="0"/>
          </a:p>
        </p:txBody>
      </p:sp>
      <p:sp>
        <p:nvSpPr>
          <p:cNvPr id="3" name="Zástupný symbol pro obsah 2"/>
          <p:cNvSpPr>
            <a:spLocks noGrp="1"/>
          </p:cNvSpPr>
          <p:nvPr>
            <p:ph idx="1"/>
          </p:nvPr>
        </p:nvSpPr>
        <p:spPr>
          <a:xfrm>
            <a:off x="395536" y="2492896"/>
            <a:ext cx="8496944" cy="4176464"/>
          </a:xfrm>
        </p:spPr>
        <p:txBody>
          <a:bodyPr>
            <a:normAutofit fontScale="70000" lnSpcReduction="20000"/>
          </a:bodyPr>
          <a:lstStyle/>
          <a:p>
            <a:r>
              <a:rPr lang="cs-CZ" b="1" dirty="0" err="1" smtClean="0"/>
              <a:t>Inst</a:t>
            </a:r>
            <a:r>
              <a:rPr lang="cs-CZ" b="1" dirty="0" smtClean="0"/>
              <a:t>. Just. 3.13pr.</a:t>
            </a:r>
          </a:p>
          <a:p>
            <a:pPr>
              <a:buNone/>
            </a:pPr>
            <a:endParaRPr lang="cs-CZ" b="1" dirty="0" smtClean="0"/>
          </a:p>
          <a:p>
            <a:r>
              <a:rPr lang="cs-CZ" b="1" dirty="0" err="1" smtClean="0"/>
              <a:t>Obligatio</a:t>
            </a:r>
            <a:r>
              <a:rPr lang="cs-CZ" dirty="0" smtClean="0"/>
              <a:t> – vztah věřitele a dlužníka vznikající z právem uznaného důvodu</a:t>
            </a:r>
          </a:p>
          <a:p>
            <a:r>
              <a:rPr lang="cs-CZ" b="1" dirty="0" err="1" smtClean="0"/>
              <a:t>Vinculum</a:t>
            </a:r>
            <a:r>
              <a:rPr lang="cs-CZ" b="1" dirty="0" smtClean="0"/>
              <a:t> </a:t>
            </a:r>
            <a:r>
              <a:rPr lang="cs-CZ" b="1" dirty="0" err="1" smtClean="0"/>
              <a:t>iuris</a:t>
            </a:r>
            <a:r>
              <a:rPr lang="cs-CZ" b="1" dirty="0" smtClean="0"/>
              <a:t> </a:t>
            </a:r>
            <a:r>
              <a:rPr lang="cs-CZ" dirty="0" smtClean="0"/>
              <a:t>– právní pouto – není závazek jen morální</a:t>
            </a:r>
          </a:p>
          <a:p>
            <a:r>
              <a:rPr lang="cs-CZ" b="1" dirty="0" smtClean="0"/>
              <a:t>Quo </a:t>
            </a:r>
            <a:r>
              <a:rPr lang="cs-CZ" b="1" dirty="0" err="1" smtClean="0"/>
              <a:t>necessitate</a:t>
            </a:r>
            <a:r>
              <a:rPr lang="cs-CZ" b="1" dirty="0" smtClean="0"/>
              <a:t> </a:t>
            </a:r>
            <a:r>
              <a:rPr lang="cs-CZ" b="1" dirty="0" err="1" smtClean="0"/>
              <a:t>adstringimur</a:t>
            </a:r>
            <a:r>
              <a:rPr lang="cs-CZ" b="1" dirty="0" smtClean="0"/>
              <a:t> </a:t>
            </a:r>
            <a:r>
              <a:rPr lang="cs-CZ" dirty="0" smtClean="0"/>
              <a:t>– musí plnit, plnění je vynutitelné</a:t>
            </a:r>
          </a:p>
          <a:p>
            <a:r>
              <a:rPr lang="cs-CZ" b="1" dirty="0" err="1" smtClean="0"/>
              <a:t>Aliqui</a:t>
            </a:r>
            <a:r>
              <a:rPr lang="cs-CZ" b="1" dirty="0" smtClean="0"/>
              <a:t> </a:t>
            </a:r>
            <a:r>
              <a:rPr lang="cs-CZ" b="1" dirty="0" err="1" smtClean="0"/>
              <a:t>solvendae</a:t>
            </a:r>
            <a:r>
              <a:rPr lang="cs-CZ" b="1" dirty="0" smtClean="0"/>
              <a:t>  </a:t>
            </a:r>
            <a:r>
              <a:rPr lang="cs-CZ" dirty="0" smtClean="0"/>
              <a:t>– předmětem je plnění</a:t>
            </a:r>
          </a:p>
          <a:p>
            <a:r>
              <a:rPr lang="cs-CZ" b="1" dirty="0" err="1" smtClean="0"/>
              <a:t>Secundum</a:t>
            </a:r>
            <a:r>
              <a:rPr lang="cs-CZ" dirty="0" smtClean="0"/>
              <a:t> – relativní práva – uplatnitelné jen mezi subjekty vztahu</a:t>
            </a:r>
          </a:p>
          <a:p>
            <a:r>
              <a:rPr lang="cs-CZ" b="1" dirty="0" err="1" smtClean="0"/>
              <a:t>Nostrae</a:t>
            </a:r>
            <a:r>
              <a:rPr lang="cs-CZ" b="1" dirty="0" smtClean="0"/>
              <a:t> </a:t>
            </a:r>
            <a:r>
              <a:rPr lang="cs-CZ" b="1" dirty="0" err="1" smtClean="0"/>
              <a:t>civitatis</a:t>
            </a:r>
            <a:r>
              <a:rPr lang="cs-CZ" b="1" dirty="0" smtClean="0"/>
              <a:t> </a:t>
            </a:r>
            <a:r>
              <a:rPr lang="cs-CZ" b="1" dirty="0" err="1" smtClean="0"/>
              <a:t>iura</a:t>
            </a:r>
            <a:r>
              <a:rPr lang="cs-CZ" b="1" dirty="0" smtClean="0"/>
              <a:t> </a:t>
            </a:r>
            <a:r>
              <a:rPr lang="cs-CZ" dirty="0" smtClean="0"/>
              <a:t>– závazek je vynutitelný jen tehdy, uznává-li to právo římské obce (</a:t>
            </a:r>
            <a:r>
              <a:rPr lang="cs-CZ" dirty="0" err="1" smtClean="0"/>
              <a:t>ius</a:t>
            </a:r>
            <a:r>
              <a:rPr lang="cs-CZ" dirty="0" smtClean="0"/>
              <a:t> civile v širším slova smyslu) – tzv. typová vázanost</a:t>
            </a:r>
          </a:p>
          <a:p>
            <a:pPr lvl="1"/>
            <a:r>
              <a:rPr lang="cs-CZ" dirty="0" smtClean="0"/>
              <a:t>Žalovatelné je jen to, co uznává římské právo</a:t>
            </a:r>
          </a:p>
          <a:p>
            <a:pPr lvl="1"/>
            <a:r>
              <a:rPr lang="cs-CZ" dirty="0" smtClean="0"/>
              <a:t>Každý závazek má svou žalobu /žaloby/ </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Historický vývoj</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Odpovědnost za delikt – </a:t>
            </a:r>
            <a:r>
              <a:rPr lang="cs-CZ" dirty="0" err="1" smtClean="0"/>
              <a:t>nexum</a:t>
            </a:r>
            <a:r>
              <a:rPr lang="cs-CZ" dirty="0" smtClean="0"/>
              <a:t> – dlužník ručí skrze jinou osobu, podřízenou jeho moci /případně sám a plní příbuzní/</a:t>
            </a:r>
          </a:p>
          <a:p>
            <a:r>
              <a:rPr lang="cs-CZ" dirty="0" smtClean="0"/>
              <a:t>Později i </a:t>
            </a:r>
            <a:r>
              <a:rPr lang="cs-CZ" dirty="0" err="1" smtClean="0"/>
              <a:t>nedeliktní</a:t>
            </a:r>
            <a:r>
              <a:rPr lang="cs-CZ" dirty="0" smtClean="0"/>
              <a:t> závazky x závazek a ručení jsou odtrženy</a:t>
            </a:r>
          </a:p>
          <a:p>
            <a:r>
              <a:rPr lang="cs-CZ" dirty="0" err="1" smtClean="0"/>
              <a:t>Lex</a:t>
            </a:r>
            <a:r>
              <a:rPr lang="cs-CZ" dirty="0" smtClean="0"/>
              <a:t> </a:t>
            </a:r>
            <a:r>
              <a:rPr lang="cs-CZ" dirty="0" err="1" smtClean="0"/>
              <a:t>Poetia</a:t>
            </a:r>
            <a:r>
              <a:rPr lang="cs-CZ" dirty="0" smtClean="0"/>
              <a:t> </a:t>
            </a:r>
            <a:r>
              <a:rPr lang="cs-CZ" dirty="0" err="1" smtClean="0"/>
              <a:t>Papiria</a:t>
            </a:r>
            <a:r>
              <a:rPr lang="cs-CZ" dirty="0" smtClean="0"/>
              <a:t> de </a:t>
            </a:r>
            <a:r>
              <a:rPr lang="cs-CZ" dirty="0" err="1" smtClean="0"/>
              <a:t>nexis</a:t>
            </a:r>
            <a:r>
              <a:rPr lang="cs-CZ" dirty="0" smtClean="0"/>
              <a:t> – 326 př. </a:t>
            </a:r>
            <a:r>
              <a:rPr lang="cs-CZ" dirty="0" err="1" smtClean="0"/>
              <a:t>Kr</a:t>
            </a:r>
            <a:r>
              <a:rPr lang="cs-CZ" dirty="0" smtClean="0"/>
              <a:t>. – zrušilo osobní ručení /ne úplně/</a:t>
            </a:r>
          </a:p>
          <a:p>
            <a:r>
              <a:rPr lang="cs-CZ" dirty="0" err="1" smtClean="0"/>
              <a:t>Vinculum</a:t>
            </a:r>
            <a:r>
              <a:rPr lang="cs-CZ" dirty="0" smtClean="0"/>
              <a:t> </a:t>
            </a:r>
            <a:r>
              <a:rPr lang="cs-CZ" dirty="0" err="1" smtClean="0"/>
              <a:t>iuris</a:t>
            </a:r>
            <a:r>
              <a:rPr lang="cs-CZ" dirty="0" smtClean="0"/>
              <a:t> – právní pouto – postavené na důvěře, do obligačního vztahu nemůže vstoupit třetí osoba</a:t>
            </a:r>
          </a:p>
          <a:p>
            <a:r>
              <a:rPr lang="cs-CZ" dirty="0" smtClean="0"/>
              <a:t>Jako první se vyvíjí </a:t>
            </a:r>
            <a:r>
              <a:rPr lang="cs-CZ" dirty="0" err="1" smtClean="0"/>
              <a:t>sponse</a:t>
            </a:r>
            <a:r>
              <a:rPr lang="cs-CZ" dirty="0" smtClean="0"/>
              <a:t>, stipulace a </a:t>
            </a:r>
            <a:r>
              <a:rPr lang="cs-CZ" dirty="0" err="1" smtClean="0"/>
              <a:t>mutuum</a:t>
            </a:r>
            <a:r>
              <a:rPr lang="cs-CZ" dirty="0" smtClean="0"/>
              <a:t> /mohou i cizinci/</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obligace - </a:t>
            </a:r>
            <a:r>
              <a:rPr lang="cs-CZ" dirty="0" err="1" smtClean="0"/>
              <a:t>debitum</a:t>
            </a:r>
            <a:endParaRPr lang="cs-CZ" dirty="0"/>
          </a:p>
        </p:txBody>
      </p:sp>
      <p:sp>
        <p:nvSpPr>
          <p:cNvPr id="3" name="Zástupný symbol pro obsah 2"/>
          <p:cNvSpPr>
            <a:spLocks noGrp="1"/>
          </p:cNvSpPr>
          <p:nvPr>
            <p:ph idx="1"/>
          </p:nvPr>
        </p:nvSpPr>
        <p:spPr/>
        <p:txBody>
          <a:bodyPr/>
          <a:lstStyle/>
          <a:p>
            <a:r>
              <a:rPr lang="cs-CZ" dirty="0" smtClean="0"/>
              <a:t>Dare - dát</a:t>
            </a:r>
          </a:p>
          <a:p>
            <a:r>
              <a:rPr lang="cs-CZ" dirty="0" err="1" smtClean="0"/>
              <a:t>Facere</a:t>
            </a:r>
            <a:r>
              <a:rPr lang="cs-CZ" dirty="0" smtClean="0"/>
              <a:t> – konat /nekonat (non </a:t>
            </a:r>
            <a:r>
              <a:rPr lang="cs-CZ" dirty="0" err="1" smtClean="0"/>
              <a:t>facere</a:t>
            </a:r>
            <a:r>
              <a:rPr lang="cs-CZ" dirty="0" smtClean="0"/>
              <a:t>)</a:t>
            </a:r>
          </a:p>
          <a:p>
            <a:r>
              <a:rPr lang="cs-CZ" dirty="0" err="1" smtClean="0"/>
              <a:t>Praestare</a:t>
            </a:r>
            <a:r>
              <a:rPr lang="cs-CZ" dirty="0" smtClean="0"/>
              <a:t> – ručit, poskytnout záruky</a:t>
            </a:r>
          </a:p>
          <a:p>
            <a:endParaRPr lang="cs-CZ" dirty="0"/>
          </a:p>
          <a:p>
            <a:r>
              <a:rPr lang="cs-CZ" dirty="0" smtClean="0"/>
              <a:t>Dnes:</a:t>
            </a:r>
          </a:p>
          <a:p>
            <a:r>
              <a:rPr lang="cs-CZ" dirty="0" smtClean="0"/>
              <a:t>Dare, </a:t>
            </a:r>
            <a:r>
              <a:rPr lang="cs-CZ" dirty="0" err="1" smtClean="0"/>
              <a:t>facere</a:t>
            </a:r>
            <a:r>
              <a:rPr lang="cs-CZ" dirty="0" smtClean="0"/>
              <a:t>, </a:t>
            </a:r>
            <a:r>
              <a:rPr lang="cs-CZ" dirty="0" err="1" smtClean="0"/>
              <a:t>omittere</a:t>
            </a:r>
            <a:r>
              <a:rPr lang="cs-CZ" dirty="0" smtClean="0"/>
              <a:t>, </a:t>
            </a:r>
            <a:r>
              <a:rPr lang="cs-CZ" dirty="0" err="1" smtClean="0"/>
              <a:t>pati</a:t>
            </a: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Náležitosti plnění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Věřitel na něm musí mít zájem</a:t>
            </a:r>
          </a:p>
          <a:p>
            <a:r>
              <a:rPr lang="cs-CZ" dirty="0" smtClean="0"/>
              <a:t>Musí směřovat k jeho uspokojení</a:t>
            </a:r>
          </a:p>
          <a:p>
            <a:r>
              <a:rPr lang="cs-CZ" dirty="0" smtClean="0"/>
              <a:t>Plnění majetkové</a:t>
            </a:r>
          </a:p>
          <a:p>
            <a:r>
              <a:rPr lang="cs-CZ" dirty="0" smtClean="0"/>
              <a:t>Ocenitelné v penězích (princip pekuniární kondemnace)</a:t>
            </a:r>
          </a:p>
          <a:p>
            <a:r>
              <a:rPr lang="cs-CZ" dirty="0"/>
              <a:t>M</a:t>
            </a:r>
            <a:r>
              <a:rPr lang="cs-CZ" dirty="0" smtClean="0"/>
              <a:t>ožné plnění</a:t>
            </a:r>
          </a:p>
          <a:p>
            <a:pPr lvl="1"/>
            <a:r>
              <a:rPr lang="cs-CZ" dirty="0" smtClean="0"/>
              <a:t>Právně – např. res extra </a:t>
            </a:r>
            <a:r>
              <a:rPr lang="cs-CZ" dirty="0" err="1" smtClean="0"/>
              <a:t>commercium</a:t>
            </a:r>
            <a:endParaRPr lang="cs-CZ" dirty="0" smtClean="0"/>
          </a:p>
          <a:p>
            <a:pPr lvl="1"/>
            <a:r>
              <a:rPr lang="cs-CZ" dirty="0" smtClean="0"/>
              <a:t>Fakticky – např. socha na měsíci /v době Říma/</a:t>
            </a:r>
          </a:p>
          <a:p>
            <a:pPr lvl="1"/>
            <a:r>
              <a:rPr lang="cs-CZ" dirty="0" smtClean="0"/>
              <a:t>Nemožnost: objektivní (nikdo nemůže – následuje nulita) x subjektivní (nemůže daný dlužník x jiný subjekt by mohl – nevede k nulitě)</a:t>
            </a:r>
          </a:p>
          <a:p>
            <a:r>
              <a:rPr lang="cs-CZ" dirty="0" smtClean="0"/>
              <a:t>Dovolené </a:t>
            </a:r>
          </a:p>
          <a:p>
            <a:pPr lvl="1"/>
            <a:r>
              <a:rPr lang="cs-CZ" dirty="0" err="1" smtClean="0"/>
              <a:t>Contra</a:t>
            </a:r>
            <a:r>
              <a:rPr lang="cs-CZ" dirty="0" smtClean="0"/>
              <a:t> legem - protiprávní</a:t>
            </a:r>
          </a:p>
          <a:p>
            <a:pPr lvl="1"/>
            <a:r>
              <a:rPr lang="cs-CZ" dirty="0" smtClean="0"/>
              <a:t>In </a:t>
            </a:r>
            <a:r>
              <a:rPr lang="cs-CZ" dirty="0" err="1" smtClean="0"/>
              <a:t>fraudem</a:t>
            </a:r>
            <a:r>
              <a:rPr lang="cs-CZ" dirty="0" smtClean="0"/>
              <a:t> </a:t>
            </a:r>
            <a:r>
              <a:rPr lang="cs-CZ" dirty="0" err="1" smtClean="0"/>
              <a:t>legis</a:t>
            </a:r>
            <a:r>
              <a:rPr lang="cs-CZ" dirty="0" smtClean="0"/>
              <a:t> – obcházení zákona</a:t>
            </a:r>
          </a:p>
          <a:p>
            <a:pPr lvl="1"/>
            <a:r>
              <a:rPr lang="cs-CZ" dirty="0" err="1" smtClean="0"/>
              <a:t>Contra</a:t>
            </a:r>
            <a:r>
              <a:rPr lang="cs-CZ" dirty="0" smtClean="0"/>
              <a:t> </a:t>
            </a:r>
            <a:r>
              <a:rPr lang="cs-CZ" dirty="0" err="1" smtClean="0"/>
              <a:t>bonos</a:t>
            </a:r>
            <a:r>
              <a:rPr lang="cs-CZ" dirty="0" smtClean="0"/>
              <a:t> mores/mores </a:t>
            </a:r>
            <a:r>
              <a:rPr lang="cs-CZ" dirty="0" err="1" smtClean="0"/>
              <a:t>maiorum</a:t>
            </a:r>
            <a:r>
              <a:rPr lang="cs-CZ" dirty="0" smtClean="0"/>
              <a:t> – proti dobrým mravům</a:t>
            </a:r>
          </a:p>
          <a:p>
            <a:r>
              <a:rPr lang="cs-CZ" dirty="0" smtClean="0"/>
              <a:t>Určité nebo určitelné</a:t>
            </a:r>
          </a:p>
          <a:p>
            <a:pPr lvl="1"/>
            <a:r>
              <a:rPr lang="cs-CZ" dirty="0" smtClean="0"/>
              <a:t>Určité – je stanoveno, co je předmět (konkretizována věc, částka peněz)</a:t>
            </a:r>
          </a:p>
          <a:p>
            <a:pPr lvl="1"/>
            <a:r>
              <a:rPr lang="cs-CZ" dirty="0" smtClean="0"/>
              <a:t>Určitelné – závislé na vnějších okolnostech, ujednání stran či určení třetí osoby (není určité, ale je stanoven způsob, jak bude určeno)</a:t>
            </a:r>
          </a:p>
          <a:p>
            <a:pPr lvl="1"/>
            <a:r>
              <a:rPr lang="cs-CZ" dirty="0" smtClean="0"/>
              <a:t>Neurčité – nelze nechat na libovůli výhradně jedné ze stran</a:t>
            </a:r>
          </a:p>
          <a:p>
            <a:pPr lvl="1"/>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a:t>
            </a:r>
            <a:endParaRPr lang="cs-CZ" dirty="0"/>
          </a:p>
        </p:txBody>
      </p:sp>
      <p:sp>
        <p:nvSpPr>
          <p:cNvPr id="3" name="Zástupný symbol pro obsah 2"/>
          <p:cNvSpPr>
            <a:spLocks noGrp="1"/>
          </p:cNvSpPr>
          <p:nvPr>
            <p:ph idx="1"/>
          </p:nvPr>
        </p:nvSpPr>
        <p:spPr>
          <a:xfrm>
            <a:off x="457200" y="1600200"/>
            <a:ext cx="8435280" cy="4997152"/>
          </a:xfrm>
        </p:spPr>
        <p:txBody>
          <a:bodyPr>
            <a:normAutofit fontScale="62500" lnSpcReduction="20000"/>
          </a:bodyPr>
          <a:lstStyle/>
          <a:p>
            <a:r>
              <a:rPr lang="cs-CZ" dirty="0" smtClean="0"/>
              <a:t>Debitor – dlužník</a:t>
            </a:r>
          </a:p>
          <a:p>
            <a:r>
              <a:rPr lang="cs-CZ" dirty="0" err="1" smtClean="0"/>
              <a:t>Creditor</a:t>
            </a:r>
            <a:r>
              <a:rPr lang="cs-CZ" dirty="0" smtClean="0"/>
              <a:t> – věřitel</a:t>
            </a:r>
          </a:p>
          <a:p>
            <a:endParaRPr lang="cs-CZ" dirty="0"/>
          </a:p>
          <a:p>
            <a:r>
              <a:rPr lang="cs-CZ" dirty="0" smtClean="0"/>
              <a:t>Více subjektů (příklad strana dlužníka)</a:t>
            </a:r>
          </a:p>
          <a:p>
            <a:r>
              <a:rPr lang="cs-CZ" dirty="0" smtClean="0"/>
              <a:t>Podílové plnění</a:t>
            </a:r>
          </a:p>
          <a:p>
            <a:pPr lvl="1"/>
            <a:r>
              <a:rPr lang="cs-CZ" dirty="0" smtClean="0"/>
              <a:t>Každý z dlužníků plní jen svůj díl, tím je osvobozen - závazek ostatních trvá</a:t>
            </a:r>
          </a:p>
          <a:p>
            <a:r>
              <a:rPr lang="cs-CZ" dirty="0" smtClean="0"/>
              <a:t>Solidární plnění</a:t>
            </a:r>
          </a:p>
          <a:p>
            <a:pPr lvl="1"/>
            <a:r>
              <a:rPr lang="cs-CZ" dirty="0" smtClean="0"/>
              <a:t>Plnění v úplnosti „in </a:t>
            </a:r>
            <a:r>
              <a:rPr lang="cs-CZ" dirty="0" err="1" smtClean="0"/>
              <a:t>solidum</a:t>
            </a:r>
            <a:r>
              <a:rPr lang="cs-CZ" dirty="0" smtClean="0"/>
              <a:t>“</a:t>
            </a:r>
          </a:p>
          <a:p>
            <a:pPr lvl="1"/>
            <a:r>
              <a:rPr lang="cs-CZ" dirty="0" smtClean="0"/>
              <a:t>Jeden dlužník plní v plné výši a osvobozuje sebe i ostatní spoludlužníky</a:t>
            </a:r>
          </a:p>
          <a:p>
            <a:pPr lvl="1"/>
            <a:r>
              <a:rPr lang="cs-CZ" dirty="0" smtClean="0"/>
              <a:t>Automaticky u nedělitelných plnění (+ spoluvlastníci, společníci, </a:t>
            </a:r>
            <a:r>
              <a:rPr lang="cs-CZ" dirty="0" err="1" smtClean="0"/>
              <a:t>spoluporučníci</a:t>
            </a:r>
            <a:r>
              <a:rPr lang="cs-CZ" dirty="0" smtClean="0"/>
              <a:t>)</a:t>
            </a:r>
          </a:p>
          <a:p>
            <a:pPr lvl="1"/>
            <a:r>
              <a:rPr lang="cs-CZ" dirty="0" smtClean="0"/>
              <a:t>Plnění dělitelná – je třeba dohodnout, vůči ostatním dlužníkům má ten, kdo plnil, regres /x ne automaticky a od počátku – bylo původně třeba též dohodnout/</a:t>
            </a:r>
          </a:p>
          <a:p>
            <a:r>
              <a:rPr lang="cs-CZ" dirty="0" smtClean="0"/>
              <a:t>Kumulativní plnění</a:t>
            </a:r>
          </a:p>
          <a:p>
            <a:pPr lvl="1"/>
            <a:r>
              <a:rPr lang="cs-CZ" dirty="0" smtClean="0"/>
              <a:t>Každý z dlužníků plní v plné výši</a:t>
            </a:r>
          </a:p>
          <a:p>
            <a:pPr lvl="1"/>
            <a:r>
              <a:rPr lang="cs-CZ" dirty="0" smtClean="0"/>
              <a:t>Typicky u deliktů</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obligace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Bipartice</a:t>
            </a:r>
            <a:r>
              <a:rPr lang="cs-CZ" dirty="0" smtClean="0"/>
              <a:t> /</a:t>
            </a:r>
            <a:r>
              <a:rPr lang="cs-CZ" dirty="0" err="1" smtClean="0"/>
              <a:t>Gaius</a:t>
            </a:r>
            <a:r>
              <a:rPr lang="cs-CZ" dirty="0" smtClean="0"/>
              <a:t> - Instituce/</a:t>
            </a:r>
          </a:p>
          <a:p>
            <a:pPr lvl="1"/>
            <a:r>
              <a:rPr lang="cs-CZ" dirty="0" smtClean="0"/>
              <a:t>Ex </a:t>
            </a:r>
            <a:r>
              <a:rPr lang="cs-CZ" dirty="0" err="1" smtClean="0"/>
              <a:t>delicto</a:t>
            </a:r>
            <a:endParaRPr lang="cs-CZ" dirty="0" smtClean="0"/>
          </a:p>
          <a:p>
            <a:pPr lvl="1"/>
            <a:r>
              <a:rPr lang="cs-CZ" dirty="0" smtClean="0"/>
              <a:t>Ex </a:t>
            </a:r>
            <a:r>
              <a:rPr lang="cs-CZ" dirty="0" err="1" smtClean="0"/>
              <a:t>contractu</a:t>
            </a:r>
            <a:endParaRPr lang="cs-CZ" dirty="0" smtClean="0"/>
          </a:p>
          <a:p>
            <a:r>
              <a:rPr lang="cs-CZ" dirty="0" smtClean="0"/>
              <a:t>Tripartice /</a:t>
            </a:r>
            <a:r>
              <a:rPr lang="cs-CZ" dirty="0" err="1" smtClean="0"/>
              <a:t>Gaius</a:t>
            </a:r>
            <a:r>
              <a:rPr lang="cs-CZ" dirty="0" smtClean="0"/>
              <a:t> – Res </a:t>
            </a:r>
            <a:r>
              <a:rPr lang="cs-CZ" dirty="0" err="1" smtClean="0"/>
              <a:t>cotidiene</a:t>
            </a:r>
            <a:r>
              <a:rPr lang="cs-CZ" dirty="0" smtClean="0"/>
              <a:t>/</a:t>
            </a:r>
          </a:p>
          <a:p>
            <a:pPr lvl="1"/>
            <a:r>
              <a:rPr lang="cs-CZ" dirty="0" smtClean="0"/>
              <a:t>Ex </a:t>
            </a:r>
            <a:r>
              <a:rPr lang="cs-CZ" dirty="0" err="1" smtClean="0"/>
              <a:t>delicto</a:t>
            </a:r>
            <a:endParaRPr lang="cs-CZ" dirty="0" smtClean="0"/>
          </a:p>
          <a:p>
            <a:pPr lvl="1"/>
            <a:r>
              <a:rPr lang="cs-CZ" dirty="0" smtClean="0"/>
              <a:t>Ex </a:t>
            </a:r>
            <a:r>
              <a:rPr lang="cs-CZ" dirty="0" err="1" smtClean="0"/>
              <a:t>contractu</a:t>
            </a:r>
            <a:endParaRPr lang="cs-CZ" dirty="0" smtClean="0"/>
          </a:p>
          <a:p>
            <a:pPr lvl="1"/>
            <a:r>
              <a:rPr lang="cs-CZ" dirty="0" smtClean="0"/>
              <a:t>Ex </a:t>
            </a:r>
            <a:r>
              <a:rPr lang="cs-CZ" dirty="0" err="1" smtClean="0"/>
              <a:t>variis</a:t>
            </a:r>
            <a:r>
              <a:rPr lang="cs-CZ" dirty="0" smtClean="0"/>
              <a:t> </a:t>
            </a:r>
            <a:r>
              <a:rPr lang="cs-CZ" dirty="0" err="1" smtClean="0"/>
              <a:t>causarum</a:t>
            </a:r>
            <a:r>
              <a:rPr lang="cs-CZ" dirty="0" smtClean="0"/>
              <a:t> </a:t>
            </a:r>
            <a:r>
              <a:rPr lang="cs-CZ" dirty="0" err="1" smtClean="0"/>
              <a:t>figuris</a:t>
            </a:r>
            <a:endParaRPr lang="cs-CZ" dirty="0" smtClean="0"/>
          </a:p>
          <a:p>
            <a:r>
              <a:rPr lang="cs-CZ" dirty="0" err="1" smtClean="0"/>
              <a:t>Kvadripartice</a:t>
            </a:r>
            <a:r>
              <a:rPr lang="cs-CZ" dirty="0" smtClean="0"/>
              <a:t> /Justinián/</a:t>
            </a:r>
          </a:p>
          <a:p>
            <a:pPr lvl="1"/>
            <a:r>
              <a:rPr lang="cs-CZ" dirty="0" smtClean="0"/>
              <a:t>Ex </a:t>
            </a:r>
            <a:r>
              <a:rPr lang="cs-CZ" dirty="0" err="1" smtClean="0"/>
              <a:t>delicto</a:t>
            </a:r>
            <a:endParaRPr lang="cs-CZ" dirty="0" smtClean="0"/>
          </a:p>
          <a:p>
            <a:pPr lvl="1"/>
            <a:r>
              <a:rPr lang="cs-CZ" dirty="0" smtClean="0"/>
              <a:t>Ex </a:t>
            </a:r>
            <a:r>
              <a:rPr lang="cs-CZ" dirty="0" err="1" smtClean="0"/>
              <a:t>contractu</a:t>
            </a:r>
            <a:endParaRPr lang="cs-CZ" dirty="0" smtClean="0"/>
          </a:p>
          <a:p>
            <a:pPr lvl="1"/>
            <a:r>
              <a:rPr lang="cs-CZ" dirty="0" smtClean="0"/>
              <a:t>Quasi ex </a:t>
            </a:r>
            <a:r>
              <a:rPr lang="cs-CZ" dirty="0" err="1" smtClean="0"/>
              <a:t>delicto</a:t>
            </a:r>
            <a:endParaRPr lang="cs-CZ" dirty="0" smtClean="0"/>
          </a:p>
          <a:p>
            <a:pPr lvl="1"/>
            <a:r>
              <a:rPr lang="cs-CZ" dirty="0" smtClean="0"/>
              <a:t>Quasi ex </a:t>
            </a:r>
            <a:r>
              <a:rPr lang="cs-CZ" dirty="0" err="1" smtClean="0"/>
              <a:t>contractu</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5240" cy="922114"/>
          </a:xfrm>
        </p:spPr>
        <p:txBody>
          <a:bodyPr>
            <a:normAutofit/>
          </a:bodyPr>
          <a:lstStyle/>
          <a:p>
            <a:r>
              <a:rPr lang="cs-CZ" sz="3600" dirty="0" smtClean="0"/>
              <a:t>Typy obligací</a:t>
            </a:r>
            <a:endParaRPr lang="cs-CZ" sz="3600" dirty="0"/>
          </a:p>
        </p:txBody>
      </p:sp>
      <p:sp>
        <p:nvSpPr>
          <p:cNvPr id="3" name="Zástupný symbol pro obsah 2"/>
          <p:cNvSpPr>
            <a:spLocks noGrp="1"/>
          </p:cNvSpPr>
          <p:nvPr>
            <p:ph idx="1"/>
          </p:nvPr>
        </p:nvSpPr>
        <p:spPr>
          <a:xfrm>
            <a:off x="323528" y="1268760"/>
            <a:ext cx="8496944" cy="5256584"/>
          </a:xfrm>
        </p:spPr>
        <p:txBody>
          <a:bodyPr>
            <a:normAutofit fontScale="62500" lnSpcReduction="20000"/>
          </a:bodyPr>
          <a:lstStyle/>
          <a:p>
            <a:r>
              <a:rPr lang="cs-CZ" dirty="0" smtClean="0"/>
              <a:t>Dělitelné a nedělitelné</a:t>
            </a:r>
          </a:p>
          <a:p>
            <a:pPr lvl="1"/>
            <a:r>
              <a:rPr lang="cs-CZ" dirty="0" smtClean="0"/>
              <a:t>Plnění zní na dare - obecně je dělitelné, pokud je dělitelný předmět plnění (finanční částka x kráva)</a:t>
            </a:r>
          </a:p>
          <a:p>
            <a:pPr lvl="1"/>
            <a:r>
              <a:rPr lang="cs-CZ" dirty="0" smtClean="0"/>
              <a:t>Plnění na </a:t>
            </a:r>
            <a:r>
              <a:rPr lang="cs-CZ" dirty="0" err="1" smtClean="0"/>
              <a:t>facere</a:t>
            </a:r>
            <a:r>
              <a:rPr lang="cs-CZ" dirty="0" smtClean="0"/>
              <a:t> – obvykle považováno za nedělitelné</a:t>
            </a:r>
          </a:p>
          <a:p>
            <a:r>
              <a:rPr lang="cs-CZ" dirty="0" smtClean="0"/>
              <a:t>Generické  obligace</a:t>
            </a:r>
          </a:p>
          <a:p>
            <a:pPr lvl="1"/>
            <a:r>
              <a:rPr lang="cs-CZ" dirty="0" smtClean="0"/>
              <a:t>Předmět plnění je určen druhově – plní se věc prostřední kvality</a:t>
            </a:r>
          </a:p>
          <a:p>
            <a:pPr lvl="1"/>
            <a:r>
              <a:rPr lang="cs-CZ" dirty="0" smtClean="0"/>
              <a:t>Genericky určená věc nezaniká – genus </a:t>
            </a:r>
            <a:r>
              <a:rPr lang="cs-CZ" dirty="0" err="1" smtClean="0"/>
              <a:t>numquam</a:t>
            </a:r>
            <a:r>
              <a:rPr lang="cs-CZ" dirty="0" smtClean="0"/>
              <a:t> </a:t>
            </a:r>
            <a:r>
              <a:rPr lang="cs-CZ" dirty="0" err="1" smtClean="0"/>
              <a:t>perit</a:t>
            </a:r>
            <a:endParaRPr lang="cs-CZ" dirty="0" smtClean="0"/>
          </a:p>
          <a:p>
            <a:r>
              <a:rPr lang="cs-CZ" dirty="0" smtClean="0"/>
              <a:t>Alternativní obligace – „Dvě věci jsou zavázány, jednu je třeba plnit.“</a:t>
            </a:r>
          </a:p>
          <a:p>
            <a:pPr lvl="1"/>
            <a:r>
              <a:rPr lang="cs-CZ" dirty="0" smtClean="0"/>
              <a:t>Do okamžiku dospělosti pohledávky je právo výběru na straně dlužníka</a:t>
            </a:r>
          </a:p>
          <a:p>
            <a:pPr lvl="1"/>
            <a:r>
              <a:rPr lang="cs-CZ" dirty="0" smtClean="0"/>
              <a:t>Zanikne-li jedna z věcí, omezuje se plnění na zbývající (pokud zanikla vyšší mocí, má dlužník možnost žádat náhradu škody</a:t>
            </a:r>
          </a:p>
          <a:p>
            <a:pPr lvl="1"/>
            <a:r>
              <a:rPr lang="cs-CZ" dirty="0" smtClean="0"/>
              <a:t>Pokud by plnění bylo nemožné z viny dlužníka a další vyšší mocí, může věřitel použít </a:t>
            </a:r>
            <a:r>
              <a:rPr lang="cs-CZ" dirty="0" err="1" smtClean="0"/>
              <a:t>actio</a:t>
            </a:r>
            <a:r>
              <a:rPr lang="cs-CZ" dirty="0" smtClean="0"/>
              <a:t> </a:t>
            </a:r>
            <a:r>
              <a:rPr lang="cs-CZ" dirty="0" err="1" smtClean="0"/>
              <a:t>doli</a:t>
            </a:r>
            <a:endParaRPr lang="cs-CZ" dirty="0" smtClean="0"/>
          </a:p>
          <a:p>
            <a:r>
              <a:rPr lang="cs-CZ" dirty="0" smtClean="0"/>
              <a:t>Alternativa </a:t>
            </a:r>
            <a:r>
              <a:rPr lang="cs-CZ" dirty="0" err="1" smtClean="0"/>
              <a:t>facultas</a:t>
            </a:r>
            <a:r>
              <a:rPr lang="cs-CZ" dirty="0" smtClean="0"/>
              <a:t> – „Jedna věc je zavázána, ale je možno plnit dvě.“</a:t>
            </a:r>
          </a:p>
          <a:p>
            <a:pPr lvl="1"/>
            <a:r>
              <a:rPr lang="cs-CZ" dirty="0" smtClean="0"/>
              <a:t>Jestliže zanikne předmět plnění, není třeba plnit</a:t>
            </a:r>
          </a:p>
          <a:p>
            <a:pPr lvl="1"/>
            <a:r>
              <a:rPr lang="cs-CZ" dirty="0" smtClean="0"/>
              <a:t>Např. </a:t>
            </a:r>
            <a:r>
              <a:rPr lang="cs-CZ" dirty="0" err="1" smtClean="0"/>
              <a:t>noxae</a:t>
            </a:r>
            <a:r>
              <a:rPr lang="cs-CZ" dirty="0" smtClean="0"/>
              <a:t> </a:t>
            </a:r>
            <a:r>
              <a:rPr lang="cs-CZ" dirty="0" err="1" smtClean="0"/>
              <a:t>datio</a:t>
            </a:r>
            <a:endParaRPr lang="cs-CZ" dirty="0"/>
          </a:p>
          <a:p>
            <a:r>
              <a:rPr lang="cs-CZ" dirty="0" err="1" smtClean="0"/>
              <a:t>Akcesorické</a:t>
            </a:r>
            <a:r>
              <a:rPr lang="cs-CZ" dirty="0" smtClean="0"/>
              <a:t> obligace</a:t>
            </a:r>
          </a:p>
          <a:p>
            <a:pPr lvl="1"/>
            <a:r>
              <a:rPr lang="cs-CZ" dirty="0" smtClean="0"/>
              <a:t>Nesamostatné</a:t>
            </a:r>
          </a:p>
          <a:p>
            <a:pPr lvl="1"/>
            <a:r>
              <a:rPr lang="cs-CZ" dirty="0" smtClean="0"/>
              <a:t>Připojeny k hlavní obligaci, na které jsou závislé</a:t>
            </a:r>
          </a:p>
          <a:p>
            <a:pPr lvl="1"/>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075240" cy="706090"/>
          </a:xfrm>
        </p:spPr>
        <p:txBody>
          <a:bodyPr>
            <a:normAutofit/>
          </a:bodyPr>
          <a:lstStyle/>
          <a:p>
            <a:r>
              <a:rPr lang="cs-CZ" sz="2800" dirty="0" smtClean="0"/>
              <a:t>Naturální obligace</a:t>
            </a:r>
            <a:endParaRPr lang="cs-CZ" sz="2800" dirty="0"/>
          </a:p>
        </p:txBody>
      </p:sp>
      <p:sp>
        <p:nvSpPr>
          <p:cNvPr id="3" name="Zástupný symbol pro obsah 2"/>
          <p:cNvSpPr>
            <a:spLocks noGrp="1"/>
          </p:cNvSpPr>
          <p:nvPr>
            <p:ph idx="1"/>
          </p:nvPr>
        </p:nvSpPr>
        <p:spPr>
          <a:xfrm>
            <a:off x="179512" y="836712"/>
            <a:ext cx="8784976" cy="5760640"/>
          </a:xfrm>
        </p:spPr>
        <p:txBody>
          <a:bodyPr>
            <a:normAutofit fontScale="62500" lnSpcReduction="20000"/>
          </a:bodyPr>
          <a:lstStyle/>
          <a:p>
            <a:r>
              <a:rPr lang="cs-CZ" dirty="0" smtClean="0"/>
              <a:t>Závazek, kde dluh není podepřen ručením – nejsou žalovatelné</a:t>
            </a:r>
          </a:p>
          <a:p>
            <a:r>
              <a:rPr lang="cs-CZ" dirty="0" smtClean="0"/>
              <a:t>Dobrovolné plnění není považováno ani za nedluh /</a:t>
            </a:r>
            <a:r>
              <a:rPr lang="cs-CZ" dirty="0" err="1" smtClean="0"/>
              <a:t>indebitum</a:t>
            </a:r>
            <a:r>
              <a:rPr lang="cs-CZ" dirty="0" smtClean="0"/>
              <a:t>/ ani za bezdůvodné obohacení</a:t>
            </a:r>
          </a:p>
          <a:p>
            <a:r>
              <a:rPr lang="cs-CZ" dirty="0" smtClean="0"/>
              <a:t>Hlavní typy</a:t>
            </a:r>
          </a:p>
          <a:p>
            <a:pPr lvl="1"/>
            <a:r>
              <a:rPr lang="cs-CZ" dirty="0" smtClean="0"/>
              <a:t>Závazek otroka</a:t>
            </a:r>
          </a:p>
          <a:p>
            <a:pPr lvl="1"/>
            <a:r>
              <a:rPr lang="cs-CZ" dirty="0" smtClean="0"/>
              <a:t>Závazek osoby </a:t>
            </a:r>
            <a:r>
              <a:rPr lang="cs-CZ" dirty="0" err="1" smtClean="0"/>
              <a:t>alieni</a:t>
            </a:r>
            <a:r>
              <a:rPr lang="cs-CZ" dirty="0" smtClean="0"/>
              <a:t> </a:t>
            </a:r>
            <a:r>
              <a:rPr lang="cs-CZ" dirty="0" err="1" smtClean="0"/>
              <a:t>iuris</a:t>
            </a:r>
            <a:endParaRPr lang="cs-CZ" dirty="0" smtClean="0"/>
          </a:p>
          <a:p>
            <a:r>
              <a:rPr lang="cs-CZ" dirty="0" smtClean="0"/>
              <a:t>Další</a:t>
            </a:r>
          </a:p>
          <a:p>
            <a:pPr lvl="1"/>
            <a:r>
              <a:rPr lang="cs-CZ" dirty="0" err="1" smtClean="0"/>
              <a:t>Pactum</a:t>
            </a:r>
            <a:r>
              <a:rPr lang="cs-CZ" dirty="0" smtClean="0"/>
              <a:t> </a:t>
            </a:r>
            <a:r>
              <a:rPr lang="cs-CZ" dirty="0" err="1" smtClean="0"/>
              <a:t>nudum</a:t>
            </a:r>
            <a:r>
              <a:rPr lang="cs-CZ" dirty="0" smtClean="0"/>
              <a:t> – netypizovaný závazek, poskytnutí peněz mezi manželi, závazek nedospělce bez souhlasu </a:t>
            </a:r>
            <a:r>
              <a:rPr lang="cs-CZ" dirty="0" err="1" smtClean="0"/>
              <a:t>poručníka</a:t>
            </a:r>
            <a:r>
              <a:rPr lang="cs-CZ" dirty="0" smtClean="0"/>
              <a:t>, SC </a:t>
            </a:r>
            <a:r>
              <a:rPr lang="cs-CZ" dirty="0" err="1" smtClean="0"/>
              <a:t>Macedoniamum</a:t>
            </a:r>
            <a:r>
              <a:rPr lang="cs-CZ" dirty="0" smtClean="0"/>
              <a:t> – nelze žalovat syna </a:t>
            </a:r>
            <a:r>
              <a:rPr lang="cs-CZ" dirty="0" err="1" smtClean="0"/>
              <a:t>alieni</a:t>
            </a:r>
            <a:r>
              <a:rPr lang="cs-CZ" dirty="0" smtClean="0"/>
              <a:t> </a:t>
            </a:r>
            <a:r>
              <a:rPr lang="cs-CZ" dirty="0" err="1" smtClean="0"/>
              <a:t>iuris</a:t>
            </a:r>
            <a:r>
              <a:rPr lang="cs-CZ" dirty="0" smtClean="0"/>
              <a:t> o peníze mu půjčené, ani když se stane </a:t>
            </a:r>
            <a:r>
              <a:rPr lang="cs-CZ" dirty="0" err="1" smtClean="0"/>
              <a:t>sui</a:t>
            </a:r>
            <a:r>
              <a:rPr lang="cs-CZ" dirty="0" smtClean="0"/>
              <a:t> </a:t>
            </a:r>
            <a:r>
              <a:rPr lang="cs-CZ" dirty="0" err="1" smtClean="0"/>
              <a:t>iuris</a:t>
            </a:r>
            <a:endParaRPr lang="cs-CZ" dirty="0" smtClean="0"/>
          </a:p>
          <a:p>
            <a:r>
              <a:rPr lang="cs-CZ" dirty="0" smtClean="0"/>
              <a:t>Ochrana</a:t>
            </a:r>
          </a:p>
          <a:p>
            <a:pPr lvl="1"/>
            <a:r>
              <a:rPr lang="cs-CZ" dirty="0" smtClean="0"/>
              <a:t>Civilní právo – neexistuje</a:t>
            </a:r>
          </a:p>
          <a:p>
            <a:pPr lvl="1"/>
            <a:r>
              <a:rPr lang="cs-CZ" dirty="0" smtClean="0"/>
              <a:t>Honorární právo </a:t>
            </a:r>
          </a:p>
          <a:p>
            <a:pPr lvl="2"/>
            <a:r>
              <a:rPr lang="cs-CZ" dirty="0" err="1" smtClean="0"/>
              <a:t>Pactum</a:t>
            </a:r>
            <a:r>
              <a:rPr lang="cs-CZ" dirty="0" smtClean="0"/>
              <a:t> </a:t>
            </a:r>
            <a:r>
              <a:rPr lang="cs-CZ" dirty="0" err="1" smtClean="0"/>
              <a:t>nudum</a:t>
            </a:r>
            <a:r>
              <a:rPr lang="cs-CZ" dirty="0" smtClean="0"/>
              <a:t> – </a:t>
            </a:r>
            <a:r>
              <a:rPr lang="cs-CZ" dirty="0" err="1" smtClean="0"/>
              <a:t>actio</a:t>
            </a:r>
            <a:r>
              <a:rPr lang="cs-CZ" dirty="0" smtClean="0"/>
              <a:t> in </a:t>
            </a:r>
            <a:r>
              <a:rPr lang="cs-CZ" dirty="0" err="1" smtClean="0"/>
              <a:t>factum</a:t>
            </a:r>
            <a:r>
              <a:rPr lang="cs-CZ" dirty="0" smtClean="0"/>
              <a:t> </a:t>
            </a:r>
            <a:r>
              <a:rPr lang="cs-CZ" dirty="0" err="1" smtClean="0"/>
              <a:t>concepta</a:t>
            </a:r>
            <a:r>
              <a:rPr lang="cs-CZ" dirty="0" smtClean="0"/>
              <a:t> (později žaloby na často se opakující situace)</a:t>
            </a:r>
          </a:p>
          <a:p>
            <a:pPr lvl="2"/>
            <a:r>
              <a:rPr lang="cs-CZ" dirty="0" err="1" smtClean="0"/>
              <a:t>Actiones</a:t>
            </a:r>
            <a:r>
              <a:rPr lang="cs-CZ" dirty="0" smtClean="0"/>
              <a:t> </a:t>
            </a:r>
            <a:r>
              <a:rPr lang="cs-CZ" dirty="0" err="1" smtClean="0"/>
              <a:t>adiectae</a:t>
            </a:r>
            <a:r>
              <a:rPr lang="cs-CZ" dirty="0" smtClean="0"/>
              <a:t> </a:t>
            </a:r>
            <a:r>
              <a:rPr lang="cs-CZ" dirty="0" err="1" smtClean="0"/>
              <a:t>qualitis</a:t>
            </a:r>
            <a:r>
              <a:rPr lang="cs-CZ" dirty="0" smtClean="0"/>
              <a:t>  - intence jmenuje osobu podřízenou x kondemnace jmenuje  nositele moci (patera </a:t>
            </a:r>
            <a:r>
              <a:rPr lang="cs-CZ" smtClean="0"/>
              <a:t>familias </a:t>
            </a:r>
            <a:r>
              <a:rPr lang="cs-CZ" dirty="0" smtClean="0"/>
              <a:t>nebo zaměstnavatele):</a:t>
            </a:r>
          </a:p>
          <a:p>
            <a:pPr lvl="3"/>
            <a:r>
              <a:rPr lang="cs-CZ" dirty="0" smtClean="0"/>
              <a:t>A. </a:t>
            </a:r>
            <a:r>
              <a:rPr lang="cs-CZ" dirty="0" err="1" smtClean="0"/>
              <a:t>quod</a:t>
            </a:r>
            <a:r>
              <a:rPr lang="cs-CZ" dirty="0" smtClean="0"/>
              <a:t> </a:t>
            </a:r>
            <a:r>
              <a:rPr lang="cs-CZ" dirty="0" err="1" smtClean="0"/>
              <a:t>iussu</a:t>
            </a:r>
            <a:r>
              <a:rPr lang="cs-CZ" dirty="0" smtClean="0"/>
              <a:t> – proti PF, pokud podřízená osoba jednala z jeho příkazu, plná odpovědnost</a:t>
            </a:r>
          </a:p>
          <a:p>
            <a:pPr lvl="3"/>
            <a:r>
              <a:rPr lang="cs-CZ" dirty="0" smtClean="0"/>
              <a:t>A. de in </a:t>
            </a:r>
            <a:r>
              <a:rPr lang="cs-CZ" dirty="0" err="1" smtClean="0"/>
              <a:t>rem</a:t>
            </a:r>
            <a:r>
              <a:rPr lang="cs-CZ" dirty="0" smtClean="0"/>
              <a:t> </a:t>
            </a:r>
            <a:r>
              <a:rPr lang="cs-CZ" dirty="0" err="1" smtClean="0"/>
              <a:t>verso</a:t>
            </a:r>
            <a:r>
              <a:rPr lang="cs-CZ" dirty="0" smtClean="0"/>
              <a:t> – proti PF za jednání osob bez peculia, odpovídá se do hodnoty obohacení</a:t>
            </a:r>
          </a:p>
          <a:p>
            <a:pPr lvl="3"/>
            <a:r>
              <a:rPr lang="cs-CZ" dirty="0" smtClean="0"/>
              <a:t>A. de </a:t>
            </a:r>
            <a:r>
              <a:rPr lang="cs-CZ" dirty="0" err="1" smtClean="0"/>
              <a:t>peculio</a:t>
            </a:r>
            <a:r>
              <a:rPr lang="cs-CZ" dirty="0" smtClean="0"/>
              <a:t> – proti PF za osoby s peculiem, odpovědnost „</a:t>
            </a:r>
            <a:r>
              <a:rPr lang="cs-CZ" dirty="0" err="1" smtClean="0"/>
              <a:t>dumtaxat</a:t>
            </a:r>
            <a:r>
              <a:rPr lang="cs-CZ" dirty="0" smtClean="0"/>
              <a:t> </a:t>
            </a:r>
            <a:r>
              <a:rPr lang="cs-CZ" dirty="0" err="1" smtClean="0"/>
              <a:t>peculio</a:t>
            </a:r>
            <a:r>
              <a:rPr lang="cs-CZ" dirty="0" smtClean="0"/>
              <a:t>“ – do hodnoty peculia</a:t>
            </a:r>
          </a:p>
          <a:p>
            <a:pPr lvl="3"/>
            <a:r>
              <a:rPr lang="cs-CZ" dirty="0" smtClean="0"/>
              <a:t>A.  </a:t>
            </a:r>
            <a:r>
              <a:rPr lang="cs-CZ" dirty="0" err="1"/>
              <a:t>t</a:t>
            </a:r>
            <a:r>
              <a:rPr lang="cs-CZ" dirty="0" err="1" smtClean="0"/>
              <a:t>ributoria</a:t>
            </a:r>
            <a:r>
              <a:rPr lang="cs-CZ" dirty="0" smtClean="0"/>
              <a:t> – proti PF, na poměrné vyrovnání, pokud přednostně uspokojil své pohledávky k peculiu</a:t>
            </a:r>
          </a:p>
          <a:p>
            <a:pPr lvl="3"/>
            <a:r>
              <a:rPr lang="cs-CZ" dirty="0" smtClean="0"/>
              <a:t>A. </a:t>
            </a:r>
            <a:r>
              <a:rPr lang="cs-CZ" dirty="0" err="1" smtClean="0"/>
              <a:t>exercitoria</a:t>
            </a:r>
            <a:r>
              <a:rPr lang="cs-CZ" dirty="0" smtClean="0"/>
              <a:t> – proti PF nebo vlastníkovi lodi (</a:t>
            </a:r>
            <a:r>
              <a:rPr lang="cs-CZ" dirty="0" err="1" smtClean="0"/>
              <a:t>exercitor</a:t>
            </a:r>
            <a:r>
              <a:rPr lang="cs-CZ" dirty="0" smtClean="0"/>
              <a:t> </a:t>
            </a:r>
            <a:r>
              <a:rPr lang="cs-CZ" dirty="0" err="1" smtClean="0"/>
              <a:t>navis</a:t>
            </a:r>
            <a:r>
              <a:rPr lang="cs-CZ" dirty="0" smtClean="0"/>
              <a:t>) za závazky osoby, která je kapitánem lodě (magister </a:t>
            </a:r>
            <a:r>
              <a:rPr lang="cs-CZ" dirty="0" err="1" smtClean="0"/>
              <a:t>navis</a:t>
            </a:r>
            <a:r>
              <a:rPr lang="cs-CZ" dirty="0" smtClean="0"/>
              <a:t>)</a:t>
            </a:r>
          </a:p>
          <a:p>
            <a:pPr lvl="3"/>
            <a:r>
              <a:rPr lang="cs-CZ" dirty="0" smtClean="0"/>
              <a:t>A. </a:t>
            </a:r>
            <a:r>
              <a:rPr lang="cs-CZ" dirty="0" err="1" smtClean="0"/>
              <a:t>institoria</a:t>
            </a:r>
            <a:r>
              <a:rPr lang="cs-CZ" dirty="0" smtClean="0"/>
              <a:t> – proti PF, pokud je předmětem peculia dílna, nebo pokud je dílna pronajata jiné osobě</a:t>
            </a:r>
          </a:p>
          <a:p>
            <a:pPr lvl="1">
              <a:buNone/>
            </a:pPr>
            <a:endParaRPr lang="cs-CZ" dirty="0" smtClean="0"/>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3424</TotalTime>
  <Words>2292</Words>
  <Application>Microsoft Office PowerPoint</Application>
  <PresentationFormat>Předvádění na obrazovce (4:3)</PresentationFormat>
  <Paragraphs>272</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Cesta</vt:lpstr>
      <vt:lpstr>Obligace – obecné nauky</vt:lpstr>
      <vt:lpstr>OBLIGATIO EST IURIS VINCULUM QUO NECESSITATE ADSTRINGIMUR ALICUIS SOLVENDAE REI SECUNDUM NOStRAE CIVITATIS IURA  Obligace (závazek) je právní pouto, které nás svou  nevyhnutelností nutí, abychom na základě práva naší obce poskytli někomu nějaké plnění</vt:lpstr>
      <vt:lpstr>Historický vývoj</vt:lpstr>
      <vt:lpstr>Předmět obligace - debitum</vt:lpstr>
      <vt:lpstr>Náležitosti plnění</vt:lpstr>
      <vt:lpstr>Subjekty</vt:lpstr>
      <vt:lpstr>Druhy obligace</vt:lpstr>
      <vt:lpstr>Typy obligací</vt:lpstr>
      <vt:lpstr>Naturální obligace</vt:lpstr>
      <vt:lpstr>Bezdůvodné obohacení</vt:lpstr>
      <vt:lpstr>Zajištění obligací</vt:lpstr>
      <vt:lpstr>Převod obligace</vt:lpstr>
      <vt:lpstr>Odpovědnost za nesplnění závazku I.</vt:lpstr>
      <vt:lpstr>Odpovědnost za nesplnění závazku II.</vt:lpstr>
      <vt:lpstr>Zánik obligace</vt:lpstr>
      <vt:lpstr>Solutio</vt:lpstr>
      <vt:lpstr>Prominutí dluhu</vt:lpstr>
      <vt:lpstr>Snímek 18</vt:lpstr>
      <vt:lpstr>Snímek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Obligace – obecné nauky</dc:title>
  <dc:creator>10908</dc:creator>
  <cp:lastModifiedBy>10908</cp:lastModifiedBy>
  <cp:revision>42</cp:revision>
  <dcterms:created xsi:type="dcterms:W3CDTF">2013-02-05T19:29:19Z</dcterms:created>
  <dcterms:modified xsi:type="dcterms:W3CDTF">2014-05-13T12:05:07Z</dcterms:modified>
</cp:coreProperties>
</file>