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1"/>
  </p:notesMasterIdLst>
  <p:handoutMasterIdLst>
    <p:handoutMasterId r:id="rId22"/>
  </p:handoutMasterIdLst>
  <p:sldIdLst>
    <p:sldId id="309" r:id="rId3"/>
    <p:sldId id="304" r:id="rId4"/>
    <p:sldId id="305" r:id="rId5"/>
    <p:sldId id="311" r:id="rId6"/>
    <p:sldId id="318" r:id="rId7"/>
    <p:sldId id="312" r:id="rId8"/>
    <p:sldId id="313" r:id="rId9"/>
    <p:sldId id="314" r:id="rId10"/>
    <p:sldId id="319" r:id="rId11"/>
    <p:sldId id="315" r:id="rId12"/>
    <p:sldId id="320" r:id="rId13"/>
    <p:sldId id="325" r:id="rId14"/>
    <p:sldId id="316" r:id="rId15"/>
    <p:sldId id="321" r:id="rId16"/>
    <p:sldId id="322" r:id="rId17"/>
    <p:sldId id="323" r:id="rId18"/>
    <p:sldId id="317" r:id="rId19"/>
    <p:sldId id="324" r:id="rId20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94747" autoAdjust="0"/>
  </p:normalViewPr>
  <p:slideViewPr>
    <p:cSldViewPr>
      <p:cViewPr varScale="1">
        <p:scale>
          <a:sx n="69" d="100"/>
          <a:sy n="69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C785337-54BA-47E4-8290-8FE8B17123C1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411E535-D0D4-4B8D-A99B-5DE2A6C932F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82FF01-9258-4395-ABB6-96134807CDA1}" type="slidenum">
              <a:rPr lang="cs-CZ"/>
              <a:pPr/>
              <a:t>2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5DC9C296-FDF6-4AEF-96EA-777D0DE039C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373D61-43AD-41F1-9AE8-A81C815E19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DC9E62-ADB4-4553-B1DB-5EEC8BB8AE9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0D2359-EE19-46DF-A446-30C12A37F2C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9D059E-9FC0-4BD8-B9FC-315CFB99BD0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F5883C-D4EC-46D2-9A51-3CBEEFFC5CC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375E37-1E8C-415B-A8CA-61E38DD1F2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95D997-725A-4585-8FC1-1FAD507110C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F304C2-5937-4D96-9903-C82AE2B80DB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7F301E-2D80-4CED-9297-A7D5E251696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A0972D-C0BB-4D80-8AB9-B7731262358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E26BE015-D056-4B7A-8184-40BE67DA6EF7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339752" y="2636913"/>
            <a:ext cx="6552728" cy="3816276"/>
          </a:xfrm>
        </p:spPr>
        <p:txBody>
          <a:bodyPr/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REÁLNÉ KONTRAKTY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b="1" dirty="0" smtClean="0">
                <a:latin typeface="Arial" pitchFamily="34" charset="0"/>
                <a:cs typeface="Arial" pitchFamily="34" charset="0"/>
              </a:rPr>
            </a:br>
            <a:r>
              <a:rPr lang="cs-CZ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800" b="1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římské právo obligační, zvláštní část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>
                <a:latin typeface="Arial" pitchFamily="34" charset="0"/>
                <a:cs typeface="Arial" pitchFamily="34" charset="0"/>
              </a:rPr>
              <a:t/>
            </a:r>
            <a:br>
              <a:rPr lang="cs-CZ" sz="2800" dirty="0">
                <a:latin typeface="Arial" pitchFamily="34" charset="0"/>
                <a:cs typeface="Arial" pitchFamily="34" charset="0"/>
              </a:rPr>
            </a:br>
            <a:r>
              <a:rPr lang="cs-CZ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b="1" dirty="0" smtClean="0">
                <a:latin typeface="Arial" pitchFamily="34" charset="0"/>
                <a:cs typeface="Arial" pitchFamily="34" charset="0"/>
              </a:rPr>
            </a:b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JUDr. Pavel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Salák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jr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.,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DEPOSITUM – SMLOUVA O ÚSCHOVĚ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640960" cy="4357687"/>
          </a:xfrm>
        </p:spPr>
        <p:txBody>
          <a:bodyPr/>
          <a:lstStyle/>
          <a:p>
            <a:r>
              <a:rPr lang="cs-CZ" sz="2000" dirty="0" smtClean="0"/>
              <a:t>Věřitel – deponent x dlužník – depozitář</a:t>
            </a:r>
          </a:p>
          <a:p>
            <a:r>
              <a:rPr lang="cs-CZ" sz="2000" dirty="0" smtClean="0"/>
              <a:t>Deponent převede depozitáři do detence nějakou movitou věc, aby ji bezplatně ohlídal a na vyzvání deponentovi vrátil</a:t>
            </a:r>
          </a:p>
          <a:p>
            <a:r>
              <a:rPr lang="cs-CZ" sz="2000" dirty="0" smtClean="0"/>
              <a:t>Depozitář nesmí věc užívat, odpovědnost za škodu: dolus /vždy/, </a:t>
            </a:r>
            <a:r>
              <a:rPr lang="cs-CZ" sz="2000" dirty="0" err="1" smtClean="0"/>
              <a:t>culpa</a:t>
            </a:r>
            <a:r>
              <a:rPr lang="cs-CZ" sz="2000" dirty="0" smtClean="0"/>
              <a:t> in </a:t>
            </a:r>
            <a:r>
              <a:rPr lang="cs-CZ" sz="2000" dirty="0" err="1" smtClean="0"/>
              <a:t>concreto</a:t>
            </a:r>
            <a:r>
              <a:rPr lang="cs-CZ" sz="2000" dirty="0" smtClean="0"/>
              <a:t> /musí pečovat „jako o své vlastní věci – </a:t>
            </a:r>
            <a:r>
              <a:rPr lang="cs-CZ" sz="2000" dirty="0" err="1" smtClean="0"/>
              <a:t>diligentia</a:t>
            </a:r>
            <a:r>
              <a:rPr lang="cs-CZ" sz="2000" dirty="0" smtClean="0"/>
              <a:t> </a:t>
            </a:r>
            <a:r>
              <a:rPr lang="cs-CZ" sz="2000" dirty="0" err="1" smtClean="0"/>
              <a:t>quam</a:t>
            </a:r>
            <a:r>
              <a:rPr lang="cs-CZ" sz="2000" dirty="0" smtClean="0"/>
              <a:t> in </a:t>
            </a:r>
            <a:r>
              <a:rPr lang="cs-CZ" sz="2000" dirty="0" err="1" smtClean="0"/>
              <a:t>suis</a:t>
            </a:r>
            <a:r>
              <a:rPr lang="cs-CZ" sz="2000" dirty="0" smtClean="0"/>
              <a:t>“/, </a:t>
            </a:r>
            <a:r>
              <a:rPr lang="cs-CZ" sz="2000" dirty="0" err="1" smtClean="0"/>
              <a:t>cassus</a:t>
            </a:r>
            <a:r>
              <a:rPr lang="cs-CZ" sz="2000" dirty="0" smtClean="0"/>
              <a:t> </a:t>
            </a:r>
            <a:r>
              <a:rPr lang="cs-CZ" sz="2000" dirty="0" err="1" smtClean="0"/>
              <a:t>minor</a:t>
            </a:r>
            <a:r>
              <a:rPr lang="cs-CZ" sz="2000" dirty="0" smtClean="0"/>
              <a:t> /bylo-li dohodnuto, nebo pokud se vnutil/</a:t>
            </a:r>
          </a:p>
          <a:p>
            <a:r>
              <a:rPr lang="cs-CZ" sz="2000" dirty="0" smtClean="0"/>
              <a:t>Dvoustranný nerovný kontrakt, </a:t>
            </a:r>
            <a:r>
              <a:rPr lang="cs-CZ" sz="2000" dirty="0" err="1" smtClean="0"/>
              <a:t>actiones</a:t>
            </a:r>
            <a:r>
              <a:rPr lang="cs-CZ" sz="2000" dirty="0" smtClean="0"/>
              <a:t> </a:t>
            </a:r>
            <a:r>
              <a:rPr lang="cs-CZ" sz="2000" dirty="0" err="1" smtClean="0"/>
              <a:t>bonae</a:t>
            </a:r>
            <a:r>
              <a:rPr lang="cs-CZ" sz="2000" dirty="0" smtClean="0"/>
              <a:t> </a:t>
            </a:r>
            <a:r>
              <a:rPr lang="cs-CZ" sz="2000" dirty="0" err="1" smtClean="0"/>
              <a:t>fidei</a:t>
            </a:r>
            <a:endParaRPr lang="cs-CZ" sz="2000" dirty="0" smtClean="0"/>
          </a:p>
          <a:p>
            <a:r>
              <a:rPr lang="cs-CZ" sz="2000" dirty="0" smtClean="0"/>
              <a:t>Žaloby:</a:t>
            </a:r>
          </a:p>
          <a:p>
            <a:pPr lvl="1"/>
            <a:r>
              <a:rPr lang="cs-CZ" sz="1800" dirty="0" err="1" smtClean="0"/>
              <a:t>Actio</a:t>
            </a:r>
            <a:r>
              <a:rPr lang="cs-CZ" sz="1800" dirty="0" smtClean="0"/>
              <a:t> </a:t>
            </a:r>
            <a:r>
              <a:rPr lang="cs-CZ" sz="1800" dirty="0" err="1" smtClean="0"/>
              <a:t>depositi</a:t>
            </a:r>
            <a:r>
              <a:rPr lang="cs-CZ" sz="1800" dirty="0" smtClean="0"/>
              <a:t> </a:t>
            </a:r>
            <a:r>
              <a:rPr lang="cs-CZ" sz="1800" dirty="0" err="1" smtClean="0"/>
              <a:t>directa</a:t>
            </a:r>
            <a:r>
              <a:rPr lang="cs-CZ" sz="1800" dirty="0" smtClean="0"/>
              <a:t> – na vrácení věci a vydání všeho, co k ní přibylo, depozitář nemůže žádat proti této žalobě kompenzaci, při nevydání věci se dopouští zpronevěry</a:t>
            </a:r>
          </a:p>
          <a:p>
            <a:pPr lvl="1"/>
            <a:r>
              <a:rPr lang="cs-CZ" sz="1800" dirty="0" err="1" smtClean="0"/>
              <a:t>Actio</a:t>
            </a:r>
            <a:r>
              <a:rPr lang="cs-CZ" sz="1800" dirty="0" smtClean="0"/>
              <a:t> </a:t>
            </a:r>
            <a:r>
              <a:rPr lang="cs-CZ" sz="1800" dirty="0" err="1" smtClean="0"/>
              <a:t>depositi</a:t>
            </a:r>
            <a:r>
              <a:rPr lang="cs-CZ" sz="1800" dirty="0" smtClean="0"/>
              <a:t> </a:t>
            </a:r>
            <a:r>
              <a:rPr lang="cs-CZ" sz="1800" dirty="0" err="1" smtClean="0"/>
              <a:t>contraria</a:t>
            </a:r>
            <a:r>
              <a:rPr lang="cs-CZ" sz="1800" dirty="0" smtClean="0"/>
              <a:t> – na náhradu užitečně vynaložených nákladů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D2359-EE19-46DF-A446-30C12A37F2CD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typy úschovy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420993" cy="4357687"/>
          </a:xfrm>
        </p:spPr>
        <p:txBody>
          <a:bodyPr/>
          <a:lstStyle/>
          <a:p>
            <a:r>
              <a:rPr lang="cs-CZ" sz="1800" b="1" dirty="0" smtClean="0"/>
              <a:t>Depositum </a:t>
            </a:r>
            <a:r>
              <a:rPr lang="cs-CZ" sz="1800" b="1" dirty="0" err="1" smtClean="0"/>
              <a:t>irregulare</a:t>
            </a:r>
            <a:r>
              <a:rPr lang="cs-CZ" sz="1800" b="1" dirty="0" smtClean="0"/>
              <a:t> – nepravidelné depositum</a:t>
            </a:r>
          </a:p>
          <a:p>
            <a:pPr lvl="1"/>
            <a:r>
              <a:rPr lang="cs-CZ" sz="1800" dirty="0" smtClean="0"/>
              <a:t>Úschova genericky určených věcí, kdy se nevrací tytéž věci, ale věci téhož druhu – depozitář tedy může věc použít</a:t>
            </a:r>
          </a:p>
          <a:p>
            <a:pPr lvl="1"/>
            <a:r>
              <a:rPr lang="cs-CZ" sz="1800" dirty="0" smtClean="0"/>
              <a:t>Podobné </a:t>
            </a:r>
            <a:r>
              <a:rPr lang="cs-CZ" sz="1800" dirty="0" err="1" smtClean="0"/>
              <a:t>mutuu</a:t>
            </a:r>
            <a:r>
              <a:rPr lang="cs-CZ" sz="1800" dirty="0" smtClean="0"/>
              <a:t> x zde jde o prospěch deponenta </a:t>
            </a:r>
          </a:p>
          <a:p>
            <a:pPr lvl="1"/>
            <a:r>
              <a:rPr lang="cs-CZ" sz="1800" dirty="0" smtClean="0"/>
              <a:t>Je předchůdcem bankovnictví</a:t>
            </a:r>
          </a:p>
          <a:p>
            <a:pPr marL="342900" lvl="1" indent="-342900"/>
            <a:r>
              <a:rPr lang="cs-CZ" sz="1800" b="1" dirty="0" smtClean="0">
                <a:ea typeface="+mn-ea"/>
                <a:cs typeface="+mn-cs"/>
              </a:rPr>
              <a:t>Depositum </a:t>
            </a:r>
            <a:r>
              <a:rPr lang="cs-CZ" sz="1800" b="1" dirty="0" err="1" smtClean="0">
                <a:ea typeface="+mn-ea"/>
                <a:cs typeface="+mn-cs"/>
              </a:rPr>
              <a:t>miserabile</a:t>
            </a:r>
            <a:r>
              <a:rPr lang="cs-CZ" sz="1800" b="1" dirty="0" smtClean="0">
                <a:ea typeface="+mn-ea"/>
                <a:cs typeface="+mn-cs"/>
              </a:rPr>
              <a:t> </a:t>
            </a:r>
            <a:r>
              <a:rPr lang="cs-CZ" sz="1800" dirty="0" smtClean="0">
                <a:ea typeface="+mn-ea"/>
                <a:cs typeface="+mn-cs"/>
              </a:rPr>
              <a:t>– pokud byla věc uschována v tísnivé situaci  </a:t>
            </a:r>
            <a:r>
              <a:rPr lang="cs-CZ" sz="1800" dirty="0" smtClean="0"/>
              <a:t>(např. požár, válečný konflikt) a depozitář odmítne věc vrátit, je možno jej žalovat na </a:t>
            </a:r>
            <a:r>
              <a:rPr lang="cs-CZ" sz="1800" dirty="0" err="1" smtClean="0"/>
              <a:t>duplum</a:t>
            </a:r>
            <a:r>
              <a:rPr lang="cs-CZ" sz="1800" dirty="0" smtClean="0"/>
              <a:t> (LDT)</a:t>
            </a:r>
          </a:p>
          <a:p>
            <a:pPr marL="342900" lvl="1" indent="-342900"/>
            <a:r>
              <a:rPr lang="cs-CZ" sz="1800" b="1" dirty="0" smtClean="0">
                <a:ea typeface="+mn-ea"/>
                <a:cs typeface="+mn-cs"/>
              </a:rPr>
              <a:t>Sekvestr</a:t>
            </a:r>
            <a:r>
              <a:rPr lang="cs-CZ" sz="1800" dirty="0" smtClean="0">
                <a:ea typeface="+mn-ea"/>
                <a:cs typeface="+mn-cs"/>
              </a:rPr>
              <a:t> – osoba, u které si jiné osoby uložily věc, jež je předmětem vlastnického sporu. Sekvestr ji má vydat tomu, kdo bude určen vlastníkem, je odvozeným držitelem </a:t>
            </a:r>
          </a:p>
          <a:p>
            <a:pPr lvl="1" algn="just">
              <a:buNone/>
            </a:pPr>
            <a:r>
              <a:rPr lang="cs-CZ" sz="1800" dirty="0" smtClean="0"/>
              <a:t>	§968 ABGB: </a:t>
            </a:r>
            <a:r>
              <a:rPr lang="cs-CZ" sz="1800" i="1" dirty="0" smtClean="0"/>
              <a:t>„Dá-li se věc, na kterou si někdo činí nárok, spornými stranami nebo soudem někomu v úschovu; sluje schovatel: sekvestr. Práva a povinnosti sekvestra posuzují se podle zásad zde stanovených.“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D2359-EE19-46DF-A446-30C12A37F2CD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Úschova v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712968" cy="4608090"/>
          </a:xfrm>
        </p:spPr>
        <p:txBody>
          <a:bodyPr/>
          <a:lstStyle/>
          <a:p>
            <a:pPr>
              <a:buNone/>
            </a:pPr>
            <a:r>
              <a:rPr lang="cs-CZ" sz="1500" b="1" dirty="0" smtClean="0"/>
              <a:t>§ 2402 </a:t>
            </a:r>
          </a:p>
          <a:p>
            <a:pPr>
              <a:buNone/>
            </a:pPr>
            <a:r>
              <a:rPr lang="cs-CZ" sz="1500" dirty="0" smtClean="0"/>
              <a:t>	Smlouvou o úschově se schovatel zavazuje převzít věc, aby ji pro uschovatele opatroval. Ve smlouvě lze ujednat, že schovatel může věc odevzdat do úschovy dalšímu schovateli. </a:t>
            </a:r>
          </a:p>
          <a:p>
            <a:pPr>
              <a:buNone/>
            </a:pPr>
            <a:r>
              <a:rPr lang="cs-CZ" sz="1500" b="1" dirty="0" smtClean="0"/>
              <a:t>§ 2403 odst.1 </a:t>
            </a:r>
          </a:p>
          <a:p>
            <a:pPr>
              <a:buNone/>
            </a:pPr>
            <a:r>
              <a:rPr lang="cs-CZ" sz="1500" dirty="0" smtClean="0"/>
              <a:t>	Schovatel opatruje převzatou věc, jak bylo ujednáno, jinak tak pečlivě, jak to odpovídá povaze věci a jeho možnostem, aby na věci nevznikla škoda, a po uplynutí doby úschovy věc uschovateli vrátí spolu s tím, co k ní přibylo. </a:t>
            </a:r>
          </a:p>
          <a:p>
            <a:pPr>
              <a:buNone/>
            </a:pPr>
            <a:r>
              <a:rPr lang="cs-CZ" sz="1500" b="1" dirty="0" smtClean="0"/>
              <a:t>§ 2405</a:t>
            </a:r>
          </a:p>
          <a:p>
            <a:pPr>
              <a:buNone/>
            </a:pPr>
            <a:r>
              <a:rPr lang="cs-CZ" sz="1500" dirty="0" smtClean="0"/>
              <a:t> 	Užije-li schovatel převzatou věc pro sebe, umožní-li jinému užití věci nebo dá-li ji do úschovy jinému bez svolení uschovatele nebo bez nezbytné potřeby, nahradí uschovateli veškerou škodu, a to i nahodilou. To neplatí, prokáže-li schovatel, že by škoda postihla věc i jinak. </a:t>
            </a:r>
          </a:p>
          <a:p>
            <a:pPr>
              <a:buNone/>
            </a:pPr>
            <a:r>
              <a:rPr lang="cs-CZ" sz="1500" b="1" dirty="0" smtClean="0"/>
              <a:t>§ 2406 odst. 1</a:t>
            </a:r>
          </a:p>
          <a:p>
            <a:pPr>
              <a:buNone/>
            </a:pPr>
            <a:r>
              <a:rPr lang="cs-CZ" sz="1500" dirty="0" smtClean="0"/>
              <a:t>	 Uschovatel nahradí schovateli nezbytné náklady, které na věc při jejím opatrování vynaložil; náhrada jiných nákladů schovateli náleží, nebylo-li jinak ujednáno, jako nepřikázanému jednateli. </a:t>
            </a:r>
          </a:p>
          <a:p>
            <a:pPr>
              <a:buNone/>
            </a:pPr>
            <a:r>
              <a:rPr lang="cs-CZ" sz="1500" dirty="0" smtClean="0"/>
              <a:t>	</a:t>
            </a:r>
            <a:r>
              <a:rPr lang="cs-CZ" sz="1500" b="1" dirty="0" smtClean="0"/>
              <a:t>odst. 2</a:t>
            </a:r>
          </a:p>
          <a:p>
            <a:pPr>
              <a:buNone/>
            </a:pPr>
            <a:r>
              <a:rPr lang="cs-CZ" sz="1500" dirty="0" smtClean="0"/>
              <a:t>	Úplata za úschovu náleží schovateli jen tehdy, bylo-li to ujednáno nebo plyne-li to ze zvyklostí, z předchozího styku stran nebo z předmětu činnosti schovatele. </a:t>
            </a:r>
          </a:p>
          <a:p>
            <a:pPr>
              <a:buNone/>
            </a:pPr>
            <a:endParaRPr lang="cs-CZ" sz="15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D2359-EE19-46DF-A446-30C12A37F2CD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PIGNUS – ZÁSTAVA RUČNÍ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3238"/>
            <a:ext cx="8568952" cy="4357687"/>
          </a:xfrm>
        </p:spPr>
        <p:txBody>
          <a:bodyPr/>
          <a:lstStyle/>
          <a:p>
            <a:r>
              <a:rPr lang="cs-CZ" sz="1800" dirty="0" smtClean="0"/>
              <a:t>Má </a:t>
            </a:r>
            <a:r>
              <a:rPr lang="cs-CZ" sz="1800" dirty="0" err="1" smtClean="0"/>
              <a:t>akcesorickou</a:t>
            </a:r>
            <a:r>
              <a:rPr lang="cs-CZ" sz="1800" dirty="0" smtClean="0"/>
              <a:t> povahu k hlavní obligaci (typicky </a:t>
            </a:r>
            <a:r>
              <a:rPr lang="cs-CZ" sz="1800" dirty="0" err="1" smtClean="0"/>
              <a:t>mutuu</a:t>
            </a:r>
            <a:r>
              <a:rPr lang="cs-CZ" sz="1800" dirty="0" smtClean="0"/>
              <a:t>) – označení věřitel a dlužník je odvozeno z hlavní obligace</a:t>
            </a:r>
          </a:p>
          <a:p>
            <a:r>
              <a:rPr lang="cs-CZ" sz="1800" dirty="0" smtClean="0"/>
              <a:t>Zástavnímu věřiteli se dlužníkem odevzdává do detence nějaká movitá nebo nemovitá věc, která slouží k zajištění pohledávky; pokud je dluh splacen /zanikne/, předmět zástavy se vrací</a:t>
            </a:r>
          </a:p>
          <a:p>
            <a:r>
              <a:rPr lang="cs-CZ" sz="1800" dirty="0" smtClean="0"/>
              <a:t>Dvoustranný nerovný kontrakt, </a:t>
            </a:r>
            <a:r>
              <a:rPr lang="cs-CZ" sz="1800" dirty="0" err="1" smtClean="0"/>
              <a:t>actiones</a:t>
            </a:r>
            <a:r>
              <a:rPr lang="cs-CZ" sz="1800" dirty="0" smtClean="0"/>
              <a:t> </a:t>
            </a:r>
            <a:r>
              <a:rPr lang="cs-CZ" sz="1800" dirty="0" err="1" smtClean="0"/>
              <a:t>bonae</a:t>
            </a:r>
            <a:r>
              <a:rPr lang="cs-CZ" sz="1800" dirty="0" smtClean="0"/>
              <a:t> </a:t>
            </a:r>
            <a:r>
              <a:rPr lang="cs-CZ" sz="1800" dirty="0" err="1" smtClean="0"/>
              <a:t>fidei</a:t>
            </a:r>
            <a:endParaRPr lang="cs-CZ" sz="1800" dirty="0" smtClean="0"/>
          </a:p>
          <a:p>
            <a:r>
              <a:rPr lang="cs-CZ" sz="1800" dirty="0" smtClean="0"/>
              <a:t>Žaloby:</a:t>
            </a:r>
            <a:endParaRPr lang="cs-CZ" sz="1800" dirty="0"/>
          </a:p>
          <a:p>
            <a:pPr lvl="1"/>
            <a:r>
              <a:rPr lang="cs-CZ" sz="1800" dirty="0" err="1" smtClean="0"/>
              <a:t>Actio</a:t>
            </a:r>
            <a:r>
              <a:rPr lang="cs-CZ" sz="1800" dirty="0" smtClean="0"/>
              <a:t> </a:t>
            </a:r>
            <a:r>
              <a:rPr lang="cs-CZ" sz="1800" dirty="0" err="1" smtClean="0"/>
              <a:t>pigneriticia</a:t>
            </a:r>
            <a:r>
              <a:rPr lang="cs-CZ" sz="1800" dirty="0" smtClean="0"/>
              <a:t> </a:t>
            </a:r>
            <a:r>
              <a:rPr lang="cs-CZ" sz="1800" dirty="0" err="1" smtClean="0"/>
              <a:t>directa</a:t>
            </a:r>
            <a:r>
              <a:rPr lang="cs-CZ" sz="1800" dirty="0" smtClean="0"/>
              <a:t> – zástavce žádá navrácení zastavené věci, případně přebytku z prodeje z prodané zástavy</a:t>
            </a:r>
          </a:p>
          <a:p>
            <a:pPr lvl="1"/>
            <a:r>
              <a:rPr lang="cs-CZ" sz="1800" dirty="0" err="1" smtClean="0"/>
              <a:t>Actio</a:t>
            </a:r>
            <a:r>
              <a:rPr lang="cs-CZ" sz="1800" dirty="0" smtClean="0"/>
              <a:t> </a:t>
            </a:r>
            <a:r>
              <a:rPr lang="cs-CZ" sz="1800" dirty="0" err="1" smtClean="0"/>
              <a:t>pigneriticia</a:t>
            </a:r>
            <a:r>
              <a:rPr lang="cs-CZ" sz="1800" dirty="0" smtClean="0"/>
              <a:t> </a:t>
            </a:r>
            <a:r>
              <a:rPr lang="cs-CZ" sz="1800" dirty="0" err="1" smtClean="0"/>
              <a:t>contraria</a:t>
            </a:r>
            <a:r>
              <a:rPr lang="cs-CZ" sz="1800" dirty="0" smtClean="0"/>
              <a:t> – zástavní věřitel žádá úhradu užitečných nákladů na věc, popř. náhradu škody, jež zástavou vznikla</a:t>
            </a:r>
          </a:p>
          <a:p>
            <a:pPr marL="342900" lvl="1" indent="-342900"/>
            <a:r>
              <a:rPr lang="cs-CZ" sz="1800" dirty="0" smtClean="0">
                <a:ea typeface="+mn-ea"/>
                <a:cs typeface="+mn-cs"/>
              </a:rPr>
              <a:t>Obdobně je chráněna hypotéka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D2359-EE19-46DF-A446-30C12A37F2CD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Věcně právní rozsah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1800" dirty="0" smtClean="0"/>
              <a:t>Zástavní věřitel je </a:t>
            </a:r>
            <a:r>
              <a:rPr lang="cs-CZ" sz="1800" dirty="0" err="1" smtClean="0"/>
              <a:t>detentorem</a:t>
            </a:r>
            <a:r>
              <a:rPr lang="cs-CZ" sz="1800" dirty="0" smtClean="0"/>
              <a:t> x s ochranou jako držitel</a:t>
            </a:r>
          </a:p>
          <a:p>
            <a:pPr marL="342900" lvl="1" indent="-342900"/>
            <a:r>
              <a:rPr lang="cs-CZ" sz="1800" dirty="0" smtClean="0"/>
              <a:t>Má i věcnou žalobu: </a:t>
            </a:r>
            <a:r>
              <a:rPr lang="cs-CZ" sz="1800" dirty="0" err="1" smtClean="0"/>
              <a:t>vindicatio</a:t>
            </a:r>
            <a:r>
              <a:rPr lang="cs-CZ" sz="1800" dirty="0" smtClean="0"/>
              <a:t> </a:t>
            </a:r>
            <a:r>
              <a:rPr lang="cs-CZ" sz="1800" dirty="0" err="1" smtClean="0"/>
              <a:t>pignoris</a:t>
            </a:r>
            <a:r>
              <a:rPr lang="cs-CZ" sz="1800" dirty="0" smtClean="0"/>
              <a:t> (proti dlužníkově vindikaci i proti třetím osobám)</a:t>
            </a:r>
          </a:p>
          <a:p>
            <a:pPr marL="342900" lvl="1" indent="-342900"/>
            <a:r>
              <a:rPr lang="cs-CZ" sz="1800" dirty="0" smtClean="0"/>
              <a:t>Zástava propadná – může si ji ponechat</a:t>
            </a:r>
          </a:p>
          <a:p>
            <a:pPr marL="342900" lvl="1" indent="-342900"/>
            <a:r>
              <a:rPr lang="cs-CZ" sz="1800" dirty="0" smtClean="0"/>
              <a:t>Zástava prodejná </a:t>
            </a:r>
          </a:p>
          <a:p>
            <a:pPr marL="742950" lvl="2" indent="-342900"/>
            <a:r>
              <a:rPr lang="cs-CZ" sz="1600" dirty="0" smtClean="0"/>
              <a:t>Zástavní věřitel prodejem převádí vlastnické právo – ačkoliv není vlastník!</a:t>
            </a:r>
          </a:p>
          <a:p>
            <a:pPr marL="742950" lvl="2" indent="-342900"/>
            <a:r>
              <a:rPr lang="cs-CZ" sz="1600" dirty="0" smtClean="0"/>
              <a:t>Částka, kterou získal z prodeje, slouží k uspokojení jeho pohledávky</a:t>
            </a:r>
          </a:p>
          <a:p>
            <a:pPr marL="742950" lvl="2" indent="-342900"/>
            <a:r>
              <a:rPr lang="cs-CZ" sz="1600" dirty="0" err="1" smtClean="0"/>
              <a:t>Hyperocha</a:t>
            </a:r>
            <a:r>
              <a:rPr lang="cs-CZ" sz="1600" dirty="0" smtClean="0"/>
              <a:t> – přebytek, který zbude po prodeji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D2359-EE19-46DF-A446-30C12A37F2CD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25538"/>
            <a:ext cx="8784976" cy="647278"/>
          </a:xfrm>
        </p:spPr>
        <p:txBody>
          <a:bodyPr/>
          <a:lstStyle/>
          <a:p>
            <a:r>
              <a:rPr lang="cs-CZ" sz="2800" dirty="0" smtClean="0"/>
              <a:t>INNOMINÁTY – REÁLNÉ KONTRAKTY NEPOJMENOVANÉ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7848872" cy="4176042"/>
          </a:xfrm>
        </p:spPr>
        <p:txBody>
          <a:bodyPr/>
          <a:lstStyle/>
          <a:p>
            <a:r>
              <a:rPr lang="cs-CZ" sz="2000" dirty="0" smtClean="0"/>
              <a:t>Situace s atypickou kauzou – jedna strana poskytla druhé nějaké plnění s očekáváním, že protistrana poskytne slíbené plnění</a:t>
            </a:r>
          </a:p>
          <a:p>
            <a:r>
              <a:rPr lang="cs-CZ" sz="2000" dirty="0" smtClean="0"/>
              <a:t>Předklasické právo: </a:t>
            </a:r>
          </a:p>
          <a:p>
            <a:pPr lvl="1"/>
            <a:r>
              <a:rPr lang="cs-CZ" sz="2000" dirty="0" smtClean="0"/>
              <a:t>Nemá nárok na toto plnění – může jen žádat vrácení svého plnění – </a:t>
            </a:r>
            <a:r>
              <a:rPr lang="cs-CZ" sz="2000" dirty="0" err="1" smtClean="0"/>
              <a:t>condictio</a:t>
            </a:r>
            <a:r>
              <a:rPr lang="cs-CZ" sz="2000" dirty="0" smtClean="0"/>
              <a:t> ob </a:t>
            </a:r>
            <a:r>
              <a:rPr lang="cs-CZ" sz="2000" dirty="0" err="1" smtClean="0"/>
              <a:t>causam</a:t>
            </a:r>
            <a:r>
              <a:rPr lang="cs-CZ" sz="2000" dirty="0" smtClean="0"/>
              <a:t> </a:t>
            </a:r>
            <a:r>
              <a:rPr lang="cs-CZ" sz="2000" dirty="0" err="1" smtClean="0"/>
              <a:t>datorum</a:t>
            </a:r>
            <a:endParaRPr lang="cs-CZ" sz="2000" dirty="0" smtClean="0"/>
          </a:p>
          <a:p>
            <a:r>
              <a:rPr lang="cs-CZ" sz="2000" dirty="0" smtClean="0"/>
              <a:t>Klasické právo: </a:t>
            </a:r>
          </a:p>
          <a:p>
            <a:pPr lvl="1"/>
            <a:r>
              <a:rPr lang="cs-CZ" sz="2000" dirty="0" err="1" smtClean="0"/>
              <a:t>Praetor</a:t>
            </a:r>
            <a:r>
              <a:rPr lang="cs-CZ" sz="2000" dirty="0" smtClean="0"/>
              <a:t> začíná poskytovat </a:t>
            </a:r>
            <a:r>
              <a:rPr lang="cs-CZ" sz="2000" dirty="0" err="1" smtClean="0"/>
              <a:t>actiones</a:t>
            </a:r>
            <a:r>
              <a:rPr lang="cs-CZ" sz="2000" dirty="0" smtClean="0"/>
              <a:t> in </a:t>
            </a:r>
            <a:r>
              <a:rPr lang="cs-CZ" sz="2000" dirty="0" err="1" smtClean="0"/>
              <a:t>factum</a:t>
            </a:r>
            <a:r>
              <a:rPr lang="cs-CZ" sz="2000" dirty="0" smtClean="0"/>
              <a:t> – </a:t>
            </a:r>
            <a:r>
              <a:rPr lang="cs-CZ" sz="2000" dirty="0" err="1" smtClean="0"/>
              <a:t>actio</a:t>
            </a:r>
            <a:r>
              <a:rPr lang="cs-CZ" sz="2000" dirty="0" smtClean="0"/>
              <a:t> </a:t>
            </a:r>
            <a:r>
              <a:rPr lang="cs-CZ" sz="2000" dirty="0" err="1" smtClean="0"/>
              <a:t>praescriptis</a:t>
            </a:r>
            <a:r>
              <a:rPr lang="cs-CZ" sz="2000" dirty="0" smtClean="0"/>
              <a:t> </a:t>
            </a:r>
            <a:r>
              <a:rPr lang="cs-CZ" sz="2000" dirty="0" err="1" smtClean="0"/>
              <a:t>verbis</a:t>
            </a:r>
            <a:r>
              <a:rPr lang="cs-CZ" sz="2000" dirty="0" smtClean="0"/>
              <a:t> (popisuje v úvodu vždy danou situaci), jsou to situace:</a:t>
            </a:r>
          </a:p>
          <a:p>
            <a:pPr lvl="2"/>
            <a:r>
              <a:rPr lang="cs-CZ" dirty="0" smtClean="0"/>
              <a:t>Podobné typizovaným kontraktům</a:t>
            </a:r>
          </a:p>
          <a:p>
            <a:pPr lvl="2"/>
            <a:r>
              <a:rPr lang="cs-CZ" dirty="0" smtClean="0"/>
              <a:t>Nova </a:t>
            </a:r>
            <a:r>
              <a:rPr lang="cs-CZ" dirty="0" err="1" smtClean="0"/>
              <a:t>negotia</a:t>
            </a:r>
            <a:r>
              <a:rPr lang="cs-CZ" dirty="0" smtClean="0"/>
              <a:t> – smlouvy vzniklé zcela nově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D2359-EE19-46DF-A446-30C12A37F2CD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Justiniánské</a:t>
            </a:r>
            <a:r>
              <a:rPr lang="cs-CZ" dirty="0" smtClean="0"/>
              <a:t>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3238"/>
            <a:ext cx="8348985" cy="4608090"/>
          </a:xfrm>
        </p:spPr>
        <p:txBody>
          <a:bodyPr/>
          <a:lstStyle/>
          <a:p>
            <a:pPr lvl="1"/>
            <a:r>
              <a:rPr lang="cs-CZ" sz="2000" dirty="0" smtClean="0"/>
              <a:t>čtyři kategorie: </a:t>
            </a:r>
          </a:p>
          <a:p>
            <a:pPr lvl="2"/>
            <a:r>
              <a:rPr lang="cs-CZ" sz="1800" dirty="0" smtClean="0"/>
              <a:t>DO UT DES </a:t>
            </a:r>
          </a:p>
          <a:p>
            <a:pPr lvl="2"/>
            <a:r>
              <a:rPr lang="cs-CZ" sz="1800" dirty="0" smtClean="0"/>
              <a:t>DO UT FACIAS</a:t>
            </a:r>
          </a:p>
          <a:p>
            <a:pPr lvl="2"/>
            <a:r>
              <a:rPr lang="cs-CZ" sz="1800" dirty="0" smtClean="0"/>
              <a:t>FACIO UT DES</a:t>
            </a:r>
          </a:p>
          <a:p>
            <a:pPr lvl="2"/>
            <a:r>
              <a:rPr lang="cs-CZ" sz="1800" dirty="0" err="1" smtClean="0"/>
              <a:t>FACIO</a:t>
            </a:r>
            <a:r>
              <a:rPr lang="cs-CZ" sz="1800" dirty="0" smtClean="0"/>
              <a:t> UT FACIAS</a:t>
            </a:r>
          </a:p>
          <a:p>
            <a:pPr lvl="1"/>
            <a:r>
              <a:rPr lang="cs-CZ" sz="2000" dirty="0" smtClean="0"/>
              <a:t>Obecně jsou závazné všechny smlouvy, kde je dohodnuto vzájemné plnění a jedna ze stran již své plnění poskytla</a:t>
            </a:r>
          </a:p>
          <a:p>
            <a:pPr lvl="1"/>
            <a:r>
              <a:rPr lang="cs-CZ" sz="2000" dirty="0" smtClean="0"/>
              <a:t>Žaloby:</a:t>
            </a:r>
          </a:p>
          <a:p>
            <a:pPr lvl="2"/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praescriptis</a:t>
            </a:r>
            <a:r>
              <a:rPr lang="cs-CZ" dirty="0" smtClean="0"/>
              <a:t> </a:t>
            </a:r>
            <a:r>
              <a:rPr lang="cs-CZ" dirty="0" err="1" smtClean="0"/>
              <a:t>verbis</a:t>
            </a:r>
            <a:r>
              <a:rPr lang="cs-CZ" dirty="0" smtClean="0"/>
              <a:t> – vymožení protiplnění</a:t>
            </a:r>
          </a:p>
          <a:p>
            <a:pPr lvl="2"/>
            <a:r>
              <a:rPr lang="cs-CZ" dirty="0" err="1" smtClean="0"/>
              <a:t>Condictio</a:t>
            </a:r>
            <a:r>
              <a:rPr lang="cs-CZ" dirty="0" smtClean="0"/>
              <a:t> ob </a:t>
            </a:r>
            <a:r>
              <a:rPr lang="cs-CZ" dirty="0" err="1" smtClean="0"/>
              <a:t>causam</a:t>
            </a:r>
            <a:r>
              <a:rPr lang="cs-CZ" dirty="0" smtClean="0"/>
              <a:t> </a:t>
            </a:r>
            <a:r>
              <a:rPr lang="cs-CZ" dirty="0" err="1" smtClean="0"/>
              <a:t>datorum</a:t>
            </a:r>
            <a:r>
              <a:rPr lang="cs-CZ" dirty="0" smtClean="0"/>
              <a:t> – na vrácení poskytnutého plnění</a:t>
            </a:r>
          </a:p>
          <a:p>
            <a:pPr lvl="2"/>
            <a:r>
              <a:rPr lang="cs-CZ" dirty="0" err="1" smtClean="0"/>
              <a:t>Condictio</a:t>
            </a:r>
            <a:r>
              <a:rPr lang="cs-CZ" dirty="0" smtClean="0"/>
              <a:t> ob </a:t>
            </a:r>
            <a:r>
              <a:rPr lang="cs-CZ" dirty="0" err="1" smtClean="0"/>
              <a:t>poenitentiam</a:t>
            </a:r>
            <a:r>
              <a:rPr lang="cs-CZ" dirty="0" smtClean="0"/>
              <a:t> – na vrácení protiplnění, kde se oprávněný rozhodl odstoupit od smlouvy, než bylo protiplnění poskytnuto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D2359-EE19-46DF-A446-30C12A37F2CD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INNOMINÁTY – nejznámější smluvní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3238"/>
            <a:ext cx="8784976" cy="4357687"/>
          </a:xfrm>
        </p:spPr>
        <p:txBody>
          <a:bodyPr/>
          <a:lstStyle/>
          <a:p>
            <a:r>
              <a:rPr lang="cs-CZ" sz="1600" b="1" dirty="0" smtClean="0"/>
              <a:t>ACTIO AESTIMATORIA – smlouva </a:t>
            </a:r>
            <a:r>
              <a:rPr lang="cs-CZ" sz="1600" b="1" dirty="0" err="1" smtClean="0"/>
              <a:t>vetešnická</a:t>
            </a:r>
            <a:endParaRPr lang="cs-CZ" sz="1600" b="1" dirty="0" smtClean="0"/>
          </a:p>
          <a:p>
            <a:pPr lvl="1"/>
            <a:r>
              <a:rPr lang="cs-CZ" sz="1600" dirty="0" smtClean="0"/>
              <a:t>Patrně nejstarší – je v </a:t>
            </a:r>
            <a:r>
              <a:rPr lang="cs-CZ" sz="1600" dirty="0" err="1" smtClean="0"/>
              <a:t>praetorském</a:t>
            </a:r>
            <a:r>
              <a:rPr lang="cs-CZ" sz="1600" dirty="0" smtClean="0"/>
              <a:t> ediktu /i speciální název </a:t>
            </a:r>
            <a:r>
              <a:rPr lang="cs-CZ" sz="1600" dirty="0" err="1" smtClean="0"/>
              <a:t>actio</a:t>
            </a:r>
            <a:r>
              <a:rPr lang="cs-CZ" sz="1600" dirty="0" smtClean="0"/>
              <a:t> de </a:t>
            </a:r>
            <a:r>
              <a:rPr lang="cs-CZ" sz="1600" dirty="0" err="1" smtClean="0"/>
              <a:t>aestimato</a:t>
            </a:r>
            <a:r>
              <a:rPr lang="cs-CZ" sz="1600" dirty="0" smtClean="0"/>
              <a:t>/</a:t>
            </a:r>
          </a:p>
          <a:p>
            <a:pPr lvl="1"/>
            <a:r>
              <a:rPr lang="cs-CZ" sz="1600" dirty="0" smtClean="0"/>
              <a:t>Jedna strana odevzdá druhé věc, kterou má druhá strana za smluvenou cenu prodat</a:t>
            </a:r>
          </a:p>
          <a:p>
            <a:pPr lvl="1"/>
            <a:r>
              <a:rPr lang="cs-CZ" sz="1600" dirty="0" smtClean="0"/>
              <a:t>Při úspěšném prodeji vrací částku a případný přebytek (prodal-li dráž) si nechává</a:t>
            </a:r>
          </a:p>
          <a:p>
            <a:pPr lvl="1"/>
            <a:r>
              <a:rPr lang="cs-CZ" sz="1600" dirty="0" smtClean="0"/>
              <a:t>Alternativní obligace (zaplatit sumu nebo vrátit věc) – příjemce odpovídá do míry </a:t>
            </a:r>
            <a:r>
              <a:rPr lang="cs-CZ" sz="1600" dirty="0" err="1" smtClean="0"/>
              <a:t>custodie</a:t>
            </a:r>
            <a:endParaRPr lang="cs-CZ" sz="1600" dirty="0" smtClean="0"/>
          </a:p>
          <a:p>
            <a:r>
              <a:rPr lang="cs-CZ" sz="1600" b="1" dirty="0" smtClean="0"/>
              <a:t>REM PERMUTATIO – smlouva směnná</a:t>
            </a:r>
          </a:p>
          <a:p>
            <a:pPr lvl="1"/>
            <a:r>
              <a:rPr lang="cs-CZ" sz="1600" dirty="0" smtClean="0"/>
              <a:t>Historicky společný základ /předchůdce/ smlouvy kupní</a:t>
            </a:r>
          </a:p>
          <a:p>
            <a:pPr lvl="1"/>
            <a:r>
              <a:rPr lang="cs-CZ" sz="1600" dirty="0" err="1" smtClean="0"/>
              <a:t>Sabiniáni</a:t>
            </a:r>
            <a:r>
              <a:rPr lang="cs-CZ" sz="1600" dirty="0" smtClean="0"/>
              <a:t> – je to smlouva kupní x </a:t>
            </a:r>
            <a:r>
              <a:rPr lang="cs-CZ" sz="1600" dirty="0" err="1" smtClean="0"/>
              <a:t>Prokuliáni</a:t>
            </a:r>
            <a:r>
              <a:rPr lang="cs-CZ" sz="1600" dirty="0" smtClean="0"/>
              <a:t> – samostatný smluvní typ</a:t>
            </a:r>
          </a:p>
          <a:p>
            <a:pPr lvl="1"/>
            <a:r>
              <a:rPr lang="cs-CZ" sz="1600" dirty="0" smtClean="0"/>
              <a:t>Definitivně oddělil Justinián /viz </a:t>
            </a:r>
            <a:r>
              <a:rPr lang="cs-CZ" sz="1600" dirty="0" err="1" smtClean="0"/>
              <a:t>Gai</a:t>
            </a:r>
            <a:r>
              <a:rPr lang="cs-CZ" sz="1600" dirty="0" smtClean="0"/>
              <a:t> III.141 x </a:t>
            </a:r>
            <a:r>
              <a:rPr lang="cs-CZ" sz="1600" dirty="0" err="1" smtClean="0"/>
              <a:t>Inst</a:t>
            </a:r>
            <a:r>
              <a:rPr lang="cs-CZ" sz="1600" dirty="0" smtClean="0"/>
              <a:t>. 3.23.2/</a:t>
            </a:r>
          </a:p>
          <a:p>
            <a:pPr lvl="1"/>
            <a:r>
              <a:rPr lang="cs-CZ" sz="1600" dirty="0" smtClean="0"/>
              <a:t>Na rozdíl od koupě se převádí vlastnické právo – </a:t>
            </a:r>
            <a:r>
              <a:rPr lang="cs-CZ" sz="1600" dirty="0" err="1" smtClean="0"/>
              <a:t>habere</a:t>
            </a:r>
            <a:r>
              <a:rPr lang="cs-CZ" sz="1600" dirty="0" smtClean="0"/>
              <a:t> </a:t>
            </a:r>
            <a:r>
              <a:rPr lang="cs-CZ" sz="1600" dirty="0" err="1" smtClean="0"/>
              <a:t>licere</a:t>
            </a:r>
            <a:r>
              <a:rPr lang="cs-CZ" sz="1600" dirty="0" smtClean="0"/>
              <a:t> (nerušená držba) nestačí</a:t>
            </a:r>
          </a:p>
          <a:p>
            <a:r>
              <a:rPr lang="cs-CZ" sz="1600" b="1" dirty="0" smtClean="0"/>
              <a:t>TRANSACTIO - smír</a:t>
            </a:r>
          </a:p>
          <a:p>
            <a:pPr lvl="1"/>
            <a:r>
              <a:rPr lang="cs-CZ" sz="1600" dirty="0" smtClean="0"/>
              <a:t>Strany si činí vzájemné ústupky, aby předešly soudnímu sporu</a:t>
            </a:r>
          </a:p>
          <a:p>
            <a:pPr lvl="1"/>
            <a:r>
              <a:rPr lang="cs-CZ" sz="1600" dirty="0" err="1" smtClean="0"/>
              <a:t>Innominát</a:t>
            </a:r>
            <a:r>
              <a:rPr lang="cs-CZ" sz="1600" dirty="0" smtClean="0"/>
              <a:t> od Justiniána</a:t>
            </a:r>
          </a:p>
          <a:p>
            <a:r>
              <a:rPr lang="cs-CZ" sz="1600" b="1" dirty="0" smtClean="0"/>
              <a:t>PRECARIUM – výprosa </a:t>
            </a:r>
          </a:p>
          <a:p>
            <a:pPr lvl="1"/>
            <a:r>
              <a:rPr lang="cs-CZ" sz="1600" dirty="0" smtClean="0"/>
              <a:t>Viz výše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D2359-EE19-46DF-A446-30C12A37F2CD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PĚKNÝ DEN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</a:t>
            </a:r>
            <a:r>
              <a:rPr lang="cs-CZ" sz="2400" dirty="0" smtClean="0"/>
              <a:t>Pavel </a:t>
            </a:r>
            <a:r>
              <a:rPr lang="cs-CZ" sz="2400" dirty="0" err="1" smtClean="0"/>
              <a:t>Salák</a:t>
            </a:r>
            <a:r>
              <a:rPr lang="cs-CZ" sz="2400" dirty="0" smtClean="0"/>
              <a:t> </a:t>
            </a:r>
            <a:r>
              <a:rPr lang="cs-CZ" sz="2400" dirty="0" err="1" smtClean="0"/>
              <a:t>jr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0D2359-EE19-46DF-A446-30C12A37F2CD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0C1886-39F1-4D59-9A07-6C3511D0E124}" type="slidenum">
              <a:rPr lang="cs-CZ"/>
              <a:pPr/>
              <a:t>2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bsah</a:t>
            </a:r>
            <a:endParaRPr 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Druhy reálných kontraktů</a:t>
            </a:r>
          </a:p>
          <a:p>
            <a:r>
              <a:rPr lang="cs-CZ" dirty="0" smtClean="0"/>
              <a:t>Základní rozdíly</a:t>
            </a:r>
          </a:p>
          <a:p>
            <a:r>
              <a:rPr lang="cs-CZ" dirty="0" err="1" smtClean="0"/>
              <a:t>Mutuum</a:t>
            </a:r>
            <a:endParaRPr lang="cs-CZ" dirty="0" smtClean="0"/>
          </a:p>
          <a:p>
            <a:r>
              <a:rPr lang="cs-CZ" dirty="0" err="1" smtClean="0"/>
              <a:t>Fenus</a:t>
            </a:r>
            <a:endParaRPr lang="cs-CZ" dirty="0" smtClean="0"/>
          </a:p>
          <a:p>
            <a:r>
              <a:rPr lang="cs-CZ" dirty="0" err="1" smtClean="0"/>
              <a:t>Commodatum</a:t>
            </a:r>
            <a:endParaRPr lang="cs-CZ" dirty="0" smtClean="0"/>
          </a:p>
          <a:p>
            <a:r>
              <a:rPr lang="cs-CZ" dirty="0" smtClean="0"/>
              <a:t>Depositum</a:t>
            </a:r>
          </a:p>
          <a:p>
            <a:r>
              <a:rPr lang="cs-CZ" dirty="0" smtClean="0"/>
              <a:t>Depositum </a:t>
            </a:r>
            <a:r>
              <a:rPr lang="cs-CZ" dirty="0" err="1" smtClean="0"/>
              <a:t>irregulare</a:t>
            </a:r>
            <a:endParaRPr lang="cs-CZ" dirty="0" smtClean="0"/>
          </a:p>
          <a:p>
            <a:r>
              <a:rPr lang="cs-CZ" dirty="0" err="1" smtClean="0"/>
              <a:t>Pignus</a:t>
            </a:r>
            <a:endParaRPr lang="cs-CZ" dirty="0" smtClean="0"/>
          </a:p>
          <a:p>
            <a:r>
              <a:rPr lang="cs-CZ" dirty="0" err="1" smtClean="0"/>
              <a:t>Innomináty</a:t>
            </a:r>
            <a:r>
              <a:rPr lang="cs-CZ" dirty="0" smtClean="0"/>
              <a:t> – nejznámější smluvní typy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Nadpis 1"/>
          <p:cNvSpPr txBox="1">
            <a:spLocks/>
          </p:cNvSpPr>
          <p:nvPr/>
        </p:nvSpPr>
        <p:spPr>
          <a:xfrm>
            <a:off x="323528" y="908720"/>
            <a:ext cx="7920880" cy="9361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Druhy reálných kontraktů</a:t>
            </a:r>
            <a:endParaRPr kumimoji="0" lang="cs-CZ" sz="2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latin typeface="Arial" pitchFamily="34" charset="0"/>
                <a:ea typeface="+mj-ea"/>
                <a:cs typeface="Arial" pitchFamily="34" charset="0"/>
              </a:rPr>
              <a:t>-všechny reálné kontrakty jsou kauzální</a:t>
            </a:r>
            <a:endParaRPr kumimoji="0" lang="cs-CZ" sz="2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2" name="Zástupný symbol pro text 2"/>
          <p:cNvSpPr txBox="1">
            <a:spLocks/>
          </p:cNvSpPr>
          <p:nvPr/>
        </p:nvSpPr>
        <p:spPr>
          <a:xfrm>
            <a:off x="179512" y="1916832"/>
            <a:ext cx="4040187" cy="6397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Pojmenované</a:t>
            </a:r>
          </a:p>
        </p:txBody>
      </p:sp>
      <p:sp>
        <p:nvSpPr>
          <p:cNvPr id="23" name="Zástupný symbol pro obsah 3"/>
          <p:cNvSpPr txBox="1">
            <a:spLocks/>
          </p:cNvSpPr>
          <p:nvPr/>
        </p:nvSpPr>
        <p:spPr>
          <a:xfrm>
            <a:off x="251520" y="2780928"/>
            <a:ext cx="3597796" cy="3345235"/>
          </a:xfrm>
          <a:prstGeom prst="rect">
            <a:avLst/>
          </a:prstGeom>
        </p:spPr>
        <p:txBody>
          <a:bodyPr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MUTUUM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Zápůjčka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None/>
              <a:tabLst/>
              <a:defRPr/>
            </a:pPr>
            <a:endParaRPr kumimoji="0" lang="cs-CZ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COMMODATUM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Výpůjčka, půjčka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None/>
              <a:tabLst/>
              <a:defRPr/>
            </a:pPr>
            <a:endParaRPr kumimoji="0" lang="cs-CZ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DEPOSITUM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Úschova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None/>
              <a:tabLst/>
              <a:defRPr/>
            </a:pPr>
            <a:endParaRPr kumimoji="0" lang="cs-CZ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PIGNUS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Smlouva o zástavě ruční</a:t>
            </a:r>
          </a:p>
        </p:txBody>
      </p:sp>
      <p:sp>
        <p:nvSpPr>
          <p:cNvPr id="24" name="Zástupný symbol pro text 4"/>
          <p:cNvSpPr txBox="1">
            <a:spLocks/>
          </p:cNvSpPr>
          <p:nvPr/>
        </p:nvSpPr>
        <p:spPr>
          <a:xfrm>
            <a:off x="4139952" y="1988840"/>
            <a:ext cx="4752528" cy="6397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Innomináty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nepojmenované</a:t>
            </a:r>
          </a:p>
        </p:txBody>
      </p:sp>
      <p:sp>
        <p:nvSpPr>
          <p:cNvPr id="25" name="Zástupný symbol pro obsah 5"/>
          <p:cNvSpPr txBox="1">
            <a:spLocks/>
          </p:cNvSpPr>
          <p:nvPr/>
        </p:nvSpPr>
        <p:spPr>
          <a:xfrm>
            <a:off x="4355977" y="2708920"/>
            <a:ext cx="4536504" cy="3744416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UT DES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Dávám, abys dal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None/>
              <a:tabLst/>
              <a:defRPr/>
            </a:pPr>
            <a:endParaRPr kumimoji="0" lang="cs-CZ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UT FACIAS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Dávám, abys udělal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None/>
              <a:tabLst/>
              <a:defRPr/>
            </a:pPr>
            <a:endParaRPr kumimoji="0" lang="cs-CZ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FACIO UT DES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Dělám, abys dal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None/>
              <a:tabLst/>
              <a:defRPr/>
            </a:pPr>
            <a:endParaRPr kumimoji="0" lang="cs-CZ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FACIO UT FACIAS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Dělám, abys udělal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None/>
              <a:tabLst/>
              <a:defRPr/>
            </a:pPr>
            <a:endParaRPr kumimoji="0" lang="cs-CZ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Např.: </a:t>
            </a:r>
            <a:r>
              <a:rPr kumimoji="0" lang="cs-CZ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transactio</a:t>
            </a: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/smír/, </a:t>
            </a:r>
            <a:r>
              <a:rPr kumimoji="0" lang="cs-CZ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rem</a:t>
            </a: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cs-CZ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permutatio</a:t>
            </a: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/směnná smlouva/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AAE"/>
              </a:buClr>
              <a:buSzTx/>
              <a:buFont typeface="Arial" pitchFamily="34" charset="0"/>
              <a:buNone/>
              <a:tabLst/>
              <a:defRPr/>
            </a:pPr>
            <a:endParaRPr kumimoji="0" lang="cs-CZ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F304C2-5937-4D96-9903-C82AE2B80DB8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4" name="Zástupný symbol pro text 2"/>
          <p:cNvSpPr txBox="1">
            <a:spLocks/>
          </p:cNvSpPr>
          <p:nvPr/>
        </p:nvSpPr>
        <p:spPr>
          <a:xfrm>
            <a:off x="251520" y="1412776"/>
            <a:ext cx="3744416" cy="47406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SzTx/>
              <a:tabLst/>
              <a:defRPr/>
            </a:pP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Pojmenované</a:t>
            </a:r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0" y="2060848"/>
            <a:ext cx="4355976" cy="4248472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/>
            </a:pPr>
            <a:r>
              <a:rPr lang="cs-CZ" sz="2000" kern="0" dirty="0" smtClean="0">
                <a:latin typeface="+mn-lt"/>
              </a:rPr>
              <a:t>Předmětem je jedna věc – ta se poskytuje a ta se také vrací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neúplatné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dvoustranné nerovné popř. jednostranné /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mutuum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známy právu klasickému, patří do základní typologie kontraktů</a:t>
            </a:r>
          </a:p>
        </p:txBody>
      </p:sp>
      <p:sp>
        <p:nvSpPr>
          <p:cNvPr id="6" name="Zástupný symbol pro text 4"/>
          <p:cNvSpPr txBox="1">
            <a:spLocks/>
          </p:cNvSpPr>
          <p:nvPr/>
        </p:nvSpPr>
        <p:spPr>
          <a:xfrm>
            <a:off x="5004048" y="1484784"/>
            <a:ext cx="3754760" cy="402059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SzTx/>
              <a:tabLst/>
              <a:defRPr/>
            </a:pPr>
            <a:r>
              <a:rPr lang="cs-CZ" sz="2400" b="1" kern="0" dirty="0">
                <a:latin typeface="+mn-lt"/>
              </a:rPr>
              <a:t>I</a:t>
            </a:r>
            <a:r>
              <a:rPr kumimoji="0" lang="cs-CZ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nnomináty</a:t>
            </a:r>
            <a:endParaRPr kumimoji="0" lang="cs-CZ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4572000" y="2204864"/>
            <a:ext cx="4392488" cy="417646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Předmětem jsou dvě věci, jedna se poskytuje a druhá se dává protihodnotou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Protihodnota – jsou úplatné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v zásadě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synallagmata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dvoustranné rovné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Jako samostatnou kategorii uznává až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justiniánské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právo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0" y="83671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Základní rozdíly</a:t>
            </a:r>
            <a:endParaRPr lang="cs-CZ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Pactum</a:t>
            </a:r>
            <a:r>
              <a:rPr lang="cs-CZ" dirty="0" smtClean="0"/>
              <a:t> de </a:t>
            </a:r>
            <a:r>
              <a:rPr lang="cs-CZ" dirty="0" err="1" smtClean="0"/>
              <a:t>contrahendo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Smlouva vzniká až předáním věci</a:t>
            </a:r>
          </a:p>
          <a:p>
            <a:r>
              <a:rPr lang="cs-CZ" dirty="0" smtClean="0"/>
              <a:t>Dohoda, že toto předání proběhne, je pouze </a:t>
            </a:r>
            <a:r>
              <a:rPr lang="cs-CZ" dirty="0" err="1" smtClean="0"/>
              <a:t>pactum</a:t>
            </a:r>
            <a:r>
              <a:rPr lang="cs-CZ" dirty="0" smtClean="0"/>
              <a:t> de </a:t>
            </a:r>
            <a:r>
              <a:rPr lang="cs-CZ" dirty="0" err="1" smtClean="0"/>
              <a:t>contrahendo</a:t>
            </a:r>
            <a:r>
              <a:rPr lang="cs-CZ" dirty="0" smtClean="0"/>
              <a:t> (např. </a:t>
            </a:r>
            <a:r>
              <a:rPr lang="cs-CZ" dirty="0" err="1" smtClean="0"/>
              <a:t>pactum</a:t>
            </a:r>
            <a:r>
              <a:rPr lang="cs-CZ" dirty="0" smtClean="0"/>
              <a:t> de </a:t>
            </a:r>
            <a:r>
              <a:rPr lang="cs-CZ" dirty="0" err="1" smtClean="0"/>
              <a:t>mutuo</a:t>
            </a:r>
            <a:r>
              <a:rPr lang="cs-CZ" dirty="0" smtClean="0"/>
              <a:t> </a:t>
            </a:r>
            <a:r>
              <a:rPr lang="cs-CZ" dirty="0" err="1" smtClean="0"/>
              <a:t>dando</a:t>
            </a:r>
            <a:r>
              <a:rPr lang="cs-CZ" dirty="0" smtClean="0"/>
              <a:t>) </a:t>
            </a:r>
          </a:p>
          <a:p>
            <a:r>
              <a:rPr lang="cs-CZ" dirty="0" err="1" smtClean="0"/>
              <a:t>Pactum</a:t>
            </a:r>
            <a:r>
              <a:rPr lang="cs-CZ" dirty="0" smtClean="0"/>
              <a:t> x smlouva o smlouvě budoucí </a:t>
            </a:r>
          </a:p>
          <a:p>
            <a:r>
              <a:rPr lang="cs-CZ" dirty="0" smtClean="0"/>
              <a:t>Není závazné, leda by bylo provedeno formou stipulace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F304C2-5937-4D96-9903-C82AE2B80DB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MUTUUM - ZÁPŮJČKA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00112" y="1773238"/>
            <a:ext cx="7920359" cy="4680098"/>
          </a:xfrm>
        </p:spPr>
        <p:txBody>
          <a:bodyPr/>
          <a:lstStyle/>
          <a:p>
            <a:r>
              <a:rPr lang="cs-CZ" sz="2000" dirty="0" smtClean="0"/>
              <a:t>Cílem je poskytnout úvěr – věřitel převádí dlužníkovi do vlastnictví určité množství genericky určených věcí, ten je mu pak povinen totéž množství téhož druhu věci po určité době vrátit</a:t>
            </a:r>
          </a:p>
          <a:p>
            <a:r>
              <a:rPr lang="cs-CZ" sz="2000" dirty="0" smtClean="0"/>
              <a:t>Neúplatné – věřitel nemá nárok na úroky x lze si je dohodnout vedle smlouvy /formou stipulace/</a:t>
            </a:r>
          </a:p>
          <a:p>
            <a:r>
              <a:rPr lang="cs-CZ" sz="2000" dirty="0" smtClean="0"/>
              <a:t>SC </a:t>
            </a:r>
            <a:r>
              <a:rPr lang="cs-CZ" sz="2000" dirty="0" err="1" smtClean="0"/>
              <a:t>Macedonianum</a:t>
            </a:r>
            <a:r>
              <a:rPr lang="cs-CZ" sz="2000" dirty="0" smtClean="0"/>
              <a:t> – nelze půjčovat peníze synovi </a:t>
            </a:r>
            <a:r>
              <a:rPr lang="cs-CZ" sz="2000" dirty="0" err="1" smtClean="0"/>
              <a:t>alieni</a:t>
            </a:r>
            <a:r>
              <a:rPr lang="cs-CZ" sz="2000" dirty="0" smtClean="0"/>
              <a:t> </a:t>
            </a:r>
            <a:r>
              <a:rPr lang="cs-CZ" sz="2000" dirty="0" err="1" smtClean="0"/>
              <a:t>iuris</a:t>
            </a:r>
            <a:r>
              <a:rPr lang="cs-CZ" sz="2000" dirty="0" smtClean="0"/>
              <a:t> s doložkou, že vrátí, až bude </a:t>
            </a:r>
            <a:r>
              <a:rPr lang="cs-CZ" sz="2000" dirty="0" err="1" smtClean="0"/>
              <a:t>sui</a:t>
            </a:r>
            <a:r>
              <a:rPr lang="cs-CZ" sz="2000" dirty="0" smtClean="0"/>
              <a:t> (bude nežalovatelný)</a:t>
            </a:r>
          </a:p>
          <a:p>
            <a:r>
              <a:rPr lang="cs-CZ" sz="2000" dirty="0" smtClean="0"/>
              <a:t>Jednostranný kontrakt (žalobu má jen věřitel)</a:t>
            </a:r>
          </a:p>
          <a:p>
            <a:r>
              <a:rPr lang="cs-CZ" sz="2000" dirty="0" smtClean="0"/>
              <a:t>Žaloby jsou „</a:t>
            </a:r>
            <a:r>
              <a:rPr lang="cs-CZ" sz="2000" dirty="0" err="1" smtClean="0"/>
              <a:t>actiones</a:t>
            </a:r>
            <a:r>
              <a:rPr lang="cs-CZ" sz="2000" dirty="0" smtClean="0"/>
              <a:t> </a:t>
            </a:r>
            <a:r>
              <a:rPr lang="cs-CZ" sz="2000" dirty="0" err="1" smtClean="0"/>
              <a:t>stricti</a:t>
            </a:r>
            <a:r>
              <a:rPr lang="cs-CZ" sz="2000" dirty="0" smtClean="0"/>
              <a:t> </a:t>
            </a:r>
            <a:r>
              <a:rPr lang="cs-CZ" sz="2000" dirty="0" err="1" smtClean="0"/>
              <a:t>iudicii</a:t>
            </a:r>
            <a:r>
              <a:rPr lang="cs-CZ" sz="2000" dirty="0" smtClean="0"/>
              <a:t>“ </a:t>
            </a:r>
          </a:p>
          <a:p>
            <a:r>
              <a:rPr lang="cs-CZ" sz="2000" dirty="0" smtClean="0"/>
              <a:t>Druhy žalob:</a:t>
            </a:r>
          </a:p>
          <a:p>
            <a:pPr lvl="1"/>
            <a:r>
              <a:rPr lang="cs-CZ" sz="2000" dirty="0" err="1" smtClean="0"/>
              <a:t>Actio</a:t>
            </a:r>
            <a:r>
              <a:rPr lang="cs-CZ" sz="2000" dirty="0" smtClean="0"/>
              <a:t> </a:t>
            </a:r>
            <a:r>
              <a:rPr lang="cs-CZ" sz="2000" dirty="0" err="1" smtClean="0"/>
              <a:t>certae</a:t>
            </a:r>
            <a:r>
              <a:rPr lang="cs-CZ" sz="2000" dirty="0" smtClean="0"/>
              <a:t> </a:t>
            </a:r>
            <a:r>
              <a:rPr lang="cs-CZ" sz="2000" dirty="0" err="1" smtClean="0"/>
              <a:t>creditae</a:t>
            </a:r>
            <a:r>
              <a:rPr lang="cs-CZ" sz="2000" dirty="0" smtClean="0"/>
              <a:t> </a:t>
            </a:r>
            <a:r>
              <a:rPr lang="cs-CZ" sz="2000" dirty="0" err="1" smtClean="0"/>
              <a:t>pecuniae</a:t>
            </a:r>
            <a:r>
              <a:rPr lang="cs-CZ" sz="2000" dirty="0" smtClean="0"/>
              <a:t> – předmětem zápůjčky jsou peníze</a:t>
            </a:r>
          </a:p>
          <a:p>
            <a:pPr lvl="1"/>
            <a:r>
              <a:rPr lang="cs-CZ" sz="2000" dirty="0" err="1" smtClean="0"/>
              <a:t>Acto</a:t>
            </a:r>
            <a:r>
              <a:rPr lang="cs-CZ" sz="2000" dirty="0" smtClean="0"/>
              <a:t> </a:t>
            </a:r>
            <a:r>
              <a:rPr lang="cs-CZ" sz="2000" dirty="0" err="1" smtClean="0"/>
              <a:t>certae</a:t>
            </a:r>
            <a:r>
              <a:rPr lang="cs-CZ" sz="2000" dirty="0" smtClean="0"/>
              <a:t> </a:t>
            </a:r>
            <a:r>
              <a:rPr lang="cs-CZ" sz="2000" dirty="0" err="1" smtClean="0"/>
              <a:t>creditae</a:t>
            </a:r>
            <a:r>
              <a:rPr lang="cs-CZ" sz="2000" dirty="0" smtClean="0"/>
              <a:t> </a:t>
            </a:r>
            <a:r>
              <a:rPr lang="cs-CZ" sz="2000" dirty="0" err="1" smtClean="0"/>
              <a:t>rei</a:t>
            </a:r>
            <a:r>
              <a:rPr lang="cs-CZ" sz="2000" dirty="0" smtClean="0"/>
              <a:t> – obecně, jakákoliv genericky určená věc</a:t>
            </a:r>
          </a:p>
          <a:p>
            <a:pPr>
              <a:buNone/>
            </a:pPr>
            <a:endParaRPr lang="cs-CZ" sz="2000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F304C2-5937-4D96-9903-C82AE2B80DB8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FENUS – PŮJČKA S ÚROKY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Fenus</a:t>
            </a:r>
            <a:r>
              <a:rPr lang="cs-CZ" dirty="0" smtClean="0"/>
              <a:t> </a:t>
            </a:r>
            <a:r>
              <a:rPr lang="cs-CZ" dirty="0" err="1" smtClean="0"/>
              <a:t>nauticum</a:t>
            </a:r>
            <a:endParaRPr lang="cs-CZ" dirty="0" smtClean="0"/>
          </a:p>
          <a:p>
            <a:pPr lvl="1"/>
            <a:r>
              <a:rPr lang="cs-CZ" dirty="0" smtClean="0"/>
              <a:t>Obdoba námořního pojištění – dlužník vrací peníze pouze v případě, že loď dorazí s nákladem do přístavu</a:t>
            </a:r>
          </a:p>
          <a:p>
            <a:pPr lvl="1"/>
            <a:r>
              <a:rPr lang="cs-CZ" dirty="0" smtClean="0"/>
              <a:t>Aleatorní smlouva (riskantní) – výše úroků dohadována neformálně a původně libovolná /nad zákonnou sazbu/ za Justiniána </a:t>
            </a:r>
            <a:r>
              <a:rPr lang="cs-CZ" dirty="0" err="1" smtClean="0"/>
              <a:t>usurae</a:t>
            </a:r>
            <a:r>
              <a:rPr lang="cs-CZ" dirty="0" smtClean="0"/>
              <a:t> </a:t>
            </a:r>
            <a:r>
              <a:rPr lang="cs-CZ" dirty="0" err="1" smtClean="0"/>
              <a:t>centesimae</a:t>
            </a:r>
            <a:r>
              <a:rPr lang="cs-CZ" dirty="0" smtClean="0"/>
              <a:t> /12% ročně/</a:t>
            </a:r>
          </a:p>
          <a:p>
            <a:r>
              <a:rPr lang="cs-CZ" dirty="0" err="1" smtClean="0"/>
              <a:t>Fenus</a:t>
            </a:r>
            <a:r>
              <a:rPr lang="cs-CZ" dirty="0" smtClean="0"/>
              <a:t> quasi </a:t>
            </a:r>
            <a:r>
              <a:rPr lang="cs-CZ" dirty="0" err="1" smtClean="0"/>
              <a:t>nauticum</a:t>
            </a:r>
            <a:r>
              <a:rPr lang="cs-CZ" dirty="0" smtClean="0"/>
              <a:t> – rybáři vyrážející na lov ryb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D2359-EE19-46DF-A446-30C12A37F2C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COMMODATUM – VÝPŮJČKA, PŮJČKA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3238"/>
            <a:ext cx="8640960" cy="4536082"/>
          </a:xfrm>
        </p:spPr>
        <p:txBody>
          <a:bodyPr/>
          <a:lstStyle/>
          <a:p>
            <a:r>
              <a:rPr lang="cs-CZ" sz="2000" dirty="0" smtClean="0"/>
              <a:t>Půjčka věci individuálně určené</a:t>
            </a:r>
          </a:p>
          <a:p>
            <a:r>
              <a:rPr lang="cs-CZ" sz="2000" dirty="0" smtClean="0"/>
              <a:t>Věřitel: </a:t>
            </a:r>
            <a:r>
              <a:rPr lang="cs-CZ" sz="2000" dirty="0" err="1" smtClean="0"/>
              <a:t>komodant</a:t>
            </a:r>
            <a:r>
              <a:rPr lang="cs-CZ" sz="2000" dirty="0" smtClean="0"/>
              <a:t> x dlužník: </a:t>
            </a:r>
            <a:r>
              <a:rPr lang="cs-CZ" sz="2000" dirty="0" err="1" smtClean="0"/>
              <a:t>komodatář</a:t>
            </a:r>
            <a:endParaRPr lang="cs-CZ" sz="2000" dirty="0" smtClean="0"/>
          </a:p>
          <a:p>
            <a:r>
              <a:rPr lang="cs-CZ" sz="2000" dirty="0" smtClean="0"/>
              <a:t>Individuálně určenou věc </a:t>
            </a:r>
            <a:r>
              <a:rPr lang="cs-CZ" sz="2000" dirty="0" err="1" smtClean="0"/>
              <a:t>komodant</a:t>
            </a:r>
            <a:r>
              <a:rPr lang="cs-CZ" sz="2000" dirty="0" smtClean="0"/>
              <a:t> na určitou dobu převede do bezplatného užívání </a:t>
            </a:r>
            <a:r>
              <a:rPr lang="cs-CZ" sz="2000" dirty="0" err="1" smtClean="0"/>
              <a:t>komodatáře</a:t>
            </a:r>
            <a:r>
              <a:rPr lang="cs-CZ" sz="2000" dirty="0" smtClean="0"/>
              <a:t>, ten je povinen mu ji po uvedené době neporušenou vrátit</a:t>
            </a:r>
          </a:p>
          <a:p>
            <a:r>
              <a:rPr lang="cs-CZ" sz="2000" dirty="0" err="1" smtClean="0"/>
              <a:t>Komodatář</a:t>
            </a:r>
            <a:r>
              <a:rPr lang="cs-CZ" sz="2000" dirty="0" smtClean="0"/>
              <a:t> musí pečovat péči, kterou věnuje </a:t>
            </a:r>
            <a:r>
              <a:rPr lang="cs-CZ" sz="2000" dirty="0" err="1" smtClean="0"/>
              <a:t>diligentissimus</a:t>
            </a:r>
            <a:r>
              <a:rPr lang="cs-CZ" sz="2000" dirty="0" smtClean="0"/>
              <a:t> pater </a:t>
            </a:r>
            <a:r>
              <a:rPr lang="cs-CZ" sz="2000" dirty="0" err="1" smtClean="0"/>
              <a:t>familias</a:t>
            </a:r>
            <a:r>
              <a:rPr lang="cs-CZ" sz="2000" dirty="0" smtClean="0"/>
              <a:t> (</a:t>
            </a:r>
            <a:r>
              <a:rPr lang="cs-CZ" sz="2000" dirty="0" err="1" smtClean="0"/>
              <a:t>custodia</a:t>
            </a:r>
            <a:r>
              <a:rPr lang="cs-CZ" sz="2000" dirty="0" smtClean="0"/>
              <a:t>) – odpovídá i za </a:t>
            </a:r>
            <a:r>
              <a:rPr lang="cs-CZ" sz="2000" dirty="0" err="1" smtClean="0"/>
              <a:t>cassus</a:t>
            </a:r>
            <a:r>
              <a:rPr lang="cs-CZ" sz="2000" dirty="0" smtClean="0"/>
              <a:t> </a:t>
            </a:r>
            <a:r>
              <a:rPr lang="cs-CZ" sz="2000" dirty="0" err="1" smtClean="0"/>
              <a:t>minor</a:t>
            </a:r>
            <a:r>
              <a:rPr lang="cs-CZ" sz="2000" dirty="0" smtClean="0"/>
              <a:t> (např. za krádež)</a:t>
            </a:r>
          </a:p>
          <a:p>
            <a:r>
              <a:rPr lang="cs-CZ" sz="2000" dirty="0" smtClean="0"/>
              <a:t>Dvoustranný nerovný kontrakt, </a:t>
            </a:r>
            <a:r>
              <a:rPr lang="cs-CZ" sz="2000" dirty="0" err="1" smtClean="0"/>
              <a:t>actiones</a:t>
            </a:r>
            <a:r>
              <a:rPr lang="cs-CZ" sz="2000" dirty="0" smtClean="0"/>
              <a:t> </a:t>
            </a:r>
            <a:r>
              <a:rPr lang="cs-CZ" sz="2000" dirty="0" err="1" smtClean="0"/>
              <a:t>bonae</a:t>
            </a:r>
            <a:r>
              <a:rPr lang="cs-CZ" sz="2000" dirty="0" smtClean="0"/>
              <a:t> </a:t>
            </a:r>
            <a:r>
              <a:rPr lang="cs-CZ" sz="2000" dirty="0" err="1" smtClean="0"/>
              <a:t>fidei</a:t>
            </a:r>
            <a:endParaRPr lang="cs-CZ" sz="2000" dirty="0" smtClean="0"/>
          </a:p>
          <a:p>
            <a:r>
              <a:rPr lang="cs-CZ" sz="2000" dirty="0" err="1" smtClean="0"/>
              <a:t>Actio</a:t>
            </a:r>
            <a:r>
              <a:rPr lang="cs-CZ" sz="2000" dirty="0" smtClean="0"/>
              <a:t> </a:t>
            </a:r>
            <a:r>
              <a:rPr lang="cs-CZ" sz="2000" dirty="0" err="1" smtClean="0"/>
              <a:t>commodati</a:t>
            </a:r>
            <a:r>
              <a:rPr lang="cs-CZ" sz="2000" dirty="0" smtClean="0"/>
              <a:t> </a:t>
            </a:r>
            <a:r>
              <a:rPr lang="cs-CZ" sz="2000" dirty="0" err="1" smtClean="0"/>
              <a:t>directa</a:t>
            </a:r>
            <a:r>
              <a:rPr lang="cs-CZ" sz="2000" dirty="0" smtClean="0"/>
              <a:t> </a:t>
            </a:r>
          </a:p>
          <a:p>
            <a:pPr lvl="1"/>
            <a:r>
              <a:rPr lang="cs-CZ" sz="1600" dirty="0" err="1" smtClean="0"/>
              <a:t>komodant</a:t>
            </a:r>
            <a:r>
              <a:rPr lang="cs-CZ" sz="1600" dirty="0" smtClean="0"/>
              <a:t> - na vydání věci, případně na vše, co k ní přibylo</a:t>
            </a:r>
          </a:p>
          <a:p>
            <a:r>
              <a:rPr lang="cs-CZ" sz="2000" dirty="0" err="1" smtClean="0"/>
              <a:t>Actio</a:t>
            </a:r>
            <a:r>
              <a:rPr lang="cs-CZ" sz="2000" dirty="0" smtClean="0"/>
              <a:t> </a:t>
            </a:r>
            <a:r>
              <a:rPr lang="cs-CZ" sz="2000" dirty="0" err="1" smtClean="0"/>
              <a:t>commodati</a:t>
            </a:r>
            <a:r>
              <a:rPr lang="cs-CZ" sz="2000" dirty="0" smtClean="0"/>
              <a:t> </a:t>
            </a:r>
            <a:r>
              <a:rPr lang="cs-CZ" sz="2000" dirty="0" err="1" smtClean="0"/>
              <a:t>contraria</a:t>
            </a:r>
            <a:endParaRPr lang="cs-CZ" sz="2000" dirty="0" smtClean="0"/>
          </a:p>
          <a:p>
            <a:pPr lvl="1"/>
            <a:r>
              <a:rPr lang="cs-CZ" sz="1600" dirty="0" err="1" smtClean="0"/>
              <a:t>komodatář</a:t>
            </a:r>
            <a:r>
              <a:rPr lang="cs-CZ" sz="1600" dirty="0" smtClean="0"/>
              <a:t> na úhradu nákladů, které užitečně vynaložil na věc, nebo pokud věc způsobila škodu, které mohl </a:t>
            </a:r>
            <a:r>
              <a:rPr lang="cs-CZ" sz="1600" dirty="0" err="1" smtClean="0"/>
              <a:t>komodant</a:t>
            </a:r>
            <a:r>
              <a:rPr lang="cs-CZ" sz="1600" dirty="0" smtClean="0"/>
              <a:t> předejít; </a:t>
            </a:r>
            <a:r>
              <a:rPr lang="cs-CZ" sz="1600" dirty="0" err="1" smtClean="0"/>
              <a:t>komodatář</a:t>
            </a:r>
            <a:r>
              <a:rPr lang="cs-CZ" sz="1600" dirty="0" smtClean="0"/>
              <a:t> má retenční právo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D2359-EE19-46DF-A446-30C12A37F2CD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Precarium</a:t>
            </a:r>
            <a:r>
              <a:rPr lang="cs-CZ" dirty="0" smtClean="0"/>
              <a:t> - výprosa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352927" cy="4536504"/>
          </a:xfrm>
        </p:spPr>
        <p:txBody>
          <a:bodyPr/>
          <a:lstStyle/>
          <a:p>
            <a:r>
              <a:rPr lang="cs-CZ" dirty="0" smtClean="0"/>
              <a:t>Výprosa – bezplatné půjčení individuálně určené věci bez pevně daného časového omezení</a:t>
            </a:r>
          </a:p>
          <a:p>
            <a:r>
              <a:rPr lang="cs-CZ" dirty="0" smtClean="0"/>
              <a:t>Vlastník může na prekaristovi žádat vrácení věci kdykoliv</a:t>
            </a:r>
          </a:p>
          <a:p>
            <a:r>
              <a:rPr lang="cs-CZ" dirty="0" smtClean="0"/>
              <a:t>Prekarista původně nebyl chráněn, později chráněn interdikty x je jen </a:t>
            </a:r>
            <a:r>
              <a:rPr lang="cs-CZ" dirty="0" err="1" smtClean="0"/>
              <a:t>detentor</a:t>
            </a:r>
            <a:r>
              <a:rPr lang="cs-CZ" dirty="0" smtClean="0"/>
              <a:t>, ne držitel!</a:t>
            </a:r>
          </a:p>
          <a:p>
            <a:r>
              <a:rPr lang="cs-CZ" dirty="0" smtClean="0"/>
              <a:t>Vlastník – </a:t>
            </a:r>
            <a:r>
              <a:rPr lang="cs-CZ" dirty="0" err="1" smtClean="0"/>
              <a:t>praetorská</a:t>
            </a:r>
            <a:r>
              <a:rPr lang="cs-CZ" dirty="0" smtClean="0"/>
              <a:t> žaloba na vydání věci (uznalo se, že jde o smlouvu)</a:t>
            </a:r>
          </a:p>
          <a:p>
            <a:r>
              <a:rPr lang="cs-CZ" dirty="0" err="1" smtClean="0"/>
              <a:t>Justiniánské</a:t>
            </a:r>
            <a:r>
              <a:rPr lang="cs-CZ" dirty="0" smtClean="0"/>
              <a:t> právo – </a:t>
            </a:r>
            <a:r>
              <a:rPr lang="cs-CZ" dirty="0" err="1" smtClean="0"/>
              <a:t>innominát</a:t>
            </a:r>
            <a:endParaRPr lang="cs-CZ" dirty="0" smtClean="0"/>
          </a:p>
          <a:p>
            <a:r>
              <a:rPr lang="cs-CZ" dirty="0" smtClean="0"/>
              <a:t>Význam ve středověku</a:t>
            </a:r>
          </a:p>
          <a:p>
            <a:r>
              <a:rPr lang="cs-CZ" dirty="0" smtClean="0"/>
              <a:t>§ 2189 </a:t>
            </a:r>
            <a:r>
              <a:rPr lang="cs-CZ" dirty="0" err="1" smtClean="0"/>
              <a:t>an</a:t>
            </a:r>
            <a:r>
              <a:rPr lang="cs-CZ" dirty="0" smtClean="0"/>
              <a:t>. zákona č. 89/2012 Sb.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D2359-EE19-46DF-A446-30C12A37F2CD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3453</TotalTime>
  <Words>1309</Words>
  <Application>Microsoft Office PowerPoint</Application>
  <PresentationFormat>Předvádění na obrazovce (4:3)</PresentationFormat>
  <Paragraphs>200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sablona cesky</vt:lpstr>
      <vt:lpstr>BÉŽOVÁ TITL</vt:lpstr>
      <vt:lpstr>REÁLNÉ KONTRAKTY  římské právo obligační, zvláštní část   JUDr. Pavel Salák jr., Ph.D.</vt:lpstr>
      <vt:lpstr>Obsah</vt:lpstr>
      <vt:lpstr>Snímek 3</vt:lpstr>
      <vt:lpstr>Snímek 4</vt:lpstr>
      <vt:lpstr>Pactum de contrahendo</vt:lpstr>
      <vt:lpstr>MUTUUM - ZÁPŮJČKA</vt:lpstr>
      <vt:lpstr>FENUS – PŮJČKA S ÚROKY</vt:lpstr>
      <vt:lpstr>COMMODATUM – VÝPŮJČKA, PŮJČKA</vt:lpstr>
      <vt:lpstr>Precarium - výprosa</vt:lpstr>
      <vt:lpstr>DEPOSITUM – SMLOUVA O ÚSCHOVĚ</vt:lpstr>
      <vt:lpstr>Zvláštní typy úschovy</vt:lpstr>
      <vt:lpstr>Úschova v NOZ</vt:lpstr>
      <vt:lpstr>PIGNUS – ZÁSTAVA RUČNÍ</vt:lpstr>
      <vt:lpstr>Věcně právní rozsah</vt:lpstr>
      <vt:lpstr>INNOMINÁTY – REÁLNÉ KONTRAKTY NEPOJMENOVANÉ</vt:lpstr>
      <vt:lpstr>Justiniánské právo</vt:lpstr>
      <vt:lpstr>INNOMINÁTY – nejznámější smluvní typy</vt:lpstr>
      <vt:lpstr>PĚKNÝ DEN     Pavel Salák jr.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10908</dc:creator>
  <cp:lastModifiedBy>10908</cp:lastModifiedBy>
  <cp:revision>40</cp:revision>
  <dcterms:created xsi:type="dcterms:W3CDTF">2013-02-16T11:48:52Z</dcterms:created>
  <dcterms:modified xsi:type="dcterms:W3CDTF">2014-05-13T12:04:17Z</dcterms:modified>
</cp:coreProperties>
</file>