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 id="271" r:id="rId17"/>
    <p:sldId id="273" r:id="rId18"/>
    <p:sldId id="274" r:id="rId19"/>
    <p:sldId id="275" r:id="rId20"/>
    <p:sldId id="276" r:id="rId21"/>
    <p:sldId id="277" r:id="rId22"/>
    <p:sldId id="278" r:id="rId23"/>
    <p:sldId id="279"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0" d="100"/>
          <a:sy n="80" d="100"/>
        </p:scale>
        <p:origin x="3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C4295E7-FD15-4C50-8D43-E5D6F465A121}" type="datetimeFigureOut">
              <a:rPr lang="cs-CZ" smtClean="0"/>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3128407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C4295E7-FD15-4C50-8D43-E5D6F465A121}" type="datetimeFigureOut">
              <a:rPr lang="cs-CZ" smtClean="0"/>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19802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C4295E7-FD15-4C50-8D43-E5D6F465A121}" type="datetimeFigureOut">
              <a:rPr lang="cs-CZ" smtClean="0"/>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97846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C4295E7-FD15-4C50-8D43-E5D6F465A121}" type="datetimeFigureOut">
              <a:rPr lang="cs-CZ" smtClean="0"/>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4135085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C4295E7-FD15-4C50-8D43-E5D6F465A121}" type="datetimeFigureOut">
              <a:rPr lang="cs-CZ" smtClean="0"/>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97023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C4295E7-FD15-4C50-8D43-E5D6F465A121}" type="datetimeFigureOut">
              <a:rPr lang="cs-CZ" smtClean="0"/>
              <a:t>30.11.2015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675611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C4295E7-FD15-4C50-8D43-E5D6F465A121}" type="datetimeFigureOut">
              <a:rPr lang="cs-CZ" smtClean="0"/>
              <a:t>30.11.2015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380815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C4295E7-FD15-4C50-8D43-E5D6F465A121}" type="datetimeFigureOut">
              <a:rPr lang="cs-CZ" smtClean="0"/>
              <a:t>30.11.2015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435217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C4295E7-FD15-4C50-8D43-E5D6F465A121}" type="datetimeFigureOut">
              <a:rPr lang="cs-CZ" smtClean="0"/>
              <a:t>30.11.2015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0932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C4295E7-FD15-4C50-8D43-E5D6F465A121}" type="datetimeFigureOut">
              <a:rPr lang="cs-CZ" smtClean="0"/>
              <a:t>30.11.2015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115598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C4295E7-FD15-4C50-8D43-E5D6F465A121}" type="datetimeFigureOut">
              <a:rPr lang="cs-CZ" smtClean="0"/>
              <a:t>30.11.2015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593022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295E7-FD15-4C50-8D43-E5D6F465A121}" type="datetimeFigureOut">
              <a:rPr lang="cs-CZ" smtClean="0"/>
              <a:t>30.11.2015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AAC1D-EAE3-4995-8C85-15FF7CDFBF3B}" type="slidenum">
              <a:rPr lang="cs-CZ" smtClean="0"/>
              <a:t>‹#›</a:t>
            </a:fld>
            <a:endParaRPr lang="cs-CZ"/>
          </a:p>
        </p:txBody>
      </p:sp>
    </p:spTree>
    <p:extLst>
      <p:ext uri="{BB962C8B-B14F-4D97-AF65-F5344CB8AC3E}">
        <p14:creationId xmlns:p14="http://schemas.microsoft.com/office/powerpoint/2010/main" val="1931612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smtClean="0"/>
              <a:t>Komora daňových poradců České republiky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28727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Oprávnění k výkonu daňového poradenství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Den zápisu do seznamu daňových poradců – osvědčení o registraci</a:t>
            </a:r>
          </a:p>
          <a:p>
            <a:r>
              <a:rPr lang="cs-CZ" dirty="0" smtClean="0"/>
              <a:t>Složení kvalifikační zkoušky</a:t>
            </a:r>
          </a:p>
          <a:p>
            <a:r>
              <a:rPr lang="cs-CZ" dirty="0" smtClean="0"/>
              <a:t>Připuštění ke zkoušce – FO, která:</a:t>
            </a:r>
          </a:p>
          <a:p>
            <a:r>
              <a:rPr lang="cs-CZ" dirty="0" smtClean="0">
                <a:effectLst/>
              </a:rPr>
              <a:t>a)   má plnou způsobilost k právním úkonům,</a:t>
            </a:r>
          </a:p>
          <a:p>
            <a:r>
              <a:rPr lang="cs-CZ" dirty="0" smtClean="0">
                <a:effectLst/>
              </a:rPr>
              <a:t>b)   je bezúhonná,</a:t>
            </a:r>
          </a:p>
          <a:p>
            <a:r>
              <a:rPr lang="cs-CZ" dirty="0" smtClean="0">
                <a:effectLst/>
              </a:rPr>
              <a:t>c)   nevykonává zaměstnání, funkci nebo činnost, vedle nichž zvláštní právní předpis nepřipouští podnikání,</a:t>
            </a:r>
          </a:p>
          <a:p>
            <a:r>
              <a:rPr lang="cs-CZ" dirty="0" smtClean="0">
                <a:effectLst/>
              </a:rPr>
              <a:t>d)   nemá pracovně právní, služební nebo jiný obdobný poměr ke státnímu orgánu nebo orgánu územní samosprávy, do jehož působnosti patří kontrola a rozhodování ve věcech daní,</a:t>
            </a:r>
          </a:p>
          <a:p>
            <a:r>
              <a:rPr lang="cs-CZ" dirty="0" smtClean="0">
                <a:effectLst/>
              </a:rPr>
              <a:t>e)   získala vysokoškolské vzdělání nejméně v rámci akreditovaného bakalářského studijního programu,</a:t>
            </a:r>
          </a:p>
          <a:p>
            <a:r>
              <a:rPr lang="cs-CZ" dirty="0" smtClean="0">
                <a:effectLst/>
              </a:rPr>
              <a:t>f)   nebyla v posledních pěti letech před podáním žádosti o vykonání kvalifikační zkoušky nebo její části vyškrtnuta ze seznamu daňových poradců disciplinárním opatřením podle § 12 odst. 1 písm. d) ZDP</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74575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b="1" dirty="0" smtClean="0">
                <a:effectLst>
                  <a:outerShdw blurRad="38100" dist="38100" dir="2700000" algn="tl">
                    <a:srgbClr val="000000">
                      <a:alpha val="43137"/>
                    </a:srgbClr>
                  </a:outerShdw>
                </a:effectLst>
              </a:rPr>
              <a:t>Práva a povinnosti daňového poradce</a:t>
            </a:r>
            <a:endParaRPr lang="cs-CZ" b="1" dirty="0">
              <a:effectLst>
                <a:outerShdw blurRad="38100" dist="38100" dir="2700000" algn="tl">
                  <a:srgbClr val="000000">
                    <a:alpha val="43137"/>
                  </a:srgbClr>
                </a:outerShdw>
              </a:effectLst>
            </a:endParaRPr>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39715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zájmů klienta</a:t>
            </a:r>
            <a:endParaRPr lang="cs-CZ" dirty="0"/>
          </a:p>
        </p:txBody>
      </p:sp>
      <p:sp>
        <p:nvSpPr>
          <p:cNvPr id="3" name="Zástupný symbol pro obsah 2"/>
          <p:cNvSpPr>
            <a:spLocks noGrp="1"/>
          </p:cNvSpPr>
          <p:nvPr>
            <p:ph idx="1"/>
          </p:nvPr>
        </p:nvSpPr>
        <p:spPr/>
        <p:txBody>
          <a:bodyPr/>
          <a:lstStyle/>
          <a:p>
            <a:pPr algn="just"/>
            <a:r>
              <a:rPr lang="cs-CZ" dirty="0" smtClean="0"/>
              <a:t>Daňový poradce je oprávněn a povinen chránit práva a oprávněné zájmy svého klienta. Je povinen jednat čestně a svědomitě, důsledně využívat všechny zákonné prostředky a uplatňovat vše, co podle svého přesvědčení a příkazu klienta pokládá za prospěšné. </a:t>
            </a:r>
          </a:p>
          <a:p>
            <a:pPr algn="just"/>
            <a:r>
              <a:rPr lang="cs-CZ" dirty="0" smtClean="0"/>
              <a:t>Je přitom vázán pouze zákony a dalšími obecně závaznými právními předpisy a v jejich mezích příkazy klienta.</a:t>
            </a:r>
            <a:endParaRPr lang="cs-CZ" dirty="0"/>
          </a:p>
        </p:txBody>
      </p:sp>
    </p:spTree>
    <p:extLst>
      <p:ext uri="{BB962C8B-B14F-4D97-AF65-F5344CB8AC3E}">
        <p14:creationId xmlns:p14="http://schemas.microsoft.com/office/powerpoint/2010/main" val="38301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Odmítnutí a zákaz poradenství</a:t>
            </a:r>
            <a:endParaRPr lang="cs-CZ" dirty="0"/>
          </a:p>
        </p:txBody>
      </p:sp>
      <p:sp>
        <p:nvSpPr>
          <p:cNvPr id="3" name="Zástupný symbol pro obsah 2"/>
          <p:cNvSpPr>
            <a:spLocks noGrp="1"/>
          </p:cNvSpPr>
          <p:nvPr>
            <p:ph idx="1"/>
          </p:nvPr>
        </p:nvSpPr>
        <p:spPr/>
        <p:txBody>
          <a:bodyPr/>
          <a:lstStyle/>
          <a:p>
            <a:pPr algn="just"/>
            <a:r>
              <a:rPr lang="cs-CZ" dirty="0" smtClean="0"/>
              <a:t>Daňový poradce je oprávněn odmítnout uzavření smlouvy o poskytnutí daňového poradenství. Daňový poradce, který v posledních třech letech před zahájením řízení ve věci kvalifikační zkoušky nebo její části byl pracovníkem státního orgánu nebo orgánu územní samosprávy, do jehož působnosti patří kontrola a rozhodování ve věcech daní, nesmí po dobu tří let od vydání osvědčení uzavřít smlouvu o poskytnutí daňového poradenství s klientem, o jehož záležitostech jako pracovník uvedeného státního orgánu nebo orgánu územní samosprávy rozhodoval nebo jehož záležitosti projednával.</a:t>
            </a:r>
            <a:endParaRPr lang="cs-CZ" dirty="0"/>
          </a:p>
        </p:txBody>
      </p:sp>
    </p:spTree>
    <p:extLst>
      <p:ext uri="{BB962C8B-B14F-4D97-AF65-F5344CB8AC3E}">
        <p14:creationId xmlns:p14="http://schemas.microsoft.com/office/powerpoint/2010/main" val="2608512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Odstoupení od smlouvy</a:t>
            </a:r>
            <a:endParaRPr lang="cs-CZ" dirty="0"/>
          </a:p>
        </p:txBody>
      </p:sp>
      <p:sp>
        <p:nvSpPr>
          <p:cNvPr id="3" name="Zástupný symbol pro obsah 2"/>
          <p:cNvSpPr>
            <a:spLocks noGrp="1"/>
          </p:cNvSpPr>
          <p:nvPr>
            <p:ph idx="1"/>
          </p:nvPr>
        </p:nvSpPr>
        <p:spPr/>
        <p:txBody>
          <a:bodyPr>
            <a:normAutofit lnSpcReduction="10000"/>
          </a:bodyPr>
          <a:lstStyle/>
          <a:p>
            <a:pPr algn="just"/>
            <a:r>
              <a:rPr lang="cs-CZ" dirty="0" smtClean="0">
                <a:effectLst/>
              </a:rPr>
              <a:t>Daňový poradce je oprávněn odstoupit od uzavřené smlouvy o poskytnutí daňového poradenství, dojde-li k narušení důvěry mezi ním a klientem, neposkytuje-li klient potřebnou součinnost nebo nesložil-li klient bez závažného důvodu přiměřenou zálohu na odměnu za poskytnutí daňového poradenství. Daňový poradce je povinen do patnácti dnů ode dne, kdy oznámil klientovi odstoupení od smlouvy o poskytnutí daňového poradenství</a:t>
            </a:r>
          </a:p>
          <a:p>
            <a:pPr marL="0" indent="0">
              <a:buNone/>
            </a:pPr>
            <a:r>
              <a:rPr lang="cs-CZ" dirty="0" smtClean="0">
                <a:effectLst/>
              </a:rPr>
              <a:t>	a)   učinit všechny neodkladné úkony, pokud klient neučinil jiné opatření,</a:t>
            </a:r>
          </a:p>
          <a:p>
            <a:pPr marL="0" indent="0">
              <a:buNone/>
            </a:pPr>
            <a:r>
              <a:rPr lang="cs-CZ" dirty="0" smtClean="0">
                <a:effectLst/>
              </a:rPr>
              <a:t>	b)   zúčtovat s klientem zálohu na odměnu a výdaje, pokud ji klient zaplatil.</a:t>
            </a:r>
          </a:p>
          <a:p>
            <a:endParaRPr lang="cs-CZ" dirty="0"/>
          </a:p>
        </p:txBody>
      </p:sp>
    </p:spTree>
    <p:extLst>
      <p:ext uri="{BB962C8B-B14F-4D97-AF65-F5344CB8AC3E}">
        <p14:creationId xmlns:p14="http://schemas.microsoft.com/office/powerpoint/2010/main" val="362913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na odměnu a náhradu výdajů</a:t>
            </a:r>
            <a:endParaRPr lang="cs-CZ" dirty="0"/>
          </a:p>
        </p:txBody>
      </p:sp>
      <p:sp>
        <p:nvSpPr>
          <p:cNvPr id="3" name="Zástupný symbol pro obsah 2"/>
          <p:cNvSpPr>
            <a:spLocks noGrp="1"/>
          </p:cNvSpPr>
          <p:nvPr>
            <p:ph idx="1"/>
          </p:nvPr>
        </p:nvSpPr>
        <p:spPr/>
        <p:txBody>
          <a:bodyPr/>
          <a:lstStyle/>
          <a:p>
            <a:r>
              <a:rPr lang="cs-CZ" dirty="0" smtClean="0">
                <a:effectLst/>
              </a:rPr>
              <a:t>Daňový poradce má právo, aby mu klient ve smluvených lhůtách zaplatil</a:t>
            </a:r>
          </a:p>
          <a:p>
            <a:pPr marL="0" indent="0">
              <a:buNone/>
            </a:pPr>
            <a:r>
              <a:rPr lang="cs-CZ" dirty="0"/>
              <a:t>	</a:t>
            </a:r>
            <a:r>
              <a:rPr lang="cs-CZ" dirty="0" smtClean="0">
                <a:effectLst/>
              </a:rPr>
              <a:t>a)   přiměřenou zálohu na odměnu a výdaje,</a:t>
            </a:r>
          </a:p>
          <a:p>
            <a:pPr marL="0" indent="0">
              <a:buNone/>
            </a:pPr>
            <a:r>
              <a:rPr lang="cs-CZ" dirty="0" smtClean="0">
                <a:effectLst/>
              </a:rPr>
              <a:t>	b)   smluvenou výši odměny za poskytnutí daňového poradenství nebo její odpovídající část, pokud daňový poradce odstoupil od smlouvy za podmínek upravených v odstavci 3 nebo pokud od smlouvy o poskytnutí daňového poradenství odstoupil klient,</a:t>
            </a:r>
          </a:p>
          <a:p>
            <a:endParaRPr lang="cs-CZ" dirty="0"/>
          </a:p>
        </p:txBody>
      </p:sp>
    </p:spTree>
    <p:extLst>
      <p:ext uri="{BB962C8B-B14F-4D97-AF65-F5344CB8AC3E}">
        <p14:creationId xmlns:p14="http://schemas.microsoft.com/office/powerpoint/2010/main" val="2165917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 offo</a:t>
            </a:r>
            <a:endParaRPr lang="cs-CZ" dirty="0"/>
          </a:p>
        </p:txBody>
      </p:sp>
      <p:sp>
        <p:nvSpPr>
          <p:cNvPr id="3" name="Zástupný symbol pro obsah 2"/>
          <p:cNvSpPr>
            <a:spLocks noGrp="1"/>
          </p:cNvSpPr>
          <p:nvPr>
            <p:ph idx="1"/>
          </p:nvPr>
        </p:nvSpPr>
        <p:spPr/>
        <p:txBody>
          <a:bodyPr/>
          <a:lstStyle/>
          <a:p>
            <a:pPr algn="just"/>
            <a:r>
              <a:rPr lang="cs-CZ" dirty="0" smtClean="0"/>
              <a:t>Daňovému poradci, který byl správcem daně podle daňového řádu</a:t>
            </a:r>
            <a:r>
              <a:rPr lang="cs-CZ" baseline="30000" dirty="0"/>
              <a:t> </a:t>
            </a:r>
            <a:r>
              <a:rPr lang="cs-CZ" dirty="0" smtClean="0"/>
              <a:t>ustanoven zástupcem, náleží za dobu výkonu této funkce náhrada ušlého výdělku odpovídající násobku prokazatelně vynaložených hodin a obvyklé ceny služby poskytované daňovým poradcem stanovené hodinovou sazbou a náhrada účelně vynaložených výdajů.   </a:t>
            </a:r>
            <a:endParaRPr lang="cs-CZ" dirty="0"/>
          </a:p>
        </p:txBody>
      </p:sp>
    </p:spTree>
    <p:extLst>
      <p:ext uri="{BB962C8B-B14F-4D97-AF65-F5344CB8AC3E}">
        <p14:creationId xmlns:p14="http://schemas.microsoft.com/office/powerpoint/2010/main" val="387033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Společný výkon poradenství</a:t>
            </a:r>
            <a:endParaRPr lang="cs-CZ" dirty="0"/>
          </a:p>
        </p:txBody>
      </p:sp>
      <p:sp>
        <p:nvSpPr>
          <p:cNvPr id="3" name="Zástupný symbol pro obsah 2"/>
          <p:cNvSpPr>
            <a:spLocks noGrp="1"/>
          </p:cNvSpPr>
          <p:nvPr>
            <p:ph idx="1"/>
          </p:nvPr>
        </p:nvSpPr>
        <p:spPr/>
        <p:txBody>
          <a:bodyPr/>
          <a:lstStyle/>
          <a:p>
            <a:r>
              <a:rPr lang="cs-CZ" dirty="0" smtClean="0"/>
              <a:t>Daňoví poradci mohou vykonávat daňové poradenství též společně. Právní vztahy vyplývající ze společného výkonu daňového poradenství si daňoví poradci upraví písemnou smlouvou. Při společném výkonu daňového poradenství však klientům odpovídá každý daňový poradce samostatně; jde-li o společného klienta a není-li dohodnuto jinak, odpovídají daňoví poradci tomuto klientovi společně a nerozdílně.</a:t>
            </a:r>
            <a:endParaRPr lang="cs-CZ" dirty="0"/>
          </a:p>
        </p:txBody>
      </p:sp>
    </p:spTree>
    <p:extLst>
      <p:ext uri="{BB962C8B-B14F-4D97-AF65-F5344CB8AC3E}">
        <p14:creationId xmlns:p14="http://schemas.microsoft.com/office/powerpoint/2010/main" val="1716268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Substituce</a:t>
            </a:r>
            <a:endParaRPr lang="cs-CZ" dirty="0"/>
          </a:p>
        </p:txBody>
      </p:sp>
      <p:sp>
        <p:nvSpPr>
          <p:cNvPr id="3" name="Zástupný symbol pro obsah 2"/>
          <p:cNvSpPr>
            <a:spLocks noGrp="1"/>
          </p:cNvSpPr>
          <p:nvPr>
            <p:ph idx="1"/>
          </p:nvPr>
        </p:nvSpPr>
        <p:spPr/>
        <p:txBody>
          <a:bodyPr/>
          <a:lstStyle/>
          <a:p>
            <a:pPr algn="just"/>
            <a:r>
              <a:rPr lang="cs-CZ" dirty="0" smtClean="0"/>
              <a:t>Daňový poradce se při poskytování daňového poradenství podle smlouvy může dát zastoupit jiným daňovým poradcem. Při jednotlivých úkonech může daňového poradce zastoupit i jeho pracovník. Zastoupení v těchto případech není možné, pokud klient se zastoupením vyjádří nesouhlas.</a:t>
            </a:r>
            <a:endParaRPr lang="cs-CZ" dirty="0"/>
          </a:p>
        </p:txBody>
      </p:sp>
    </p:spTree>
    <p:extLst>
      <p:ext uri="{BB962C8B-B14F-4D97-AF65-F5344CB8AC3E}">
        <p14:creationId xmlns:p14="http://schemas.microsoft.com/office/powerpoint/2010/main" val="2865396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za škodu</a:t>
            </a:r>
            <a:endParaRPr lang="cs-CZ" dirty="0"/>
          </a:p>
        </p:txBody>
      </p:sp>
      <p:sp>
        <p:nvSpPr>
          <p:cNvPr id="3" name="Zástupný symbol pro obsah 2"/>
          <p:cNvSpPr>
            <a:spLocks noGrp="1"/>
          </p:cNvSpPr>
          <p:nvPr>
            <p:ph idx="1"/>
          </p:nvPr>
        </p:nvSpPr>
        <p:spPr/>
        <p:txBody>
          <a:bodyPr/>
          <a:lstStyle/>
          <a:p>
            <a:r>
              <a:rPr lang="cs-CZ" dirty="0" smtClean="0"/>
              <a:t>Daňový poradce odpovídá klientovi za škodu, která mu v souvislosti s výkonem daňového poradenství vznikla, pokud ji způsobil daňový poradce, jeho zástupce nebo pracovník. Daňový poradce se odpovědnosti zprostí, prokáže-li, že škodě nemohl zabránit ani při vynaložení veškerého úsilí, které lze na něm požadovat.</a:t>
            </a:r>
          </a:p>
          <a:p>
            <a:r>
              <a:rPr lang="cs-CZ" dirty="0" smtClean="0"/>
              <a:t>Daňový poradce je povinen před zahájením výkonu daňového poradenství uzavřít smlouvu o pojištění odpovědnosti za škodu, která by mohla vzniknout v souvislosti s výkonem daňového poradenství, a být takto pojištěn po celou dobu, po kterou vykonává daňové poradenství</a:t>
            </a:r>
            <a:endParaRPr lang="cs-CZ" dirty="0"/>
          </a:p>
        </p:txBody>
      </p:sp>
    </p:spTree>
    <p:extLst>
      <p:ext uri="{BB962C8B-B14F-4D97-AF65-F5344CB8AC3E}">
        <p14:creationId xmlns:p14="http://schemas.microsoft.com/office/powerpoint/2010/main" val="383347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344779" y="1144254"/>
            <a:ext cx="4475163" cy="4779962"/>
          </a:xfrm>
        </p:spPr>
      </p:pic>
    </p:spTree>
    <p:extLst>
      <p:ext uri="{BB962C8B-B14F-4D97-AF65-F5344CB8AC3E}">
        <p14:creationId xmlns:p14="http://schemas.microsoft.com/office/powerpoint/2010/main" val="249711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Mlčenlivost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Daňový poradce, jeho pracovník nebo zástupce, jakož i osoba, která pozbyla oprávnění k výkonu daňového poradenství, jsou povinni zachovávat mlčenlivost o všech skutečnostech, o nichž se dozvěděli v souvislosti s výkonem daňového poradenství. Této povinnosti, a to i pro účely trestního řízení,  je může zprostit pouze klient svým prohlášením, avšak i v tomto případě je daňový poradce nebo jeho zástupce povinen zachovat mlčenlivost, pokud je to v zájmu klienta. Povinnost mlčenlivosti se nevztahuje na případy zákonem uložené povinnosti překazit a oznámit spáchání trestného činu. Porušením povinnosti mlčenlivosti není plnění povinností vůči příslušnému orgánu podle zákona o některých opatřeních proti legalizaci výnosů z trestné činnosti a financování terorismu a zákona o provádění mezinárodních sankcí.</a:t>
            </a:r>
            <a:endParaRPr lang="cs-CZ" dirty="0"/>
          </a:p>
        </p:txBody>
      </p:sp>
    </p:spTree>
    <p:extLst>
      <p:ext uri="{BB962C8B-B14F-4D97-AF65-F5344CB8AC3E}">
        <p14:creationId xmlns:p14="http://schemas.microsoft.com/office/powerpoint/2010/main" val="1356468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povinnost</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Daňový poradce je povinen:</a:t>
            </a:r>
          </a:p>
          <a:p>
            <a:r>
              <a:rPr lang="cs-CZ" dirty="0" smtClean="0"/>
              <a:t>umístit osvědčení nebo jeho úředně ověřený opis či kopii na viditelném místě ve své kanceláři nebo v pobočce své kanceláře anebo osvědčení na požádáni klienta předložit,</a:t>
            </a:r>
          </a:p>
          <a:p>
            <a:r>
              <a:rPr lang="cs-CZ" dirty="0" smtClean="0"/>
              <a:t>uvádět název, pod nímž vykonává daňové poradenství, evidenční číslo osvědčení a své sídlo na všech písemnostech, jimiž činí úkony při výkonu daňového poradenství nebo v souvislosti s ním; Název, pod nímž daňový poradce vykonává daňové poradenství, tvoří jméno a příjmení, popřípadě vysokoškolský titul a vědecká hodnost, jakož i slova "daňový poradce". Odkazy na bývalou úřední, vědeckopedagogickou a obdobnou funkci, hodnost nebo činnost nelze v tomto názvu používat.</a:t>
            </a:r>
          </a:p>
          <a:p>
            <a:r>
              <a:rPr lang="cs-CZ" dirty="0" smtClean="0"/>
              <a:t>neprodleně oznámit komoře zejména sídlo kanceláře a jejích poboček, den zahájení výkonu daňového poradenství, uzavření smlouvy o společném výkonu daňového poradenství, skutečnosti rozhodné pro pozastavení výkonu daňového poradenství nebo pro vyškrtnutí daňového poradce ze seznamu, jakož i další změny v údajích uvedených daňovým poradcem v žádosti o vykonání kvalifikační zkoušky nebo její části nebo uvedených v seznamu,</a:t>
            </a:r>
            <a:endParaRPr lang="cs-CZ" dirty="0"/>
          </a:p>
        </p:txBody>
      </p:sp>
    </p:spTree>
    <p:extLst>
      <p:ext uri="{BB962C8B-B14F-4D97-AF65-F5344CB8AC3E}">
        <p14:creationId xmlns:p14="http://schemas.microsoft.com/office/powerpoint/2010/main" val="945106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Vnitrostavovské</a:t>
            </a:r>
            <a:r>
              <a:rPr lang="cs-CZ" dirty="0" smtClean="0"/>
              <a:t> povinnosti</a:t>
            </a:r>
            <a:endParaRPr lang="cs-CZ" dirty="0"/>
          </a:p>
        </p:txBody>
      </p:sp>
      <p:sp>
        <p:nvSpPr>
          <p:cNvPr id="3" name="Zástupný symbol pro obsah 2"/>
          <p:cNvSpPr>
            <a:spLocks noGrp="1"/>
          </p:cNvSpPr>
          <p:nvPr>
            <p:ph idx="1"/>
          </p:nvPr>
        </p:nvSpPr>
        <p:spPr/>
        <p:txBody>
          <a:bodyPr/>
          <a:lstStyle/>
          <a:p>
            <a:r>
              <a:rPr lang="cs-CZ" dirty="0" smtClean="0"/>
              <a:t>platit komoře členský příspěvek, a to ve výši a lhůtě stanovené ve stanovách komory, </a:t>
            </a:r>
          </a:p>
          <a:p>
            <a:r>
              <a:rPr lang="cs-CZ" dirty="0" smtClean="0"/>
              <a:t>dodržovat stanovy komory a jiné řády vydané komorou</a:t>
            </a:r>
          </a:p>
          <a:p>
            <a:r>
              <a:rPr lang="cs-CZ" dirty="0" smtClean="0"/>
              <a:t>ke dni, k němuž byl daňový poradce vyškrtnut ze seznamu nebo k němuž mu byl pozastaven výkon daňového poradenství, odevzdat osvědčení komoře</a:t>
            </a:r>
            <a:endParaRPr lang="cs-CZ" dirty="0"/>
          </a:p>
        </p:txBody>
      </p:sp>
    </p:spTree>
    <p:extLst>
      <p:ext uri="{BB962C8B-B14F-4D97-AF65-F5344CB8AC3E}">
        <p14:creationId xmlns:p14="http://schemas.microsoft.com/office/powerpoint/2010/main" val="846996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oprávnění – vyškrtnutí ze seznamu DP</a:t>
            </a:r>
            <a:endParaRPr lang="cs-CZ" dirty="0"/>
          </a:p>
        </p:txBody>
      </p:sp>
      <p:sp>
        <p:nvSpPr>
          <p:cNvPr id="3" name="Zástupný symbol pro obsah 2"/>
          <p:cNvSpPr>
            <a:spLocks noGrp="1"/>
          </p:cNvSpPr>
          <p:nvPr>
            <p:ph sz="half" idx="1"/>
          </p:nvPr>
        </p:nvSpPr>
        <p:spPr/>
        <p:txBody>
          <a:bodyPr>
            <a:normAutofit fontScale="92500" lnSpcReduction="20000"/>
          </a:bodyPr>
          <a:lstStyle/>
          <a:p>
            <a:pPr marL="0" indent="0">
              <a:buNone/>
            </a:pPr>
            <a:r>
              <a:rPr lang="cs-CZ" dirty="0" smtClean="0">
                <a:effectLst/>
              </a:rPr>
              <a:t>Komora vyškrtne ze seznamu daňového poradce, jestliže</a:t>
            </a:r>
          </a:p>
          <a:p>
            <a:pPr marL="0" indent="0">
              <a:buNone/>
            </a:pPr>
            <a:r>
              <a:rPr lang="cs-CZ" dirty="0" smtClean="0">
                <a:effectLst/>
              </a:rPr>
              <a:t>a)   u něho pominuly skutečnosti uvedené v § 5 odst. 1 písm. a) až d),</a:t>
            </a:r>
          </a:p>
          <a:p>
            <a:pPr marL="0" indent="0">
              <a:buNone/>
            </a:pPr>
            <a:r>
              <a:rPr lang="cs-CZ" dirty="0" smtClean="0">
                <a:effectLst/>
              </a:rPr>
              <a:t>b)   mu bylo uloženo disciplinární opatření vyškrtnutí ze seznamu,</a:t>
            </a:r>
          </a:p>
          <a:p>
            <a:pPr marL="0" indent="0">
              <a:buNone/>
            </a:pPr>
            <a:r>
              <a:rPr lang="cs-CZ" dirty="0" smtClean="0">
                <a:effectLst/>
              </a:rPr>
              <a:t>c)   písemně požádal o vyškrtnutí ze seznamu,</a:t>
            </a:r>
          </a:p>
          <a:p>
            <a:pPr marL="0" indent="0">
              <a:buNone/>
            </a:pPr>
            <a:r>
              <a:rPr lang="cs-CZ" dirty="0" smtClean="0">
                <a:effectLst/>
              </a:rPr>
              <a:t>d)   nevykonává-li déle než tři roky daňové poradenství,</a:t>
            </a:r>
          </a:p>
          <a:p>
            <a:pPr marL="0" indent="0">
              <a:buNone/>
            </a:pPr>
            <a:r>
              <a:rPr lang="cs-CZ" dirty="0" smtClean="0">
                <a:effectLst/>
              </a:rPr>
              <a:t>e)   zemřel nebo byl prohlášen za mrtvého.</a:t>
            </a:r>
          </a:p>
        </p:txBody>
      </p:sp>
      <p:sp>
        <p:nvSpPr>
          <p:cNvPr id="4" name="Zástupný symbol pro obsah 3"/>
          <p:cNvSpPr>
            <a:spLocks noGrp="1"/>
          </p:cNvSpPr>
          <p:nvPr>
            <p:ph sz="half" idx="2"/>
          </p:nvPr>
        </p:nvSpPr>
        <p:spPr/>
        <p:txBody>
          <a:bodyPr>
            <a:normAutofit fontScale="92500" lnSpcReduction="20000"/>
          </a:bodyPr>
          <a:lstStyle/>
          <a:p>
            <a:pPr marL="0" indent="0">
              <a:buNone/>
            </a:pPr>
            <a:r>
              <a:rPr lang="cs-CZ" i="1" dirty="0" smtClean="0">
                <a:effectLst/>
              </a:rPr>
              <a:t>§ 5 odst. 1 písm. a) až d), </a:t>
            </a:r>
          </a:p>
          <a:p>
            <a:pPr marL="0" indent="0">
              <a:buNone/>
            </a:pPr>
            <a:r>
              <a:rPr lang="cs-CZ" i="1" dirty="0" smtClean="0">
                <a:effectLst/>
              </a:rPr>
              <a:t>a)   má plnou způsobilost k právním úkonům,</a:t>
            </a:r>
          </a:p>
          <a:p>
            <a:pPr marL="0" indent="0">
              <a:buNone/>
            </a:pPr>
            <a:r>
              <a:rPr lang="cs-CZ" i="1" dirty="0" smtClean="0">
                <a:effectLst/>
              </a:rPr>
              <a:t>b)   je bezúhonná,</a:t>
            </a:r>
          </a:p>
          <a:p>
            <a:pPr marL="0" indent="0">
              <a:buNone/>
            </a:pPr>
            <a:r>
              <a:rPr lang="cs-CZ" i="1" dirty="0" smtClean="0">
                <a:effectLst/>
              </a:rPr>
              <a:t>c)   nevykonává zaměstnání, funkci nebo činnost, vedle nichž zvláštní právní předpis nepřipouští podnikání,</a:t>
            </a:r>
          </a:p>
          <a:p>
            <a:pPr marL="0" indent="0">
              <a:buNone/>
            </a:pPr>
            <a:r>
              <a:rPr lang="cs-CZ" i="1" dirty="0" smtClean="0">
                <a:effectLst/>
              </a:rPr>
              <a:t>d)   nemá pracovně právní, služební nebo jiný obdobný poměr ke státnímu orgánu nebo orgánu územní samosprávy, do jehož působnosti patří kontrola a rozhodování ve věcech daní,</a:t>
            </a:r>
          </a:p>
          <a:p>
            <a:endParaRPr lang="cs-CZ" dirty="0"/>
          </a:p>
        </p:txBody>
      </p:sp>
      <p:cxnSp>
        <p:nvCxnSpPr>
          <p:cNvPr id="6" name="Přímá spojnice se šipkou 5"/>
          <p:cNvCxnSpPr/>
          <p:nvPr/>
        </p:nvCxnSpPr>
        <p:spPr>
          <a:xfrm flipV="1">
            <a:off x="4559968" y="2189747"/>
            <a:ext cx="1888958" cy="733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821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Charakteristika</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Veřejnoprávní korporace</a:t>
            </a:r>
          </a:p>
          <a:p>
            <a:r>
              <a:rPr lang="cs-CZ" dirty="0" smtClean="0"/>
              <a:t>Profesní komora</a:t>
            </a:r>
          </a:p>
          <a:p>
            <a:endParaRPr lang="cs-CZ" dirty="0" smtClean="0"/>
          </a:p>
          <a:p>
            <a:r>
              <a:rPr lang="cs-CZ" dirty="0" smtClean="0"/>
              <a:t>Součást veřejné správy – profesní veřejná samospráva</a:t>
            </a:r>
          </a:p>
          <a:p>
            <a:endParaRPr lang="cs-CZ" dirty="0" smtClean="0"/>
          </a:p>
          <a:p>
            <a:r>
              <a:rPr lang="cs-CZ" dirty="0" smtClean="0"/>
              <a:t>Zřízená zákonem – není spolkem!</a:t>
            </a:r>
            <a:endParaRPr lang="cs-CZ" dirty="0"/>
          </a:p>
          <a:p>
            <a:pPr marL="0" indent="0">
              <a:buNone/>
            </a:pPr>
            <a:r>
              <a:rPr lang="cs-CZ" dirty="0" smtClean="0"/>
              <a:t>			</a:t>
            </a:r>
          </a:p>
          <a:p>
            <a:pPr marL="0" indent="0">
              <a:buNone/>
            </a:pPr>
            <a:r>
              <a:rPr lang="cs-CZ" dirty="0" smtClean="0"/>
              <a:t>			</a:t>
            </a:r>
          </a:p>
          <a:p>
            <a:pPr marL="0" indent="0">
              <a:buNone/>
            </a:pPr>
            <a:r>
              <a:rPr lang="cs-CZ" b="1" dirty="0" smtClean="0"/>
              <a:t>			zákon č. 523/1992 Sb., o daňovém poradenství   						       (ZDP)</a:t>
            </a:r>
          </a:p>
          <a:p>
            <a:pPr marL="0" indent="0">
              <a:buNone/>
            </a:pPr>
            <a:endParaRPr lang="cs-CZ" dirty="0"/>
          </a:p>
        </p:txBody>
      </p:sp>
      <p:cxnSp>
        <p:nvCxnSpPr>
          <p:cNvPr id="5" name="Přímá spojnice se šipkou 4"/>
          <p:cNvCxnSpPr/>
          <p:nvPr/>
        </p:nvCxnSpPr>
        <p:spPr>
          <a:xfrm>
            <a:off x="3549316" y="2598821"/>
            <a:ext cx="3344779" cy="770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a:off x="2923674" y="4728411"/>
            <a:ext cx="3765884" cy="7098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975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Poslání komory</a:t>
            </a:r>
            <a:endParaRPr lang="cs-CZ" dirty="0"/>
          </a:p>
        </p:txBody>
      </p:sp>
      <p:sp>
        <p:nvSpPr>
          <p:cNvPr id="3" name="Zástupný symbol pro obsah 2"/>
          <p:cNvSpPr>
            <a:spLocks noGrp="1"/>
          </p:cNvSpPr>
          <p:nvPr>
            <p:ph idx="1"/>
          </p:nvPr>
        </p:nvSpPr>
        <p:spPr/>
        <p:txBody>
          <a:bodyPr/>
          <a:lstStyle/>
          <a:p>
            <a:r>
              <a:rPr lang="cs-CZ" dirty="0" smtClean="0">
                <a:effectLst/>
              </a:rPr>
              <a:t>sdružuje všechny daňové poradce,</a:t>
            </a:r>
          </a:p>
          <a:p>
            <a:r>
              <a:rPr lang="cs-CZ" dirty="0" smtClean="0">
                <a:effectLst/>
              </a:rPr>
              <a:t>rozhoduje podle </a:t>
            </a:r>
            <a:r>
              <a:rPr lang="cs-CZ" dirty="0" smtClean="0"/>
              <a:t>ZDP</a:t>
            </a:r>
            <a:r>
              <a:rPr lang="cs-CZ" dirty="0" smtClean="0">
                <a:effectLst/>
              </a:rPr>
              <a:t> ve věcech oprávnění k výkonu daňového poradenství a o disciplinárních opatřeních </a:t>
            </a:r>
          </a:p>
          <a:p>
            <a:r>
              <a:rPr lang="cs-CZ" dirty="0" smtClean="0">
                <a:effectLst/>
              </a:rPr>
              <a:t>eviduje obchodní korporace, které mají daňové poradenství jako předmět podnikání zapsáno do obchodního rejstříku.</a:t>
            </a:r>
          </a:p>
          <a:p>
            <a:pPr marL="0" indent="0">
              <a:buNone/>
            </a:pPr>
            <a:endParaRPr lang="cs-CZ" dirty="0"/>
          </a:p>
        </p:txBody>
      </p:sp>
    </p:spTree>
    <p:extLst>
      <p:ext uri="{BB962C8B-B14F-4D97-AF65-F5344CB8AC3E}">
        <p14:creationId xmlns:p14="http://schemas.microsoft.com/office/powerpoint/2010/main" val="302734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Sídlo</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pPr marL="0" indent="0" algn="ctr">
              <a:buNone/>
            </a:pPr>
            <a:r>
              <a:rPr lang="cs-CZ" sz="9600" dirty="0" smtClean="0"/>
              <a:t>BRNO</a:t>
            </a:r>
            <a:endParaRPr lang="cs-CZ" sz="9600" dirty="0"/>
          </a:p>
        </p:txBody>
      </p:sp>
    </p:spTree>
    <p:extLst>
      <p:ext uri="{BB962C8B-B14F-4D97-AF65-F5344CB8AC3E}">
        <p14:creationId xmlns:p14="http://schemas.microsoft.com/office/powerpoint/2010/main" val="1824221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Orgány komory</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lgn="ctr">
              <a:buNone/>
            </a:pPr>
            <a:r>
              <a:rPr lang="cs-CZ" dirty="0" smtClean="0"/>
              <a:t>valná hromada členů komory </a:t>
            </a:r>
            <a:br>
              <a:rPr lang="cs-CZ" dirty="0" smtClean="0"/>
            </a:br>
            <a:r>
              <a:rPr lang="cs-CZ" dirty="0" smtClean="0"/>
              <a:t/>
            </a:r>
            <a:br>
              <a:rPr lang="cs-CZ" dirty="0" smtClean="0"/>
            </a:br>
            <a:r>
              <a:rPr lang="cs-CZ" dirty="0" smtClean="0"/>
              <a:t>presidium</a:t>
            </a:r>
            <a:br>
              <a:rPr lang="cs-CZ" dirty="0" smtClean="0"/>
            </a:br>
            <a:r>
              <a:rPr lang="cs-CZ" dirty="0" smtClean="0"/>
              <a:t/>
            </a:r>
            <a:br>
              <a:rPr lang="cs-CZ" dirty="0" smtClean="0"/>
            </a:br>
            <a:r>
              <a:rPr lang="cs-CZ" dirty="0" smtClean="0"/>
              <a:t/>
            </a:r>
            <a:br>
              <a:rPr lang="cs-CZ" dirty="0" smtClean="0"/>
            </a:br>
            <a:r>
              <a:rPr lang="cs-CZ" dirty="0" smtClean="0"/>
              <a:t>dozorčí komise</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disciplinární komise</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zkušební komise</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poradní orgány</a:t>
            </a:r>
            <a:endParaRPr lang="cs-CZ" dirty="0"/>
          </a:p>
        </p:txBody>
      </p:sp>
    </p:spTree>
    <p:extLst>
      <p:ext uri="{BB962C8B-B14F-4D97-AF65-F5344CB8AC3E}">
        <p14:creationId xmlns:p14="http://schemas.microsoft.com/office/powerpoint/2010/main" val="1468181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Působnost komory</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dirty="0" smtClean="0">
                <a:effectLst/>
              </a:rPr>
              <a:t>a)   chrání a prosazuje oprávněné </a:t>
            </a:r>
            <a:r>
              <a:rPr lang="cs-CZ" dirty="0" smtClean="0">
                <a:solidFill>
                  <a:srgbClr val="FF0000"/>
                </a:solidFill>
                <a:effectLst/>
              </a:rPr>
              <a:t>zájmy daňových poradců </a:t>
            </a:r>
            <a:r>
              <a:rPr lang="cs-CZ" dirty="0" smtClean="0">
                <a:effectLst/>
              </a:rPr>
              <a:t>v České republice,</a:t>
            </a:r>
          </a:p>
          <a:p>
            <a:pPr marL="0" indent="0">
              <a:buNone/>
            </a:pPr>
            <a:r>
              <a:rPr lang="cs-CZ" dirty="0" smtClean="0">
                <a:effectLst/>
              </a:rPr>
              <a:t>b)   vytváří předpoklady pro </a:t>
            </a:r>
            <a:r>
              <a:rPr lang="cs-CZ" dirty="0" smtClean="0">
                <a:solidFill>
                  <a:srgbClr val="FF0000"/>
                </a:solidFill>
                <a:effectLst/>
              </a:rPr>
              <a:t>zvyšování kvalifikace a profesionální úrovně </a:t>
            </a:r>
            <a:r>
              <a:rPr lang="cs-CZ" dirty="0" smtClean="0">
                <a:effectLst/>
              </a:rPr>
              <a:t>daňových poradců,</a:t>
            </a:r>
          </a:p>
          <a:p>
            <a:pPr marL="0" indent="0">
              <a:buNone/>
            </a:pPr>
            <a:r>
              <a:rPr lang="cs-CZ" dirty="0" smtClean="0">
                <a:effectLst/>
              </a:rPr>
              <a:t>c)   dohlíží na </a:t>
            </a:r>
            <a:r>
              <a:rPr lang="cs-CZ" dirty="0" smtClean="0">
                <a:solidFill>
                  <a:srgbClr val="FF0000"/>
                </a:solidFill>
                <a:effectLst/>
              </a:rPr>
              <a:t>řádný výkon daňového poradenství </a:t>
            </a:r>
            <a:r>
              <a:rPr lang="cs-CZ" dirty="0" smtClean="0">
                <a:effectLst/>
              </a:rPr>
              <a:t>a usměrňuje činnost daňových poradců v souladu s obecně závaznými právními předpisy a stanovami komory,</a:t>
            </a:r>
          </a:p>
          <a:p>
            <a:pPr marL="0" indent="0">
              <a:buNone/>
            </a:pPr>
            <a:r>
              <a:rPr lang="cs-CZ" dirty="0" smtClean="0">
                <a:effectLst/>
              </a:rPr>
              <a:t>d)   vydává </a:t>
            </a:r>
            <a:r>
              <a:rPr lang="cs-CZ" dirty="0" smtClean="0">
                <a:solidFill>
                  <a:srgbClr val="FF0000"/>
                </a:solidFill>
                <a:effectLst/>
              </a:rPr>
              <a:t>stavovské předpisy, </a:t>
            </a:r>
            <a:r>
              <a:rPr lang="cs-CZ" dirty="0" smtClean="0"/>
              <a:t>tj. stanovy,</a:t>
            </a:r>
            <a:r>
              <a:rPr lang="cs-CZ" dirty="0" smtClean="0">
                <a:effectLst/>
              </a:rPr>
              <a:t> volební řád a disciplinární řád,   </a:t>
            </a:r>
          </a:p>
          <a:p>
            <a:pPr marL="0" indent="0">
              <a:buNone/>
            </a:pPr>
            <a:r>
              <a:rPr lang="cs-CZ" dirty="0" smtClean="0">
                <a:effectLst/>
              </a:rPr>
              <a:t>e)   po dohodě s ministerstvem financí vydává </a:t>
            </a:r>
            <a:r>
              <a:rPr lang="cs-CZ" dirty="0" smtClean="0">
                <a:solidFill>
                  <a:srgbClr val="FF0000"/>
                </a:solidFill>
                <a:effectLst/>
              </a:rPr>
              <a:t>zkušební řád</a:t>
            </a:r>
            <a:r>
              <a:rPr lang="cs-CZ" dirty="0" smtClean="0">
                <a:effectLst/>
              </a:rPr>
              <a:t>,</a:t>
            </a:r>
          </a:p>
          <a:p>
            <a:pPr marL="0" indent="0">
              <a:buNone/>
            </a:pPr>
            <a:r>
              <a:rPr lang="cs-CZ" dirty="0" smtClean="0">
                <a:effectLst/>
              </a:rPr>
              <a:t>f)   vede </a:t>
            </a:r>
            <a:r>
              <a:rPr lang="cs-CZ" dirty="0" smtClean="0">
                <a:solidFill>
                  <a:srgbClr val="FF0000"/>
                </a:solidFill>
                <a:effectLst/>
              </a:rPr>
              <a:t>seznam daňových poradců</a:t>
            </a:r>
            <a:r>
              <a:rPr lang="cs-CZ" dirty="0" smtClean="0">
                <a:effectLst/>
              </a:rPr>
              <a:t> a zajišťuje zveřejňování potřebných údajů,</a:t>
            </a:r>
          </a:p>
          <a:p>
            <a:pPr marL="0" indent="0">
              <a:buNone/>
            </a:pPr>
            <a:r>
              <a:rPr lang="cs-CZ" dirty="0" smtClean="0">
                <a:effectLst/>
              </a:rPr>
              <a:t>g)   vydává fyzickým osobám </a:t>
            </a:r>
            <a:r>
              <a:rPr lang="cs-CZ" dirty="0" smtClean="0">
                <a:solidFill>
                  <a:srgbClr val="FF0000"/>
                </a:solidFill>
                <a:effectLst/>
              </a:rPr>
              <a:t>osvědčení</a:t>
            </a:r>
            <a:r>
              <a:rPr lang="cs-CZ" dirty="0" smtClean="0">
                <a:effectLst/>
              </a:rPr>
              <a:t>,</a:t>
            </a:r>
          </a:p>
          <a:p>
            <a:pPr marL="0" indent="0">
              <a:buNone/>
            </a:pPr>
            <a:r>
              <a:rPr lang="cs-CZ" dirty="0" smtClean="0">
                <a:effectLst/>
              </a:rPr>
              <a:t>h)   rozhoduje o žádosti o vykonání </a:t>
            </a:r>
            <a:r>
              <a:rPr lang="cs-CZ" dirty="0" smtClean="0">
                <a:solidFill>
                  <a:srgbClr val="FF0000"/>
                </a:solidFill>
                <a:effectLst/>
              </a:rPr>
              <a:t>kvalifikační zkoušky </a:t>
            </a:r>
            <a:r>
              <a:rPr lang="cs-CZ" dirty="0" smtClean="0">
                <a:effectLst/>
              </a:rPr>
              <a:t>nebo její části, provádí kvalifikační zkoušku a její části,</a:t>
            </a:r>
          </a:p>
          <a:p>
            <a:pPr marL="0" indent="0">
              <a:buNone/>
            </a:pPr>
            <a:r>
              <a:rPr lang="cs-CZ" dirty="0" smtClean="0">
                <a:effectLst/>
              </a:rPr>
              <a:t>i)   rozhoduje o </a:t>
            </a:r>
            <a:r>
              <a:rPr lang="cs-CZ" dirty="0" smtClean="0">
                <a:solidFill>
                  <a:srgbClr val="FF0000"/>
                </a:solidFill>
                <a:effectLst/>
              </a:rPr>
              <a:t>sankcích</a:t>
            </a:r>
            <a:r>
              <a:rPr lang="cs-CZ" dirty="0" smtClean="0">
                <a:effectLst/>
              </a:rPr>
              <a:t> podle ZDP,</a:t>
            </a:r>
          </a:p>
          <a:p>
            <a:pPr marL="0" indent="0">
              <a:buNone/>
            </a:pPr>
            <a:r>
              <a:rPr lang="cs-CZ" dirty="0" smtClean="0">
                <a:effectLst/>
              </a:rPr>
              <a:t>j)    vydává svým členům </a:t>
            </a:r>
            <a:r>
              <a:rPr lang="cs-CZ" dirty="0" smtClean="0">
                <a:solidFill>
                  <a:srgbClr val="FF0000"/>
                </a:solidFill>
                <a:effectLst/>
              </a:rPr>
              <a:t>doklady </a:t>
            </a:r>
            <a:r>
              <a:rPr lang="cs-CZ" dirty="0" smtClean="0">
                <a:effectLst/>
              </a:rPr>
              <a:t>pro účely prokázání jejich kvalifikačních předpokladů v ostatních členských státech.</a:t>
            </a:r>
          </a:p>
          <a:p>
            <a:pPr marL="0" indent="0">
              <a:buNone/>
            </a:pPr>
            <a:r>
              <a:rPr lang="cs-CZ" dirty="0" smtClean="0">
                <a:effectLst/>
              </a:rPr>
              <a:t>k) je povinna navrhnout do 30 dnů na vyžádání správce daně daňového poradce, kterého správce daně ustanoví </a:t>
            </a:r>
            <a:r>
              <a:rPr lang="cs-CZ" dirty="0" smtClean="0">
                <a:solidFill>
                  <a:srgbClr val="FF0000"/>
                </a:solidFill>
                <a:effectLst/>
              </a:rPr>
              <a:t>zástupcem pro správu daní </a:t>
            </a:r>
          </a:p>
          <a:p>
            <a:pPr marL="0" indent="0">
              <a:buNone/>
            </a:pPr>
            <a:endParaRPr lang="cs-CZ" dirty="0"/>
          </a:p>
        </p:txBody>
      </p:sp>
    </p:spTree>
    <p:extLst>
      <p:ext uri="{BB962C8B-B14F-4D97-AF65-F5344CB8AC3E}">
        <p14:creationId xmlns:p14="http://schemas.microsoft.com/office/powerpoint/2010/main" val="3394111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Daňový poradce</a:t>
            </a:r>
            <a:endParaRPr lang="cs-CZ" dirty="0"/>
          </a:p>
        </p:txBody>
      </p:sp>
      <p:sp>
        <p:nvSpPr>
          <p:cNvPr id="3" name="Zástupný symbol pro obsah 2"/>
          <p:cNvSpPr>
            <a:spLocks noGrp="1"/>
          </p:cNvSpPr>
          <p:nvPr>
            <p:ph idx="1"/>
          </p:nvPr>
        </p:nvSpPr>
        <p:spPr/>
        <p:txBody>
          <a:bodyPr/>
          <a:lstStyle/>
          <a:p>
            <a:r>
              <a:rPr lang="cs-CZ" dirty="0" smtClean="0"/>
              <a:t>Osoba oprávněná k výkonu daňového poradenství …</a:t>
            </a:r>
          </a:p>
          <a:p>
            <a:r>
              <a:rPr lang="cs-CZ" dirty="0" smtClean="0"/>
              <a:t>Daňový poradce = fyzická osoba, zapsaná v seznamu daňových poradců podle § 4 odst. 2 a 3 ZDP. </a:t>
            </a:r>
          </a:p>
          <a:p>
            <a:r>
              <a:rPr lang="cs-CZ" dirty="0" smtClean="0"/>
              <a:t>Hostující daňový poradce = fyzická osoba uvedená v § 8a odst. 1 písm. b) ZDP zaregistrovaná v seznamu daňových poradců podle § 4 odst. 4</a:t>
            </a:r>
            <a:endParaRPr lang="cs-CZ" dirty="0"/>
          </a:p>
        </p:txBody>
      </p:sp>
    </p:spTree>
    <p:extLst>
      <p:ext uri="{BB962C8B-B14F-4D97-AF65-F5344CB8AC3E}">
        <p14:creationId xmlns:p14="http://schemas.microsoft.com/office/powerpoint/2010/main" val="3865141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o daňovém poradenství</a:t>
            </a:r>
            <a:endParaRPr lang="cs-CZ" dirty="0"/>
          </a:p>
        </p:txBody>
      </p:sp>
      <p:sp>
        <p:nvSpPr>
          <p:cNvPr id="3" name="Zástupný symbol pro obsah 2"/>
          <p:cNvSpPr>
            <a:spLocks noGrp="1"/>
          </p:cNvSpPr>
          <p:nvPr>
            <p:ph idx="1"/>
          </p:nvPr>
        </p:nvSpPr>
        <p:spPr/>
        <p:txBody>
          <a:bodyPr/>
          <a:lstStyle/>
          <a:p>
            <a:r>
              <a:rPr lang="cs-CZ" dirty="0" smtClean="0"/>
              <a:t>Zvláštní mandátní smlouva</a:t>
            </a:r>
          </a:p>
          <a:p>
            <a:r>
              <a:rPr lang="cs-CZ" dirty="0" smtClean="0"/>
              <a:t>Účastníci: daňový poradce (obchodní korporace), klient </a:t>
            </a:r>
          </a:p>
          <a:p>
            <a:r>
              <a:rPr lang="cs-CZ" dirty="0" smtClean="0"/>
              <a:t>Odměna – stanovená dohodou</a:t>
            </a:r>
          </a:p>
          <a:p>
            <a:r>
              <a:rPr lang="cs-CZ" dirty="0" smtClean="0"/>
              <a:t>POZOR!</a:t>
            </a:r>
          </a:p>
          <a:p>
            <a:pPr marL="0" indent="0" algn="just">
              <a:buNone/>
            </a:pPr>
            <a:r>
              <a:rPr lang="cs-CZ" dirty="0" smtClean="0">
                <a:solidFill>
                  <a:srgbClr val="FF0000"/>
                </a:solidFill>
              </a:rPr>
              <a:t>Dohoda, kterou je odměna za poskytnutí daňového poradenství sjednána jako podíl na docíleném snížení daně, daňové úspoře nebo daňové úlevě, popřípadě jako podíl na ukazatelích výsledku činnosti, nebo je sjednána formou věcného plnění, je neplatná</a:t>
            </a:r>
            <a:r>
              <a:rPr lang="cs-CZ" dirty="0" smtClean="0"/>
              <a:t>.</a:t>
            </a:r>
          </a:p>
        </p:txBody>
      </p:sp>
    </p:spTree>
    <p:extLst>
      <p:ext uri="{BB962C8B-B14F-4D97-AF65-F5344CB8AC3E}">
        <p14:creationId xmlns:p14="http://schemas.microsoft.com/office/powerpoint/2010/main" val="236949186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895</Words>
  <Application>Microsoft Office PowerPoint</Application>
  <PresentationFormat>Širokoúhlá obrazovka</PresentationFormat>
  <Paragraphs>100</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Calibri Light</vt:lpstr>
      <vt:lpstr>Motiv Office</vt:lpstr>
      <vt:lpstr>Komora daňových poradců České republiky</vt:lpstr>
      <vt:lpstr>Prezentace aplikace PowerPoint</vt:lpstr>
      <vt:lpstr>Charakteristika</vt:lpstr>
      <vt:lpstr>Poslání komory</vt:lpstr>
      <vt:lpstr>Sídlo</vt:lpstr>
      <vt:lpstr>Orgány komory</vt:lpstr>
      <vt:lpstr>Působnost komory</vt:lpstr>
      <vt:lpstr>Daňový poradce</vt:lpstr>
      <vt:lpstr>Smlouva o daňovém poradenství</vt:lpstr>
      <vt:lpstr>Oprávnění k výkonu daňového poradenství</vt:lpstr>
      <vt:lpstr>Práva a povinnosti daňového poradce</vt:lpstr>
      <vt:lpstr>Ochrana zájmů klienta</vt:lpstr>
      <vt:lpstr>Odmítnutí a zákaz poradenství</vt:lpstr>
      <vt:lpstr>Odstoupení od smlouvy</vt:lpstr>
      <vt:lpstr>Právo na odměnu a náhradu výdajů</vt:lpstr>
      <vt:lpstr>Ex offo</vt:lpstr>
      <vt:lpstr>Společný výkon poradenství</vt:lpstr>
      <vt:lpstr>Substituce</vt:lpstr>
      <vt:lpstr>Odpovědnost za škodu</vt:lpstr>
      <vt:lpstr>Mlčenlivost</vt:lpstr>
      <vt:lpstr>Informační povinnost</vt:lpstr>
      <vt:lpstr>Vnitrostavovské povinnosti</vt:lpstr>
      <vt:lpstr>Zánik oprávnění – vyškrtnutí ze seznamu DP</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Komora daňových poradců České republiky</dc:title>
  <dc:creator>632</dc:creator>
  <cp:lastModifiedBy>632</cp:lastModifiedBy>
  <cp:revision>9</cp:revision>
  <dcterms:created xsi:type="dcterms:W3CDTF">2015-11-30T22:24:50Z</dcterms:created>
  <dcterms:modified xsi:type="dcterms:W3CDTF">2015-11-30T23:30:58Z</dcterms:modified>
</cp:coreProperties>
</file>