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80" r:id="rId3"/>
    <p:sldId id="257" r:id="rId4"/>
    <p:sldId id="258" r:id="rId5"/>
    <p:sldId id="259" r:id="rId6"/>
    <p:sldId id="264" r:id="rId7"/>
    <p:sldId id="265" r:id="rId8"/>
    <p:sldId id="266" r:id="rId9"/>
    <p:sldId id="279" r:id="rId10"/>
    <p:sldId id="267" r:id="rId11"/>
    <p:sldId id="268" r:id="rId12"/>
    <p:sldId id="269" r:id="rId13"/>
    <p:sldId id="270" r:id="rId14"/>
    <p:sldId id="272" r:id="rId15"/>
    <p:sldId id="273" r:id="rId16"/>
    <p:sldId id="275" r:id="rId17"/>
    <p:sldId id="276" r:id="rId18"/>
    <p:sldId id="277" r:id="rId19"/>
    <p:sldId id="278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</p:grpSp>
      <p:sp>
        <p:nvSpPr>
          <p:cNvPr id="5159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4F8845-3C4F-4D8A-A0CF-E82F3198345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5B9D5-042E-4B40-B5BF-89A17B9C6E4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316C-B94E-4237-AD8D-9D6F3D0CFA7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721B3-AB08-4A5E-8514-2A9BEFDCA4A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55F6-2AFB-4772-B64B-C6DCC35AA6D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5C957-D1B1-4061-B0BA-129B7A7FC84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D8EF3-16A0-4F93-8965-1F03CE67600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74A40-74A0-4075-B4C9-14D9F65BD95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53571-BAAA-45A9-AD5C-496494A4A3A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C4F79-6BBB-4053-B55D-D349F43145F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13A7F-306F-4BDE-830D-24F65734F30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00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02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08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09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10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11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12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13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14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15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16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17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18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19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20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21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22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23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24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25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26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27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30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31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  <p:sp>
          <p:nvSpPr>
            <p:cNvPr id="4132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>
                <a:latin typeface="Tahoma" charset="0"/>
              </a:endParaRPr>
            </a:p>
          </p:txBody>
        </p:sp>
      </p:grpSp>
      <p:sp>
        <p:nvSpPr>
          <p:cNvPr id="4133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4134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135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ahoma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136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Tahoma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137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ahoma" charset="0"/>
              </a:defRPr>
            </a:lvl1pPr>
          </a:lstStyle>
          <a:p>
            <a:pPr>
              <a:defRPr/>
            </a:pPr>
            <a:fld id="{6274D2D0-8F56-48BB-8231-8B5F252DFB1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altLang="cs-CZ" sz="4800" dirty="0" smtClean="0"/>
              <a:t>P </a:t>
            </a:r>
            <a:r>
              <a:rPr lang="cs-CZ" altLang="cs-CZ" sz="4800" dirty="0" smtClean="0"/>
              <a:t>V. </a:t>
            </a:r>
            <a:r>
              <a:rPr lang="cs-CZ" altLang="cs-CZ" sz="4800" dirty="0" smtClean="0"/>
              <a:t/>
            </a:r>
            <a:br>
              <a:rPr lang="cs-CZ" altLang="cs-CZ" sz="4800" dirty="0" smtClean="0"/>
            </a:br>
            <a:r>
              <a:rPr lang="cs-CZ" altLang="cs-CZ" sz="4800" dirty="0" smtClean="0"/>
              <a:t>Realizace práva.</a:t>
            </a:r>
            <a:br>
              <a:rPr lang="cs-CZ" altLang="cs-CZ" sz="4800" dirty="0" smtClean="0"/>
            </a:br>
            <a:r>
              <a:rPr lang="cs-CZ" altLang="cs-CZ" sz="4800" dirty="0" smtClean="0"/>
              <a:t>Právní vztahy - předpoklady</a:t>
            </a:r>
            <a:endParaRPr lang="cs-CZ" altLang="cs-CZ" sz="48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Pojem, předpoklady právního vztahu.</a:t>
            </a:r>
          </a:p>
          <a:p>
            <a:pPr eaLnBrk="1" hangingPunct="1">
              <a:defRPr/>
            </a:pPr>
            <a:r>
              <a:rPr lang="cs-CZ" altLang="cs-CZ" smtClean="0"/>
              <a:t>Třídění právních vztahů.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Ad 1 b): protiprávní jednání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cs-CZ" altLang="cs-CZ" dirty="0" smtClean="0"/>
              <a:t>Protiprávní jednání (delikty)</a:t>
            </a:r>
          </a:p>
          <a:p>
            <a:pPr lvl="2" eaLnBrk="1" hangingPunct="1">
              <a:defRPr/>
            </a:pPr>
            <a:r>
              <a:rPr lang="cs-CZ" altLang="cs-CZ" dirty="0" smtClean="0"/>
              <a:t>projev vůle, který je v rozporu s právními normami (porušení či nesplnění povinnosti)</a:t>
            </a:r>
          </a:p>
          <a:p>
            <a:pPr lvl="2" eaLnBrk="1" hangingPunct="1">
              <a:defRPr/>
            </a:pPr>
            <a:r>
              <a:rPr lang="cs-CZ" altLang="cs-CZ" dirty="0" smtClean="0"/>
              <a:t>Typy deliktů</a:t>
            </a:r>
          </a:p>
          <a:p>
            <a:pPr lvl="3" eaLnBrk="1" hangingPunct="1">
              <a:defRPr/>
            </a:pPr>
            <a:r>
              <a:rPr lang="cs-CZ" altLang="cs-CZ" dirty="0" smtClean="0"/>
              <a:t>soukromoprávní delikty (např. </a:t>
            </a:r>
            <a:r>
              <a:rPr lang="cs-CZ" altLang="cs-CZ" dirty="0" smtClean="0"/>
              <a:t>způsobení škody, bezdůvodné </a:t>
            </a:r>
            <a:r>
              <a:rPr lang="cs-CZ" altLang="cs-CZ" dirty="0" smtClean="0"/>
              <a:t>obohacení, </a:t>
            </a:r>
            <a:r>
              <a:rPr lang="cs-CZ" altLang="cs-CZ" dirty="0" err="1" smtClean="0"/>
              <a:t>nekalá</a:t>
            </a:r>
            <a:r>
              <a:rPr lang="cs-CZ" altLang="cs-CZ" dirty="0" smtClean="0"/>
              <a:t> soutěž)</a:t>
            </a:r>
            <a:endParaRPr lang="cs-CZ" altLang="cs-CZ" dirty="0" smtClean="0"/>
          </a:p>
          <a:p>
            <a:pPr lvl="3" eaLnBrk="1" hangingPunct="1">
              <a:defRPr/>
            </a:pPr>
            <a:r>
              <a:rPr lang="cs-CZ" altLang="cs-CZ" dirty="0" smtClean="0"/>
              <a:t>správní delikty (přestupky + jiné správní delikty)</a:t>
            </a:r>
          </a:p>
          <a:p>
            <a:pPr lvl="3" eaLnBrk="1" hangingPunct="1">
              <a:defRPr/>
            </a:pPr>
            <a:r>
              <a:rPr lang="cs-CZ" altLang="cs-CZ" dirty="0" smtClean="0"/>
              <a:t>trestní delikty (trestné činy, provinění)</a:t>
            </a:r>
          </a:p>
          <a:p>
            <a:pPr lvl="3" eaLnBrk="1" hangingPunct="1">
              <a:defRPr/>
            </a:pPr>
            <a:r>
              <a:rPr lang="cs-CZ" altLang="cs-CZ" dirty="0" smtClean="0"/>
              <a:t>Disciplinární delikty (soudci, státní zástupci, členové profesních komor atd.)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Ad 2 a): Právní události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dirty="0" smtClean="0"/>
              <a:t>právní události</a:t>
            </a:r>
          </a:p>
          <a:p>
            <a:pPr lvl="1" eaLnBrk="1" hangingPunct="1">
              <a:defRPr/>
            </a:pPr>
            <a:r>
              <a:rPr lang="cs-CZ" altLang="cs-CZ" sz="2400" dirty="0" smtClean="0"/>
              <a:t>nastávají z objektivních příčin</a:t>
            </a:r>
          </a:p>
          <a:p>
            <a:pPr lvl="1" eaLnBrk="1" hangingPunct="1">
              <a:defRPr/>
            </a:pPr>
            <a:r>
              <a:rPr lang="cs-CZ" altLang="cs-CZ" sz="2400" dirty="0" smtClean="0"/>
              <a:t>Právní normy s nimi spojují právní následky</a:t>
            </a:r>
          </a:p>
          <a:p>
            <a:pPr lvl="1" eaLnBrk="1" hangingPunct="1">
              <a:defRPr/>
            </a:pPr>
            <a:r>
              <a:rPr lang="cs-CZ" altLang="cs-CZ" sz="2400" dirty="0" smtClean="0"/>
              <a:t>Například:</a:t>
            </a:r>
          </a:p>
          <a:p>
            <a:pPr lvl="2" eaLnBrk="1" hangingPunct="1">
              <a:defRPr/>
            </a:pPr>
            <a:r>
              <a:rPr lang="cs-CZ" altLang="cs-CZ" sz="2000" dirty="0" smtClean="0"/>
              <a:t>Narození – občanská práva</a:t>
            </a:r>
          </a:p>
          <a:p>
            <a:pPr lvl="2" eaLnBrk="1" hangingPunct="1">
              <a:defRPr/>
            </a:pPr>
            <a:r>
              <a:rPr lang="cs-CZ" altLang="cs-CZ" sz="2000" dirty="0" smtClean="0"/>
              <a:t>Smrt – přechod majetkových práv a povinností na dědice </a:t>
            </a:r>
          </a:p>
          <a:p>
            <a:pPr lvl="2" eaLnBrk="1" hangingPunct="1">
              <a:defRPr/>
            </a:pPr>
            <a:r>
              <a:rPr lang="cs-CZ" altLang="cs-CZ" sz="2000" dirty="0" smtClean="0"/>
              <a:t>věk – vznik volebního práva </a:t>
            </a:r>
          </a:p>
          <a:p>
            <a:pPr lvl="3" eaLnBrk="1" hangingPunct="1">
              <a:defRPr/>
            </a:pPr>
            <a:r>
              <a:rPr lang="cs-CZ" altLang="cs-CZ" sz="1800" dirty="0" smtClean="0"/>
              <a:t>Aktivní volební právo (volit)</a:t>
            </a:r>
          </a:p>
          <a:p>
            <a:pPr lvl="3" eaLnBrk="1" hangingPunct="1">
              <a:defRPr/>
            </a:pPr>
            <a:r>
              <a:rPr lang="cs-CZ" altLang="cs-CZ" sz="1800" dirty="0" smtClean="0"/>
              <a:t>Pasívní volební právo (být volen) </a:t>
            </a:r>
          </a:p>
          <a:p>
            <a:pPr lvl="2" eaLnBrk="1" hangingPunct="1">
              <a:defRPr/>
            </a:pPr>
            <a:r>
              <a:rPr lang="cs-CZ" altLang="cs-CZ" sz="2000" dirty="0" smtClean="0"/>
              <a:t>plynutí lhůt – zánik či promlčení práva, vznik vlastnického práva uplynutím vydržecí lhůty apod.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smtClean="0"/>
              <a:t>Ad 2 a): Právní události – plynutí času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 smtClean="0"/>
              <a:t>Typy lhůt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 smtClean="0"/>
              <a:t>Prekluzívní (tj. propadná)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1800" dirty="0" smtClean="0"/>
              <a:t>Neuplatnění práva v zákonem stanovené lhůtě způsobuje ZÁNIK SUBJEKTIVNÍHO PRÁVA (nově definováno v § 654 NOZ)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1800" dirty="0" smtClean="0"/>
              <a:t>Jen tam, kde zákon výslovně stanoví zánik práva jako právní následek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 smtClean="0"/>
              <a:t>Promlčecí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1800" dirty="0" smtClean="0"/>
              <a:t>Neuplatnění práva u soudu v zákonem stanovené lhůtě činí subjektivní právo podmíněným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1800" dirty="0" smtClean="0"/>
              <a:t>V případě uplatnění námitky promlčení soud nemůže právo přiznat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 smtClean="0"/>
              <a:t>Hmotněprávní x Procesní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 smtClean="0"/>
              <a:t>Zákonné x Soudcovské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 smtClean="0"/>
              <a:t>Pořádkové lhůty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1800" dirty="0" smtClean="0"/>
              <a:t>Jejich marné uplynutí není sankcionováno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altLang="cs-CZ" sz="20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cs-CZ" altLang="cs-CZ" sz="20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Ad 2 b): (Proti)právní stavy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Protiprávní stavy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Stavy způsobené okolnostmi nezávislými na lidské vůli (tzv. vyšší moc – vis maior)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Např.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Živelní </a:t>
            </a:r>
            <a:r>
              <a:rPr lang="cs-CZ" altLang="cs-CZ" dirty="0" smtClean="0"/>
              <a:t>pohroma (vichřice, povodeň, požár)</a:t>
            </a:r>
            <a:endParaRPr lang="cs-CZ" altLang="cs-CZ" dirty="0" smtClean="0"/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Úder blesku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Potopení lodě, pád letadla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Okolnosti spočívající v povaze přístroje či určitého provozu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ja-JP" dirty="0" smtClean="0"/>
              <a:t>Spojeny se vznikem objektivní odpovědnosti (odpovědnost bez zavinění)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 dirty="0" smtClean="0"/>
              <a:t>Definiční znaky </a:t>
            </a:r>
            <a:r>
              <a:rPr lang="cs-CZ" altLang="cs-CZ" sz="3200" dirty="0" smtClean="0"/>
              <a:t>právního jednání</a:t>
            </a:r>
            <a:endParaRPr lang="cs-CZ" altLang="cs-CZ" sz="3200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18477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projev vůle</a:t>
            </a:r>
          </a:p>
          <a:p>
            <a:pPr lvl="1" eaLnBrk="1" hangingPunct="1">
              <a:defRPr/>
            </a:pPr>
            <a:r>
              <a:rPr lang="cs-CZ" altLang="cs-CZ" smtClean="0"/>
              <a:t>Konání (komisivní) x nekonání (omisivní) právní úkon</a:t>
            </a:r>
          </a:p>
          <a:p>
            <a:pPr eaLnBrk="1" hangingPunct="1">
              <a:defRPr/>
            </a:pPr>
            <a:endParaRPr lang="cs-CZ" altLang="cs-CZ" smtClean="0"/>
          </a:p>
          <a:p>
            <a:pPr eaLnBrk="1" hangingPunct="1">
              <a:defRPr/>
            </a:pPr>
            <a:r>
              <a:rPr lang="cs-CZ" altLang="cs-CZ" smtClean="0"/>
              <a:t>zaměření projevu vůle</a:t>
            </a:r>
          </a:p>
          <a:p>
            <a:pPr eaLnBrk="1" hangingPunct="1">
              <a:defRPr/>
            </a:pPr>
            <a:endParaRPr lang="cs-CZ" altLang="cs-CZ" smtClean="0"/>
          </a:p>
          <a:p>
            <a:pPr eaLnBrk="1" hangingPunct="1">
              <a:defRPr/>
            </a:pPr>
            <a:r>
              <a:rPr lang="cs-CZ" altLang="cs-CZ" smtClean="0"/>
              <a:t>uznání projevu vůle právním řádem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mtClean="0"/>
          </a:p>
          <a:p>
            <a:pPr eaLnBrk="1" hangingPunct="1">
              <a:defRPr/>
            </a:pPr>
            <a:r>
              <a:rPr lang="cs-CZ" altLang="cs-CZ" smtClean="0"/>
              <a:t>nastoupení následků z projevu vůle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mtClean="0"/>
          </a:p>
          <a:p>
            <a:pPr lvl="1" eaLnBrk="1" hangingPunct="1">
              <a:buFont typeface="Wingdings" pitchFamily="2" charset="2"/>
              <a:buNone/>
              <a:defRPr/>
            </a:pPr>
            <a:endParaRPr lang="cs-CZ" altLang="cs-CZ" smtClean="0"/>
          </a:p>
          <a:p>
            <a:pPr lvl="1" eaLnBrk="1" hangingPunct="1">
              <a:defRPr/>
            </a:pPr>
            <a:endParaRPr lang="cs-CZ" altLang="cs-CZ" smtClean="0"/>
          </a:p>
          <a:p>
            <a:pPr lvl="1" eaLnBrk="1" hangingPunct="1">
              <a:buFont typeface="Wingdings" pitchFamily="2" charset="2"/>
              <a:buNone/>
              <a:defRPr/>
            </a:pPr>
            <a:endParaRPr lang="cs-CZ" altLang="cs-CZ" smtClean="0"/>
          </a:p>
          <a:p>
            <a:pPr lvl="2" eaLnBrk="1" hangingPunct="1">
              <a:defRPr/>
            </a:pPr>
            <a:endParaRPr lang="cs-CZ" altLang="cs-CZ" smtClean="0"/>
          </a:p>
          <a:p>
            <a:pPr lvl="3" eaLnBrk="1" hangingPunct="1">
              <a:defRPr/>
            </a:pPr>
            <a:endParaRPr lang="cs-CZ" altLang="cs-CZ" smtClean="0"/>
          </a:p>
          <a:p>
            <a:pPr lvl="1" eaLnBrk="1" hangingPunct="1">
              <a:defRPr/>
            </a:pPr>
            <a:endParaRPr lang="cs-CZ" altLang="cs-CZ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 dirty="0" smtClean="0"/>
              <a:t>Náležitosti právního </a:t>
            </a:r>
            <a:r>
              <a:rPr lang="cs-CZ" altLang="cs-CZ" sz="3200" dirty="0" smtClean="0"/>
              <a:t>jednání</a:t>
            </a:r>
            <a:endParaRPr lang="cs-CZ" altLang="cs-CZ" sz="3200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18477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Náležitosti subjektu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mtClean="0"/>
              <a:t>	</a:t>
            </a:r>
            <a:r>
              <a:rPr lang="cs-CZ" altLang="cs-CZ" sz="1800" smtClean="0"/>
              <a:t>(způsobilost k právním úkonům, způsobilost k právům a povinnostem)</a:t>
            </a:r>
          </a:p>
          <a:p>
            <a:pPr eaLnBrk="1" hangingPunct="1">
              <a:defRPr/>
            </a:pPr>
            <a:r>
              <a:rPr lang="cs-CZ" altLang="cs-CZ" smtClean="0"/>
              <a:t>Náležitosti vůle </a:t>
            </a:r>
            <a:r>
              <a:rPr lang="cs-CZ" altLang="cs-CZ" sz="2000" smtClean="0"/>
              <a:t>(skutečná, svobodná, vážná, prostá omylů)</a:t>
            </a:r>
          </a:p>
          <a:p>
            <a:pPr eaLnBrk="1" hangingPunct="1">
              <a:defRPr/>
            </a:pPr>
            <a:r>
              <a:rPr lang="cs-CZ" altLang="cs-CZ" smtClean="0"/>
              <a:t>Náležitosti projevu vůle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mtClean="0"/>
              <a:t>	</a:t>
            </a:r>
            <a:r>
              <a:rPr lang="cs-CZ" altLang="cs-CZ" sz="2000" smtClean="0"/>
              <a:t>(srozumitelná, určitá, v náležité formě)</a:t>
            </a:r>
          </a:p>
          <a:p>
            <a:pPr eaLnBrk="1" hangingPunct="1">
              <a:defRPr/>
            </a:pPr>
            <a:r>
              <a:rPr lang="cs-CZ" altLang="cs-CZ" smtClean="0"/>
              <a:t>Shoda vůle a jejího projevu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z="2000" smtClean="0"/>
              <a:t>	(omyl vědomý, nevědomý)</a:t>
            </a:r>
          </a:p>
          <a:p>
            <a:pPr eaLnBrk="1" hangingPunct="1">
              <a:defRPr/>
            </a:pPr>
            <a:r>
              <a:rPr lang="cs-CZ" altLang="cs-CZ" smtClean="0"/>
              <a:t>Náležitosti předmětu </a:t>
            </a:r>
            <a:r>
              <a:rPr lang="cs-CZ" altLang="cs-CZ" sz="2000" smtClean="0"/>
              <a:t>(možný, dovolený)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z="2000" smtClean="0"/>
          </a:p>
          <a:p>
            <a:pPr lvl="3" eaLnBrk="1" hangingPunct="1">
              <a:defRPr/>
            </a:pPr>
            <a:endParaRPr lang="cs-CZ" altLang="cs-CZ" sz="3200" smtClean="0"/>
          </a:p>
          <a:p>
            <a:pPr lvl="1" eaLnBrk="1" hangingPunct="1">
              <a:defRPr/>
            </a:pPr>
            <a:endParaRPr lang="cs-CZ" altLang="cs-CZ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 dirty="0" smtClean="0"/>
              <a:t>Dělení právních </a:t>
            </a:r>
            <a:r>
              <a:rPr lang="cs-CZ" altLang="cs-CZ" sz="3200" dirty="0" smtClean="0"/>
              <a:t>jednání</a:t>
            </a:r>
            <a:endParaRPr lang="cs-CZ" altLang="cs-CZ" sz="3200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18477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dle počtu stran </a:t>
            </a:r>
            <a:r>
              <a:rPr lang="cs-CZ" altLang="cs-CZ" sz="2400" dirty="0" smtClean="0"/>
              <a:t>(jedno, dvou, vícestranné)</a:t>
            </a:r>
          </a:p>
          <a:p>
            <a:pPr eaLnBrk="1" hangingPunct="1">
              <a:defRPr/>
            </a:pPr>
            <a:r>
              <a:rPr lang="cs-CZ" altLang="cs-CZ" dirty="0" smtClean="0"/>
              <a:t>dle formy </a:t>
            </a:r>
            <a:r>
              <a:rPr lang="cs-CZ" altLang="cs-CZ" sz="2400" dirty="0" smtClean="0"/>
              <a:t>(ústní, písemné, konkludentní)</a:t>
            </a:r>
          </a:p>
          <a:p>
            <a:pPr eaLnBrk="1" hangingPunct="1">
              <a:defRPr/>
            </a:pPr>
            <a:r>
              <a:rPr lang="cs-CZ" altLang="cs-CZ" dirty="0" smtClean="0"/>
              <a:t>dle majetkového plnění </a:t>
            </a:r>
            <a:r>
              <a:rPr lang="cs-CZ" altLang="cs-CZ" sz="2400" dirty="0" smtClean="0"/>
              <a:t>(úplatné, bezúplatné)</a:t>
            </a:r>
          </a:p>
          <a:p>
            <a:pPr eaLnBrk="1" hangingPunct="1">
              <a:defRPr/>
            </a:pPr>
            <a:r>
              <a:rPr lang="cs-CZ" altLang="cs-CZ" dirty="0" smtClean="0"/>
              <a:t>dle vzniku a zaměření účinků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z="2400" dirty="0" smtClean="0"/>
              <a:t>		(adresované, neadresované)</a:t>
            </a:r>
          </a:p>
          <a:p>
            <a:pPr eaLnBrk="1" hangingPunct="1">
              <a:defRPr/>
            </a:pPr>
            <a:r>
              <a:rPr lang="cs-CZ" altLang="cs-CZ" dirty="0" smtClean="0"/>
              <a:t>dle okamžiku nastoupení následku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cs-CZ" altLang="cs-CZ" dirty="0" smtClean="0"/>
              <a:t>		</a:t>
            </a:r>
            <a:r>
              <a:rPr lang="cs-CZ" altLang="cs-CZ" sz="2400" dirty="0" smtClean="0"/>
              <a:t>(mezi živými, pro případ smrti)</a:t>
            </a:r>
            <a:r>
              <a:rPr lang="cs-CZ" altLang="cs-CZ" dirty="0" smtClean="0"/>
              <a:t> </a:t>
            </a:r>
          </a:p>
          <a:p>
            <a:pPr eaLnBrk="1" hangingPunct="1">
              <a:defRPr/>
            </a:pPr>
            <a:r>
              <a:rPr lang="cs-CZ" altLang="cs-CZ" dirty="0" smtClean="0"/>
              <a:t>dle úpravy smluvních typů </a:t>
            </a:r>
            <a:r>
              <a:rPr lang="cs-CZ" altLang="cs-CZ" sz="2000" dirty="0" smtClean="0"/>
              <a:t>(typové, </a:t>
            </a:r>
            <a:r>
              <a:rPr lang="cs-CZ" altLang="cs-CZ" sz="2000" dirty="0" err="1" smtClean="0"/>
              <a:t>inominátní</a:t>
            </a:r>
            <a:r>
              <a:rPr lang="cs-CZ" altLang="cs-CZ" sz="2000" dirty="0" smtClean="0"/>
              <a:t>, 	smíšené)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z="2000" dirty="0" smtClean="0"/>
          </a:p>
          <a:p>
            <a:pPr eaLnBrk="1" hangingPunct="1"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endParaRPr lang="cs-CZ" altLang="cs-CZ" sz="24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 dirty="0" smtClean="0"/>
              <a:t>Obsahové složky </a:t>
            </a:r>
            <a:r>
              <a:rPr lang="cs-CZ" altLang="cs-CZ" sz="3200" dirty="0" smtClean="0"/>
              <a:t>právního jednání</a:t>
            </a:r>
            <a:r>
              <a:rPr lang="cs-CZ" altLang="cs-CZ" sz="3200" dirty="0" smtClean="0"/>
              <a:t/>
            </a:r>
            <a:br>
              <a:rPr lang="cs-CZ" altLang="cs-CZ" sz="3200" dirty="0" smtClean="0"/>
            </a:br>
            <a:r>
              <a:rPr lang="cs-CZ" altLang="cs-CZ" sz="3200" dirty="0" smtClean="0"/>
              <a:t>(NÁLEŽITOSTI)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507413" cy="518477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600" dirty="0" smtClean="0"/>
              <a:t>podstatné </a:t>
            </a:r>
            <a:r>
              <a:rPr lang="cs-CZ" altLang="cs-CZ" sz="2400" dirty="0" smtClean="0"/>
              <a:t>(stanovené právním předpisem)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r>
              <a:rPr lang="cs-CZ" altLang="cs-CZ" sz="3600" dirty="0" smtClean="0"/>
              <a:t>pravidelné </a:t>
            </a:r>
            <a:r>
              <a:rPr lang="cs-CZ" altLang="cs-CZ" sz="2400" dirty="0" smtClean="0"/>
              <a:t>(obvykle se vyskytující</a:t>
            </a:r>
          </a:p>
          <a:p>
            <a:pPr lvl="1" eaLnBrk="1" hangingPunct="1">
              <a:defRPr/>
            </a:pPr>
            <a:r>
              <a:rPr lang="cs-CZ" altLang="cs-CZ" sz="2000" dirty="0" smtClean="0"/>
              <a:t>místo a čas plnění</a:t>
            </a:r>
          </a:p>
          <a:p>
            <a:pPr eaLnBrk="1" hangingPunct="1">
              <a:defRPr/>
            </a:pPr>
            <a:r>
              <a:rPr lang="cs-CZ" altLang="cs-CZ" sz="3600" dirty="0" smtClean="0"/>
              <a:t>nahodilé </a:t>
            </a:r>
          </a:p>
          <a:p>
            <a:pPr eaLnBrk="1" hangingPunct="1">
              <a:defRPr/>
            </a:pPr>
            <a:endParaRPr lang="cs-CZ" altLang="cs-CZ" sz="1200" dirty="0" smtClean="0"/>
          </a:p>
          <a:p>
            <a:pPr lvl="1" eaLnBrk="1" hangingPunct="1">
              <a:defRPr/>
            </a:pPr>
            <a:r>
              <a:rPr lang="cs-CZ" altLang="cs-CZ" sz="2400" dirty="0" smtClean="0"/>
              <a:t>podmínky	(odkládací, rozvazovací) </a:t>
            </a:r>
          </a:p>
          <a:p>
            <a:pPr lvl="1" eaLnBrk="1" hangingPunct="1">
              <a:defRPr/>
            </a:pPr>
            <a:r>
              <a:rPr lang="cs-CZ" altLang="cs-CZ" sz="2400" dirty="0" smtClean="0"/>
              <a:t>stanovení doby</a:t>
            </a:r>
          </a:p>
          <a:p>
            <a:pPr lvl="1" eaLnBrk="1" hangingPunct="1">
              <a:defRPr/>
            </a:pPr>
            <a:r>
              <a:rPr lang="cs-CZ" altLang="cs-CZ" sz="2400" dirty="0" smtClean="0"/>
              <a:t>příkaz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z="2400" dirty="0" smtClean="0"/>
          </a:p>
          <a:p>
            <a:pPr eaLnBrk="1" hangingPunct="1">
              <a:defRPr/>
            </a:pPr>
            <a:endParaRPr lang="cs-CZ" altLang="cs-CZ" sz="2800" dirty="0" smtClean="0"/>
          </a:p>
          <a:p>
            <a:pPr eaLnBrk="1" hangingPunct="1">
              <a:defRPr/>
            </a:pPr>
            <a:endParaRPr lang="cs-CZ" altLang="cs-CZ" sz="28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 dirty="0" smtClean="0"/>
              <a:t>Vady právních </a:t>
            </a:r>
            <a:r>
              <a:rPr lang="cs-CZ" altLang="cs-CZ" sz="3200" dirty="0" smtClean="0"/>
              <a:t>jednání </a:t>
            </a:r>
            <a:r>
              <a:rPr lang="cs-CZ" altLang="cs-CZ" sz="3200" dirty="0" smtClean="0"/>
              <a:t>a jejich následky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7610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 smtClean="0"/>
              <a:t>Nicotnost (non-</a:t>
            </a:r>
            <a:r>
              <a:rPr lang="cs-CZ" altLang="cs-CZ" sz="2400" dirty="0" err="1" smtClean="0"/>
              <a:t>negotium</a:t>
            </a:r>
            <a:r>
              <a:rPr lang="cs-CZ" altLang="cs-CZ" sz="2400" dirty="0" smtClean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 smtClean="0"/>
              <a:t>Zdánlivé právní jednání </a:t>
            </a:r>
            <a:r>
              <a:rPr lang="cs-CZ" altLang="cs-CZ" sz="2000" dirty="0" smtClean="0"/>
              <a:t>= </a:t>
            </a:r>
            <a:r>
              <a:rPr lang="cs-CZ" altLang="cs-CZ" sz="2000" dirty="0" smtClean="0"/>
              <a:t>právní jednání vůbec nevzniklo</a:t>
            </a: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 smtClean="0"/>
              <a:t>Absolutní </a:t>
            </a:r>
            <a:r>
              <a:rPr lang="cs-CZ" altLang="cs-CZ" sz="2400" dirty="0" smtClean="0"/>
              <a:t>neplatnost</a:t>
            </a:r>
            <a:endParaRPr lang="cs-CZ" altLang="cs-CZ" sz="24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 smtClean="0"/>
              <a:t>Právní úkon se považuje od počátku za neplatný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 smtClean="0"/>
              <a:t>Přihlíží se k ní ex </a:t>
            </a:r>
            <a:r>
              <a:rPr lang="cs-CZ" altLang="cs-CZ" sz="1800" dirty="0" err="1" smtClean="0"/>
              <a:t>offfo</a:t>
            </a:r>
            <a:r>
              <a:rPr lang="cs-CZ" altLang="cs-CZ" sz="1800" dirty="0" smtClean="0"/>
              <a:t> (tzn. bez námitky)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 smtClean="0"/>
              <a:t>V novém OZ: výjimka (dobré mravy, rozpor se zákonem, veřejný pořádek)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1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 smtClean="0"/>
              <a:t>Relativní neplatnost</a:t>
            </a:r>
            <a:endParaRPr lang="cs-CZ" altLang="cs-CZ" sz="24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600" dirty="0" smtClean="0"/>
              <a:t>Jen </a:t>
            </a:r>
            <a:r>
              <a:rPr lang="cs-CZ" altLang="cs-CZ" sz="1600" dirty="0" smtClean="0"/>
              <a:t>k NÁMITCE účastníka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400" dirty="0" smtClean="0"/>
              <a:t>Toto právo SE PROMLČUJE ve tříleté promlčecí lhůtě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 smtClean="0"/>
              <a:t>V NOZ: zásada relativní </a:t>
            </a:r>
            <a:r>
              <a:rPr lang="cs-CZ" altLang="cs-CZ" sz="1800" dirty="0" smtClean="0"/>
              <a:t>neplatnosti</a:t>
            </a:r>
          </a:p>
          <a:p>
            <a:pPr lvl="1" eaLnBrk="1" hangingPunct="1">
              <a:lnSpc>
                <a:spcPct val="80000"/>
              </a:lnSpc>
              <a:buNone/>
              <a:defRPr/>
            </a:pPr>
            <a:endParaRPr lang="cs-CZ" altLang="cs-CZ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1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1800" dirty="0" smtClean="0"/>
              <a:t>Relativní neúčinnost</a:t>
            </a:r>
            <a:endParaRPr lang="cs-CZ" altLang="cs-CZ" sz="1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1800" dirty="0" smtClean="0"/>
              <a:t>Odpovědnost </a:t>
            </a:r>
            <a:r>
              <a:rPr lang="cs-CZ" altLang="cs-CZ" sz="1800" dirty="0" smtClean="0"/>
              <a:t>za vady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600" dirty="0" smtClean="0"/>
              <a:t>U jednotlivých smluvních typů upravena speciálně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600" dirty="0" smtClean="0"/>
              <a:t>Obecná úprava (§ 499 - § 510 OZ)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1400" dirty="0" smtClean="0"/>
              <a:t>	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4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Smlouvy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Soukromoprávní </a:t>
            </a:r>
          </a:p>
          <a:p>
            <a:pPr lvl="1" eaLnBrk="1" hangingPunct="1">
              <a:defRPr/>
            </a:pPr>
            <a:r>
              <a:rPr lang="cs-CZ" altLang="cs-CZ" smtClean="0"/>
              <a:t>Typové (upravené v zákoně)</a:t>
            </a:r>
          </a:p>
          <a:p>
            <a:pPr lvl="1" eaLnBrk="1" hangingPunct="1">
              <a:defRPr/>
            </a:pPr>
            <a:r>
              <a:rPr lang="cs-CZ" altLang="cs-CZ" smtClean="0"/>
              <a:t>Netypové (neupravené, ale dovolené – tzv. inomináty)</a:t>
            </a:r>
          </a:p>
          <a:p>
            <a:pPr lvl="2" eaLnBrk="1" hangingPunct="1">
              <a:defRPr/>
            </a:pPr>
            <a:r>
              <a:rPr lang="cs-CZ" altLang="cs-CZ" smtClean="0"/>
              <a:t>Princip autonomie vůle</a:t>
            </a:r>
          </a:p>
          <a:p>
            <a:pPr lvl="1" eaLnBrk="1" hangingPunct="1">
              <a:defRPr/>
            </a:pPr>
            <a:r>
              <a:rPr lang="cs-CZ" altLang="cs-CZ" smtClean="0"/>
              <a:t>Smíšené </a:t>
            </a:r>
          </a:p>
          <a:p>
            <a:pPr eaLnBrk="1" hangingPunct="1">
              <a:defRPr/>
            </a:pPr>
            <a:r>
              <a:rPr lang="cs-CZ" altLang="cs-CZ" smtClean="0"/>
              <a:t>Veřejnoprávní (podle správního řádu a zvláštních předpisů)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x aplikace práva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/>
              <a:t>Realizace práva 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Chování v souladu s právem (často stereotypní, automatizované)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Výkon práva či povinnosti (intencionální</a:t>
            </a:r>
            <a:r>
              <a:rPr lang="cs-CZ" sz="2400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Právní vztahy</a:t>
            </a:r>
            <a:endParaRPr lang="cs-CZ" sz="2400" dirty="0"/>
          </a:p>
          <a:p>
            <a:pPr lvl="1">
              <a:lnSpc>
                <a:spcPct val="80000"/>
              </a:lnSpc>
            </a:pPr>
            <a:r>
              <a:rPr lang="cs-CZ" sz="2400" dirty="0"/>
              <a:t>Aplikace práva 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Aplikace práva</a:t>
            </a:r>
          </a:p>
          <a:p>
            <a:pPr lvl="1">
              <a:lnSpc>
                <a:spcPct val="80000"/>
              </a:lnSpc>
            </a:pPr>
            <a:r>
              <a:rPr lang="cs-CZ" altLang="ja-JP" sz="2400" dirty="0" smtClean="0"/>
              <a:t>proces </a:t>
            </a:r>
            <a:r>
              <a:rPr lang="cs-CZ" altLang="ja-JP" sz="2400" dirty="0"/>
              <a:t>autoritativního stanovování práv a povinností subjektům, anebo osvědčování/potvrzování existence těchto práv a povinností – tzv. </a:t>
            </a:r>
            <a:r>
              <a:rPr lang="cs-CZ" altLang="ja-JP" sz="2400" b="1"/>
              <a:t>aplikační </a:t>
            </a:r>
            <a:r>
              <a:rPr lang="cs-CZ" altLang="ja-JP" sz="2400" b="1" smtClean="0"/>
              <a:t>proces</a:t>
            </a:r>
            <a:endParaRPr lang="cs-CZ" altLang="ja-JP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Pojem právní </a:t>
            </a:r>
            <a:r>
              <a:rPr lang="cs-CZ" altLang="cs-CZ" dirty="0" smtClean="0"/>
              <a:t>vztah (poměr)</a:t>
            </a:r>
            <a:endParaRPr lang="cs-CZ" altLang="cs-CZ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 smtClean="0"/>
              <a:t>Právní vztahy vznikají v procesu právní regulace života společnosti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 smtClean="0"/>
              <a:t>Jsou součástí tzv. realizace (uskutečňování) práva, nikoliv však jejím jediným prostředkem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 smtClean="0"/>
              <a:t>Regulativní + volní charakter právního vztahu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 smtClean="0"/>
              <a:t>Definice: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ja-JP" sz="2400" i="1" dirty="0" smtClean="0"/>
              <a:t>Právní vztah je společenský vztah nejméně dvou konkrétně určených právních subjektů, upravený právními normami, v němž jeho účastníci jsou nositeli vzájemně spjatých subjektivních práv a právních povinností, které vznikají těmto subjektům na základě právních norem bezprostředně nebo ve spojení s tzv. právní skutečností.</a:t>
            </a:r>
            <a:r>
              <a:rPr lang="cs-CZ" altLang="ja-JP" sz="2400" dirty="0" smtClean="0"/>
              <a:t> </a:t>
            </a:r>
            <a:endParaRPr lang="cs-CZ" altLang="cs-CZ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Dělení právních vztahů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ja-JP" sz="2800" smtClean="0"/>
              <a:t>absolutní (erga omnes, věcná práva) x relativní (inter partes, závazky)</a:t>
            </a:r>
          </a:p>
          <a:p>
            <a:pPr lvl="1" eaLnBrk="1" hangingPunct="1">
              <a:defRPr/>
            </a:pPr>
            <a:r>
              <a:rPr lang="cs-CZ" altLang="ja-JP" sz="2400" smtClean="0"/>
              <a:t>absolutní: oprávnění jednoho subjektu odpovídá povinnost jiného subjektu </a:t>
            </a:r>
            <a:r>
              <a:rPr lang="cs-CZ" altLang="ja-JP" sz="2400" b="1" i="1" smtClean="0"/>
              <a:t>zdržet se </a:t>
            </a:r>
            <a:r>
              <a:rPr lang="cs-CZ" altLang="ja-JP" sz="2400" smtClean="0"/>
              <a:t>zásahu do tohoto oprávnění</a:t>
            </a:r>
          </a:p>
          <a:p>
            <a:pPr lvl="1" eaLnBrk="1" hangingPunct="1">
              <a:defRPr/>
            </a:pPr>
            <a:r>
              <a:rPr lang="cs-CZ" altLang="ja-JP" sz="2400" smtClean="0"/>
              <a:t>relativní:	více možností rozložení práv a povinností</a:t>
            </a:r>
          </a:p>
          <a:p>
            <a:pPr lvl="2" eaLnBrk="1" hangingPunct="1">
              <a:defRPr/>
            </a:pPr>
            <a:r>
              <a:rPr lang="cs-CZ" altLang="ja-JP" sz="2000" smtClean="0"/>
              <a:t>typy právní povinnosti (dát, konat, zdržet se, strpět)</a:t>
            </a:r>
          </a:p>
          <a:p>
            <a:pPr eaLnBrk="1" hangingPunct="1">
              <a:defRPr/>
            </a:pPr>
            <a:r>
              <a:rPr lang="cs-CZ" altLang="ja-JP" sz="2800" smtClean="0"/>
              <a:t>soukromoprávní x veřejnoprávní</a:t>
            </a:r>
          </a:p>
          <a:p>
            <a:pPr eaLnBrk="1" hangingPunct="1">
              <a:defRPr/>
            </a:pPr>
            <a:r>
              <a:rPr lang="cs-CZ" altLang="ja-JP" sz="2800" smtClean="0"/>
              <a:t>hmotněprávní x procesněprávní </a:t>
            </a:r>
            <a:endParaRPr lang="cs-CZ" altLang="cs-CZ" sz="28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Předpoklady právních vztahů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ja-JP" sz="2800" dirty="0" smtClean="0"/>
              <a:t>a)	právní norma (platná, účinná)</a:t>
            </a:r>
          </a:p>
          <a:p>
            <a:pPr lvl="2" eaLnBrk="1" hangingPunct="1">
              <a:defRPr/>
            </a:pPr>
            <a:r>
              <a:rPr lang="cs-CZ" altLang="ja-JP" sz="2000" dirty="0" smtClean="0"/>
              <a:t>Nutný předpoklad vzniku právního vztahu </a:t>
            </a:r>
          </a:p>
          <a:p>
            <a:pPr eaLnBrk="1" hangingPunct="1">
              <a:defRPr/>
            </a:pPr>
            <a:r>
              <a:rPr lang="cs-CZ" altLang="ja-JP" sz="2800" dirty="0" smtClean="0"/>
              <a:t>b)	právní skutečnost (předvídaná v hypotéze právní normy)</a:t>
            </a:r>
          </a:p>
          <a:p>
            <a:pPr lvl="2" eaLnBrk="1" hangingPunct="1">
              <a:defRPr/>
            </a:pPr>
            <a:r>
              <a:rPr lang="cs-CZ" altLang="ja-JP" sz="2000" dirty="0" smtClean="0"/>
              <a:t>Není vždy třeba ke vzniku právního vztahu – tzv. právní vztah ex lege (vzniklý silou normy)</a:t>
            </a:r>
          </a:p>
          <a:p>
            <a:pPr eaLnBrk="1" hangingPunct="1">
              <a:defRPr/>
            </a:pPr>
            <a:r>
              <a:rPr lang="cs-CZ" altLang="ja-JP" sz="2800" dirty="0" smtClean="0"/>
              <a:t>Ad b) Právní skutečnost (nově – hlava V. NOZ)</a:t>
            </a:r>
          </a:p>
          <a:p>
            <a:pPr lvl="2" eaLnBrk="1" hangingPunct="1">
              <a:defRPr/>
            </a:pPr>
            <a:r>
              <a:rPr lang="cs-CZ" altLang="ja-JP" sz="2000" dirty="0" smtClean="0"/>
              <a:t>subjektivní - právní/protiprávní jednání (nově: legální pojem)</a:t>
            </a:r>
          </a:p>
          <a:p>
            <a:pPr lvl="2" eaLnBrk="1" hangingPunct="1">
              <a:defRPr/>
            </a:pPr>
            <a:r>
              <a:rPr lang="cs-CZ" altLang="ja-JP" sz="2000" dirty="0" smtClean="0"/>
              <a:t>objektivní - okolnosti nezávislé na lidské vůli (události, stavy)</a:t>
            </a:r>
          </a:p>
          <a:p>
            <a:pPr eaLnBrk="1" hangingPunct="1">
              <a:defRPr/>
            </a:pPr>
            <a:r>
              <a:rPr lang="cs-CZ" altLang="ja-JP" sz="2800" dirty="0" err="1" smtClean="0"/>
              <a:t>př.:nájem</a:t>
            </a:r>
            <a:r>
              <a:rPr lang="cs-CZ" altLang="ja-JP" sz="2800" dirty="0" smtClean="0"/>
              <a:t> bytu</a:t>
            </a:r>
            <a:endParaRPr lang="cs-CZ" altLang="cs-CZ" sz="2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Pojem právní skutečnost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 smtClean="0"/>
              <a:t>obecně:</a:t>
            </a:r>
          </a:p>
          <a:p>
            <a:pPr lvl="1" eaLnBrk="1" hangingPunct="1">
              <a:defRPr/>
            </a:pPr>
            <a:r>
              <a:rPr lang="cs-CZ" altLang="cs-CZ" sz="2400" dirty="0" smtClean="0"/>
              <a:t>Skutečnost, která je právně významná (pracuje s ní alespoň jedna právní norma – působí právní následky)</a:t>
            </a:r>
          </a:p>
          <a:p>
            <a:pPr lvl="1" eaLnBrk="1" hangingPunct="1">
              <a:defRPr/>
            </a:pPr>
            <a:r>
              <a:rPr lang="cs-CZ" altLang="cs-CZ" sz="2400" dirty="0" smtClean="0"/>
              <a:t>Definice</a:t>
            </a:r>
          </a:p>
          <a:p>
            <a:pPr lvl="2" eaLnBrk="1" hangingPunct="1">
              <a:defRPr/>
            </a:pPr>
            <a:r>
              <a:rPr lang="cs-CZ" altLang="ja-JP" sz="2000" i="1" dirty="0" smtClean="0"/>
              <a:t>„Okolnost, s níž právní norma spojuje </a:t>
            </a:r>
            <a:r>
              <a:rPr lang="cs-CZ" altLang="ja-JP" sz="2000" b="1" i="1" dirty="0" smtClean="0"/>
              <a:t>vznik</a:t>
            </a:r>
            <a:r>
              <a:rPr lang="cs-CZ" altLang="ja-JP" sz="2000" i="1" dirty="0" smtClean="0"/>
              <a:t>, </a:t>
            </a:r>
            <a:r>
              <a:rPr lang="cs-CZ" altLang="ja-JP" sz="2000" b="1" i="1" dirty="0" smtClean="0"/>
              <a:t>změnu</a:t>
            </a:r>
            <a:r>
              <a:rPr lang="cs-CZ" altLang="ja-JP" sz="2000" i="1" dirty="0" smtClean="0"/>
              <a:t> nebo </a:t>
            </a:r>
            <a:r>
              <a:rPr lang="cs-CZ" altLang="ja-JP" sz="2000" b="1" i="1" dirty="0" smtClean="0"/>
              <a:t>zánik </a:t>
            </a:r>
            <a:r>
              <a:rPr lang="cs-CZ" altLang="ja-JP" sz="2000" i="1" dirty="0" smtClean="0"/>
              <a:t>právního vztahu.“</a:t>
            </a:r>
          </a:p>
          <a:p>
            <a:pPr lvl="1" eaLnBrk="1" hangingPunct="1">
              <a:defRPr/>
            </a:pPr>
            <a:r>
              <a:rPr lang="cs-CZ" altLang="cs-CZ" sz="2400" dirty="0" smtClean="0"/>
              <a:t>Tedy:	ne každá právně významná skutečnost je „právní skutečnost“</a:t>
            </a:r>
          </a:p>
          <a:p>
            <a:pPr lvl="1" eaLnBrk="1" hangingPunct="1">
              <a:defRPr/>
            </a:pPr>
            <a:r>
              <a:rPr lang="cs-CZ" altLang="cs-CZ" sz="2400" dirty="0" smtClean="0"/>
              <a:t>skutečnosti z pohledu svého právního významu:</a:t>
            </a:r>
          </a:p>
          <a:p>
            <a:pPr lvl="2" eaLnBrk="1" hangingPunct="1">
              <a:defRPr/>
            </a:pPr>
            <a:r>
              <a:rPr lang="cs-CZ" altLang="cs-CZ" sz="2000" dirty="0" smtClean="0"/>
              <a:t>právní skutečnosti</a:t>
            </a:r>
          </a:p>
          <a:p>
            <a:pPr lvl="2" eaLnBrk="1" hangingPunct="1">
              <a:defRPr/>
            </a:pPr>
            <a:r>
              <a:rPr lang="cs-CZ" altLang="cs-CZ" sz="2000" dirty="0" smtClean="0"/>
              <a:t>právně relevantní skutečnosti (např. svědecká výpověď)</a:t>
            </a:r>
          </a:p>
          <a:p>
            <a:pPr lvl="2" eaLnBrk="1" hangingPunct="1">
              <a:defRPr/>
            </a:pPr>
            <a:r>
              <a:rPr lang="cs-CZ" altLang="cs-CZ" sz="2000" dirty="0" smtClean="0"/>
              <a:t>právně irelevantní skutečnosti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Třídění právních skutečností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ja-JP" smtClean="0"/>
              <a:t>třídění právních skutečností: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cs-CZ" altLang="ja-JP" smtClean="0"/>
              <a:t>1)	subjektivní (projevy lidské vůle)</a:t>
            </a:r>
          </a:p>
          <a:p>
            <a:pPr lvl="3" eaLnBrk="1" hangingPunct="1">
              <a:buFont typeface="Wingdings" pitchFamily="2" charset="2"/>
              <a:buNone/>
              <a:defRPr/>
            </a:pPr>
            <a:r>
              <a:rPr lang="cs-CZ" altLang="ja-JP" smtClean="0"/>
              <a:t>a)	právní jednání (právní úkony, individuální právní akty)</a:t>
            </a:r>
          </a:p>
          <a:p>
            <a:pPr lvl="3" eaLnBrk="1" hangingPunct="1">
              <a:buFont typeface="Wingdings" pitchFamily="2" charset="2"/>
              <a:buNone/>
              <a:defRPr/>
            </a:pPr>
            <a:r>
              <a:rPr lang="cs-CZ" altLang="ja-JP" smtClean="0"/>
              <a:t>b)	protiprávní jednání (tzv. delikt)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cs-CZ" altLang="ja-JP" smtClean="0"/>
              <a:t>2)	objektivní (mimovolní skutečnosti)</a:t>
            </a:r>
          </a:p>
          <a:p>
            <a:pPr lvl="3" eaLnBrk="1" hangingPunct="1">
              <a:buFont typeface="Wingdings" pitchFamily="2" charset="2"/>
              <a:buNone/>
              <a:defRPr/>
            </a:pPr>
            <a:r>
              <a:rPr lang="cs-CZ" altLang="ja-JP" smtClean="0"/>
              <a:t>a)	právní událost </a:t>
            </a:r>
          </a:p>
          <a:p>
            <a:pPr lvl="3" eaLnBrk="1" hangingPunct="1">
              <a:buFont typeface="Wingdings" pitchFamily="2" charset="2"/>
              <a:buNone/>
              <a:defRPr/>
            </a:pPr>
            <a:r>
              <a:rPr lang="cs-CZ" altLang="ja-JP" smtClean="0"/>
              <a:t>b)	(proti)právní stav</a:t>
            </a:r>
            <a:r>
              <a:rPr lang="cs-CZ" altLang="ja-JP" sz="3200" smtClean="0"/>
              <a:t> </a:t>
            </a:r>
            <a:endParaRPr lang="cs-CZ" altLang="cs-CZ" sz="32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Ad 1 a): právní jednání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právní jednání</a:t>
            </a:r>
          </a:p>
          <a:p>
            <a:pPr lvl="1" eaLnBrk="1" hangingPunct="1">
              <a:defRPr/>
            </a:pPr>
            <a:r>
              <a:rPr lang="cs-CZ" altLang="cs-CZ" dirty="0" smtClean="0"/>
              <a:t>právní úkony</a:t>
            </a:r>
          </a:p>
          <a:p>
            <a:pPr lvl="2" eaLnBrk="1" hangingPunct="1">
              <a:defRPr/>
            </a:pPr>
            <a:r>
              <a:rPr lang="cs-CZ" altLang="cs-CZ" dirty="0" smtClean="0"/>
              <a:t>Definice - </a:t>
            </a:r>
            <a:r>
              <a:rPr lang="cs-CZ" altLang="cs-CZ" dirty="0" smtClean="0"/>
              <a:t>v NOZ už NIKOLIV </a:t>
            </a:r>
          </a:p>
          <a:p>
            <a:pPr lvl="2" eaLnBrk="1" hangingPunct="1">
              <a:defRPr/>
            </a:pPr>
            <a:r>
              <a:rPr lang="cs-CZ" altLang="cs-CZ" dirty="0" smtClean="0"/>
              <a:t>Nahrazeno legálním pojmem „právní jednání“</a:t>
            </a:r>
          </a:p>
          <a:p>
            <a:pPr lvl="3" eaLnBrk="1" hangingPunct="1">
              <a:defRPr/>
            </a:pPr>
            <a:r>
              <a:rPr lang="cs-CZ" altLang="cs-CZ" dirty="0" smtClean="0"/>
              <a:t>Právní jednání vyvolává právní následky, které jsou v něm vyjádřeny, jakož i právní následky plynoucí ze zákona, dobrých mravů, zvyklostí a zavedené praxe stran</a:t>
            </a:r>
          </a:p>
          <a:p>
            <a:pPr lvl="3" eaLnBrk="1" hangingPunct="1">
              <a:defRPr/>
            </a:pPr>
            <a:r>
              <a:rPr lang="cs-CZ" altLang="cs-CZ" dirty="0" smtClean="0"/>
              <a:t>konáním nebo opomenutím; může se tak stát výslovně nebo jiným způsobem nevzbuzujícím pochybnost o tom, co jednající osoba chtěla projevit.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Ad 1 a) právní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cs-CZ" altLang="cs-CZ" dirty="0" smtClean="0"/>
              <a:t>individuální právní akty </a:t>
            </a:r>
            <a:r>
              <a:rPr lang="cs-CZ" altLang="cs-CZ" u="sng" dirty="0" smtClean="0"/>
              <a:t>konstitutivního charakteru</a:t>
            </a:r>
          </a:p>
          <a:p>
            <a:pPr lvl="2" eaLnBrk="1" hangingPunct="1">
              <a:defRPr/>
            </a:pPr>
            <a:r>
              <a:rPr lang="cs-CZ" altLang="cs-CZ" dirty="0" smtClean="0"/>
              <a:t>Výsledky rozhodovací činnosti orgánů veřejné moci</a:t>
            </a:r>
          </a:p>
          <a:p>
            <a:pPr lvl="2" eaLnBrk="1" hangingPunct="1">
              <a:defRPr/>
            </a:pPr>
            <a:r>
              <a:rPr lang="cs-CZ" altLang="cs-CZ" dirty="0" smtClean="0"/>
              <a:t>působí „ex </a:t>
            </a:r>
            <a:r>
              <a:rPr lang="cs-CZ" altLang="cs-CZ" dirty="0" err="1" smtClean="0"/>
              <a:t>nunc</a:t>
            </a:r>
            <a:r>
              <a:rPr lang="cs-CZ" altLang="cs-CZ" dirty="0" smtClean="0"/>
              <a:t>“ - od nynějška</a:t>
            </a:r>
          </a:p>
          <a:p>
            <a:pPr lvl="2" eaLnBrk="1" hangingPunct="1">
              <a:defRPr/>
            </a:pPr>
            <a:r>
              <a:rPr lang="cs-CZ" altLang="cs-CZ" dirty="0" smtClean="0"/>
              <a:t>Představují zásah do právního postavení osob – vznik, změna nebo zánik práv a povinností</a:t>
            </a:r>
          </a:p>
          <a:p>
            <a:pPr lvl="2" eaLnBrk="1" hangingPunct="1">
              <a:defRPr/>
            </a:pPr>
            <a:r>
              <a:rPr lang="cs-CZ" altLang="cs-CZ" dirty="0" smtClean="0"/>
              <a:t>rozsudek o rozvodu (soukromoprávní), většina veřejnoprávních rozhodnutí (např. stavební povolení, rozhodnutí o přiznání ), uložení trestu za spáchání trestného činu</a:t>
            </a:r>
          </a:p>
          <a:p>
            <a:pPr lvl="2"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áhy">
  <a:themeElements>
    <a:clrScheme name="Váhy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Váhy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áhy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áhy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230</TotalTime>
  <Words>725</Words>
  <Application>Microsoft Office PowerPoint</Application>
  <PresentationFormat>Předvádění na obrazovce (4:3)</PresentationFormat>
  <Paragraphs>176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Tahoma</vt:lpstr>
      <vt:lpstr>Arial</vt:lpstr>
      <vt:lpstr>Wingdings</vt:lpstr>
      <vt:lpstr>Calibri</vt:lpstr>
      <vt:lpstr>Váhy</vt:lpstr>
      <vt:lpstr>P V.  Realizace práva. Právní vztahy - předpoklady</vt:lpstr>
      <vt:lpstr>Realizace x aplikace práva</vt:lpstr>
      <vt:lpstr>Pojem právní vztah (poměr)</vt:lpstr>
      <vt:lpstr>Dělení právních vztahů</vt:lpstr>
      <vt:lpstr>Předpoklady právních vztahů</vt:lpstr>
      <vt:lpstr>Pojem právní skutečnost</vt:lpstr>
      <vt:lpstr>Třídění právních skutečností</vt:lpstr>
      <vt:lpstr>Ad 1 a): právní jednání </vt:lpstr>
      <vt:lpstr>Ad 1 a) právní jednání</vt:lpstr>
      <vt:lpstr>Ad 1 b): protiprávní jednání</vt:lpstr>
      <vt:lpstr>Ad 2 a): Právní události</vt:lpstr>
      <vt:lpstr>Ad 2 a): Právní události – plynutí času</vt:lpstr>
      <vt:lpstr>Ad 2 b): (Proti)právní stavy</vt:lpstr>
      <vt:lpstr>Definiční znaky právního jednání</vt:lpstr>
      <vt:lpstr>Náležitosti právního jednání</vt:lpstr>
      <vt:lpstr>Dělení právních jednání</vt:lpstr>
      <vt:lpstr>Obsahové složky právního jednání (NÁLEŽITOSTI)</vt:lpstr>
      <vt:lpstr>Vady právních jednání a jejich následky</vt:lpstr>
      <vt:lpstr>Smlouvy</vt:lpstr>
    </vt:vector>
  </TitlesOfParts>
  <Company>Nejvyšší správní soud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vztah. Pojem, prvky předpoklady.</dc:title>
  <dc:creator>Asistent</dc:creator>
  <cp:lastModifiedBy>hlouch</cp:lastModifiedBy>
  <cp:revision>14</cp:revision>
  <dcterms:created xsi:type="dcterms:W3CDTF">2008-10-28T22:40:33Z</dcterms:created>
  <dcterms:modified xsi:type="dcterms:W3CDTF">2014-10-20T06:41:37Z</dcterms:modified>
</cp:coreProperties>
</file>