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F48-602C-40C8-A9AB-AFA564C6F12A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4DDD-6941-4C54-9DEB-078E4325EA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05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F48-602C-40C8-A9AB-AFA564C6F12A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4DDD-6941-4C54-9DEB-078E4325EA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66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F48-602C-40C8-A9AB-AFA564C6F12A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4DDD-6941-4C54-9DEB-078E4325EA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30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F48-602C-40C8-A9AB-AFA564C6F12A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4DDD-6941-4C54-9DEB-078E4325EA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50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F48-602C-40C8-A9AB-AFA564C6F12A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4DDD-6941-4C54-9DEB-078E4325EA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45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F48-602C-40C8-A9AB-AFA564C6F12A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4DDD-6941-4C54-9DEB-078E4325EA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96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F48-602C-40C8-A9AB-AFA564C6F12A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4DDD-6941-4C54-9DEB-078E4325EA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82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F48-602C-40C8-A9AB-AFA564C6F12A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4DDD-6941-4C54-9DEB-078E4325EA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19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F48-602C-40C8-A9AB-AFA564C6F12A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4DDD-6941-4C54-9DEB-078E4325EA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39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F48-602C-40C8-A9AB-AFA564C6F12A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4DDD-6941-4C54-9DEB-078E4325EA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89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5F48-602C-40C8-A9AB-AFA564C6F12A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14DDD-6941-4C54-9DEB-078E4325EA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75F48-602C-40C8-A9AB-AFA564C6F12A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14DDD-6941-4C54-9DEB-078E4325EA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dirty="0" smtClean="0">
                <a:solidFill>
                  <a:srgbClr val="FF0000"/>
                </a:solidFill>
              </a:rPr>
              <a:t>Úvod do základů finančního práva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Petr </a:t>
            </a:r>
            <a:r>
              <a:rPr lang="cs-CZ" altLang="cs-CZ" dirty="0" err="1" smtClean="0"/>
              <a:t>Mrkývka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11194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Veřejné statky - příklady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Obrana a bezpečnost</a:t>
            </a:r>
          </a:p>
          <a:p>
            <a:pPr eaLnBrk="1" hangingPunct="1"/>
            <a:r>
              <a:rPr lang="cs-CZ" altLang="cs-CZ" smtClean="0"/>
              <a:t>Soudnictví</a:t>
            </a:r>
          </a:p>
          <a:p>
            <a:pPr eaLnBrk="1" hangingPunct="1"/>
            <a:r>
              <a:rPr lang="cs-CZ" altLang="cs-CZ" smtClean="0"/>
              <a:t>Vězeňství</a:t>
            </a:r>
          </a:p>
          <a:p>
            <a:pPr eaLnBrk="1" hangingPunct="1"/>
            <a:r>
              <a:rPr lang="cs-CZ" altLang="cs-CZ" smtClean="0"/>
              <a:t>Školství</a:t>
            </a:r>
          </a:p>
          <a:p>
            <a:pPr eaLnBrk="1" hangingPunct="1"/>
            <a:r>
              <a:rPr lang="cs-CZ" altLang="cs-CZ" smtClean="0"/>
              <a:t>Doprava</a:t>
            </a:r>
          </a:p>
          <a:p>
            <a:pPr eaLnBrk="1" hangingPunct="1"/>
            <a:r>
              <a:rPr lang="cs-CZ" altLang="cs-CZ" smtClean="0"/>
              <a:t>Energetika</a:t>
            </a:r>
          </a:p>
          <a:p>
            <a:pPr eaLnBrk="1" hangingPunct="1"/>
            <a:r>
              <a:rPr lang="cs-CZ" altLang="cs-CZ" smtClean="0"/>
              <a:t>Spoje ….    </a:t>
            </a:r>
            <a:r>
              <a:rPr lang="cs-CZ" altLang="cs-CZ" b="1" smtClean="0"/>
              <a:t>POSKYTOVATELÉ?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923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Poskytovatelé veřejných statků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Stát</a:t>
            </a:r>
          </a:p>
          <a:p>
            <a:pPr eaLnBrk="1" hangingPunct="1"/>
            <a:r>
              <a:rPr lang="cs-CZ" altLang="cs-CZ" smtClean="0"/>
              <a:t>Veřejnoprávní korporace</a:t>
            </a:r>
          </a:p>
          <a:p>
            <a:pPr eaLnBrk="1" hangingPunct="1"/>
            <a:r>
              <a:rPr lang="cs-CZ" altLang="cs-CZ" smtClean="0"/>
              <a:t>Privátní sektor</a:t>
            </a:r>
          </a:p>
          <a:p>
            <a:pPr eaLnBrk="1" hangingPunct="1"/>
            <a:r>
              <a:rPr lang="cs-CZ" altLang="cs-CZ" smtClean="0"/>
              <a:t>Neziskový sektor</a:t>
            </a:r>
          </a:p>
        </p:txBody>
      </p:sp>
    </p:spTree>
    <p:extLst>
      <p:ext uri="{BB962C8B-B14F-4D97-AF65-F5344CB8AC3E}">
        <p14:creationId xmlns:p14="http://schemas.microsoft.com/office/powerpoint/2010/main" val="427358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STÁT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Není výlučným producentem</a:t>
            </a:r>
          </a:p>
          <a:p>
            <a:pPr eaLnBrk="1" hangingPunct="1"/>
            <a:r>
              <a:rPr lang="cs-CZ" altLang="cs-CZ" smtClean="0"/>
              <a:t>Koordinace</a:t>
            </a:r>
          </a:p>
          <a:p>
            <a:pPr eaLnBrk="1" hangingPunct="1"/>
            <a:r>
              <a:rPr lang="cs-CZ" altLang="cs-CZ" smtClean="0"/>
              <a:t>Legislativa</a:t>
            </a:r>
          </a:p>
          <a:p>
            <a:pPr eaLnBrk="1" hangingPunct="1"/>
            <a:r>
              <a:rPr lang="cs-CZ" altLang="cs-CZ" smtClean="0"/>
              <a:t>Správa</a:t>
            </a:r>
          </a:p>
          <a:p>
            <a:pPr eaLnBrk="1" hangingPunct="1"/>
            <a:r>
              <a:rPr lang="cs-CZ" altLang="cs-CZ" smtClean="0"/>
              <a:t>Státní monopol</a:t>
            </a:r>
          </a:p>
          <a:p>
            <a:pPr eaLnBrk="1" hangingPunct="1"/>
            <a:r>
              <a:rPr lang="cs-CZ" altLang="cs-CZ" smtClean="0"/>
              <a:t>Zakázka státu</a:t>
            </a:r>
          </a:p>
        </p:txBody>
      </p:sp>
    </p:spTree>
    <p:extLst>
      <p:ext uri="{BB962C8B-B14F-4D97-AF65-F5344CB8AC3E}">
        <p14:creationId xmlns:p14="http://schemas.microsoft.com/office/powerpoint/2010/main" val="143489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Spotřeba veřejných statků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Čistě veřejné statky</a:t>
            </a:r>
          </a:p>
          <a:p>
            <a:pPr eaLnBrk="1" hangingPunct="1"/>
            <a:r>
              <a:rPr lang="cs-CZ" altLang="cs-CZ" smtClean="0"/>
              <a:t>Smíšení statky</a:t>
            </a:r>
          </a:p>
        </p:txBody>
      </p:sp>
    </p:spTree>
    <p:extLst>
      <p:ext uri="{BB962C8B-B14F-4D97-AF65-F5344CB8AC3E}">
        <p14:creationId xmlns:p14="http://schemas.microsoft.com/office/powerpoint/2010/main" val="1019543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Financování produkce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Netržní veřejné statky</a:t>
            </a:r>
          </a:p>
          <a:p>
            <a:pPr eaLnBrk="1" hangingPunct="1"/>
            <a:r>
              <a:rPr lang="cs-CZ" altLang="cs-CZ" smtClean="0"/>
              <a:t>Polotržní veřejné statky</a:t>
            </a:r>
          </a:p>
        </p:txBody>
      </p:sp>
    </p:spTree>
    <p:extLst>
      <p:ext uri="{BB962C8B-B14F-4D97-AF65-F5344CB8AC3E}">
        <p14:creationId xmlns:p14="http://schemas.microsoft.com/office/powerpoint/2010/main" val="1180595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dirty="0" smtClean="0">
                <a:solidFill>
                  <a:srgbClr val="FF0000"/>
                </a:solidFill>
              </a:rPr>
              <a:t>Veřejné Finance – Peníze- finanční Jevy a skutečnosti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82184908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Pojem finance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z="3600" b="1" smtClean="0"/>
              <a:t>Finance </a:t>
            </a:r>
            <a:r>
              <a:rPr lang="cs-CZ" altLang="cs-CZ" sz="3600" b="1" smtClean="0">
                <a:solidFill>
                  <a:srgbClr val="FF0000"/>
                </a:solidFill>
                <a:cs typeface="Arial" charset="0"/>
              </a:rPr>
              <a:t>≠</a:t>
            </a:r>
            <a:r>
              <a:rPr lang="cs-CZ" altLang="cs-CZ" sz="3600" b="1" smtClean="0">
                <a:cs typeface="Arial" charset="0"/>
              </a:rPr>
              <a:t> peněžní prostředky</a:t>
            </a:r>
          </a:p>
        </p:txBody>
      </p:sp>
    </p:spTree>
    <p:extLst>
      <p:ext uri="{BB962C8B-B14F-4D97-AF65-F5344CB8AC3E}">
        <p14:creationId xmlns:p14="http://schemas.microsoft.com/office/powerpoint/2010/main" val="3628995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financí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Soubor společenských ekonomických vztahů souvisejících se shromažďováním a vydáváním peněžních prostředků v procesu směny a rozdělování materiálních hodnot</a:t>
            </a:r>
          </a:p>
        </p:txBody>
      </p:sp>
    </p:spTree>
    <p:extLst>
      <p:ext uri="{BB962C8B-B14F-4D97-AF65-F5344CB8AC3E}">
        <p14:creationId xmlns:p14="http://schemas.microsoft.com/office/powerpoint/2010/main" val="4145540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Peníze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Jakákoli věc, která je obecně přijímána výměnou za zboží nebo při vypořádávání dluhů, avšak </a:t>
            </a:r>
            <a:r>
              <a:rPr lang="cs-CZ" altLang="cs-CZ" smtClean="0">
                <a:solidFill>
                  <a:srgbClr val="FF0000"/>
                </a:solidFill>
              </a:rPr>
              <a:t>nikoliv co do vlastnosti</a:t>
            </a:r>
            <a:r>
              <a:rPr lang="cs-CZ" altLang="cs-CZ" smtClean="0"/>
              <a:t> dlužného plnění, ale </a:t>
            </a:r>
            <a:r>
              <a:rPr lang="cs-CZ" altLang="cs-CZ" smtClean="0">
                <a:solidFill>
                  <a:srgbClr val="FF0000"/>
                </a:solidFill>
              </a:rPr>
              <a:t>co do hodnoty závazku</a:t>
            </a:r>
          </a:p>
          <a:p>
            <a:pPr eaLnBrk="1" hangingPunct="1"/>
            <a:r>
              <a:rPr lang="cs-CZ" altLang="cs-CZ" b="1" smtClean="0"/>
              <a:t>Peníze = </a:t>
            </a:r>
            <a:r>
              <a:rPr lang="cs-CZ" altLang="cs-CZ" b="1" smtClean="0">
                <a:solidFill>
                  <a:srgbClr val="FF0000"/>
                </a:solidFill>
              </a:rPr>
              <a:t>objekt financí</a:t>
            </a:r>
          </a:p>
        </p:txBody>
      </p:sp>
    </p:spTree>
    <p:extLst>
      <p:ext uri="{BB962C8B-B14F-4D97-AF65-F5344CB8AC3E}">
        <p14:creationId xmlns:p14="http://schemas.microsoft.com/office/powerpoint/2010/main" val="902846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Peníze - evoluce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Prostá směna zboží</a:t>
            </a:r>
          </a:p>
          <a:p>
            <a:pPr eaLnBrk="1" hangingPunct="1"/>
            <a:r>
              <a:rPr lang="cs-CZ" altLang="cs-CZ" smtClean="0"/>
              <a:t>Předmonetární směnné prostředky</a:t>
            </a:r>
          </a:p>
          <a:p>
            <a:pPr eaLnBrk="1" hangingPunct="1"/>
            <a:r>
              <a:rPr lang="cs-CZ" altLang="cs-CZ" smtClean="0"/>
              <a:t>Metalické směnné prostředky</a:t>
            </a:r>
          </a:p>
          <a:p>
            <a:pPr eaLnBrk="1" hangingPunct="1"/>
            <a:r>
              <a:rPr lang="cs-CZ" altLang="cs-CZ" smtClean="0"/>
              <a:t>Plnohodnotné mince (regál)</a:t>
            </a:r>
          </a:p>
          <a:p>
            <a:pPr eaLnBrk="1" hangingPunct="1"/>
            <a:r>
              <a:rPr lang="cs-CZ" altLang="cs-CZ" smtClean="0"/>
              <a:t>Mince – bankovky – státovky</a:t>
            </a:r>
          </a:p>
          <a:p>
            <a:pPr eaLnBrk="1" hangingPunct="1"/>
            <a:r>
              <a:rPr lang="cs-CZ" altLang="cs-CZ" smtClean="0"/>
              <a:t>Elektronické peníze</a:t>
            </a:r>
          </a:p>
        </p:txBody>
      </p:sp>
    </p:spTree>
    <p:extLst>
      <p:ext uri="{BB962C8B-B14F-4D97-AF65-F5344CB8AC3E}">
        <p14:creationId xmlns:p14="http://schemas.microsoft.com/office/powerpoint/2010/main" val="1642651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LITERATURA</a:t>
            </a:r>
            <a:endParaRPr lang="cs-CZ" alt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endParaRPr lang="cs-CZ" dirty="0"/>
          </a:p>
          <a:p>
            <a:pPr marL="0" indent="0" eaLnBrk="1" hangingPunct="1">
              <a:buNone/>
              <a:defRPr/>
            </a:pPr>
            <a:r>
              <a:rPr lang="cs-CZ" dirty="0" smtClean="0"/>
              <a:t>Petr MRKÝVKA</a:t>
            </a:r>
          </a:p>
          <a:p>
            <a:pPr marL="0" indent="0" eaLnBrk="1" hangingPunct="1">
              <a:buNone/>
              <a:defRPr/>
            </a:pPr>
            <a:r>
              <a:rPr lang="cs-CZ" b="1" i="1" dirty="0" smtClean="0">
                <a:solidFill>
                  <a:srgbClr val="FF0000"/>
                </a:solidFill>
              </a:rPr>
              <a:t>Propedeutika finančního práva I – obecná část. </a:t>
            </a:r>
            <a:r>
              <a:rPr lang="cs-CZ" dirty="0" smtClean="0">
                <a:solidFill>
                  <a:srgbClr val="FF0000"/>
                </a:solidFill>
              </a:rPr>
              <a:t>Brno: MU 2014 </a:t>
            </a:r>
            <a:r>
              <a:rPr lang="cs-CZ" dirty="0" smtClean="0"/>
              <a:t>(e-kniha)</a:t>
            </a:r>
          </a:p>
          <a:p>
            <a:pPr marL="0" indent="0" eaLnBrk="1" hangingPunct="1">
              <a:buNone/>
              <a:defRPr/>
            </a:pPr>
            <a:endParaRPr lang="cs-CZ" dirty="0" smtClean="0"/>
          </a:p>
          <a:p>
            <a:pPr marL="0" indent="0" eaLnBrk="1" hangingPunct="1"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k dostání prostřednictvím </a:t>
            </a:r>
          </a:p>
          <a:p>
            <a:pPr marL="0" indent="0" eaLnBrk="1" hangingPunct="1">
              <a:buNone/>
              <a:defRPr/>
            </a:pPr>
            <a:r>
              <a:rPr lang="cs-CZ" dirty="0"/>
              <a:t>http://www.law.muni.cz/content/cs/publikace/e-knihy/</a:t>
            </a:r>
          </a:p>
        </p:txBody>
      </p:sp>
    </p:spTree>
    <p:extLst>
      <p:ext uri="{BB962C8B-B14F-4D97-AF65-F5344CB8AC3E}">
        <p14:creationId xmlns:p14="http://schemas.microsoft.com/office/powerpoint/2010/main" val="1050099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Peníze – měna - finance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Regál</a:t>
            </a:r>
            <a:r>
              <a:rPr lang="cs-CZ" altLang="cs-CZ" sz="2800" smtClean="0"/>
              <a:t> </a:t>
            </a:r>
            <a:r>
              <a:rPr lang="cs-CZ" altLang="cs-CZ" sz="2800" smtClean="0">
                <a:cs typeface="Arial" charset="0"/>
              </a:rPr>
              <a:t>→ </a:t>
            </a:r>
            <a:r>
              <a:rPr lang="cs-CZ" altLang="cs-CZ" sz="2800" smtClean="0"/>
              <a:t>posun od soukromoprávní regulace k veřejnoprávní regulace nakládání s penězi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Měna</a:t>
            </a:r>
            <a:r>
              <a:rPr lang="cs-CZ" altLang="cs-CZ" sz="2800" smtClean="0"/>
              <a:t> – systém peněžní jednotky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Finance</a:t>
            </a:r>
            <a:r>
              <a:rPr lang="cs-CZ" altLang="cs-CZ" sz="2800" smtClean="0"/>
              <a:t> – vztahy, jejichž objektem jsou peníze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i="1" smtClean="0">
                <a:solidFill>
                  <a:srgbClr val="FF0000"/>
                </a:solidFill>
              </a:rPr>
              <a:t>Bez existence peněz by neexistovaly finance a bez financí by peníze neměly smysl.</a:t>
            </a:r>
          </a:p>
        </p:txBody>
      </p:sp>
    </p:spTree>
    <p:extLst>
      <p:ext uri="{BB962C8B-B14F-4D97-AF65-F5344CB8AC3E}">
        <p14:creationId xmlns:p14="http://schemas.microsoft.com/office/powerpoint/2010/main" val="21528340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Finanční jevy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Zvláštní kategorie společenských jevů, při kterých dochází k pohybu peněz v rámci financí, tj. při tvorbě a použití peněžních fondů</a:t>
            </a:r>
          </a:p>
          <a:p>
            <a:pPr eaLnBrk="1" hangingPunct="1"/>
            <a:r>
              <a:rPr lang="cs-CZ" altLang="cs-CZ" smtClean="0"/>
              <a:t>Určitá výseč peněžních jevů (např. bez jevů spojených s peněžním oběhem)</a:t>
            </a:r>
          </a:p>
        </p:txBody>
      </p:sp>
    </p:spTree>
    <p:extLst>
      <p:ext uri="{BB962C8B-B14F-4D97-AF65-F5344CB8AC3E}">
        <p14:creationId xmlns:p14="http://schemas.microsoft.com/office/powerpoint/2010/main" val="4036269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Finanční jevy - systematizace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Předmětové kriterium</a:t>
            </a:r>
            <a:r>
              <a:rPr lang="cs-CZ" altLang="cs-CZ" smtClean="0"/>
              <a:t> – dělení FJ podle shromažďování a rozdělování peněžních zásob subjekty s nimi hospodařícími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Subjektové kriterium</a:t>
            </a:r>
            <a:r>
              <a:rPr lang="cs-CZ" altLang="cs-CZ" smtClean="0"/>
              <a:t> – podle subjektů nakládajících s peněžními prostředky (fondy)</a:t>
            </a:r>
          </a:p>
        </p:txBody>
      </p:sp>
    </p:spTree>
    <p:extLst>
      <p:ext uri="{BB962C8B-B14F-4D97-AF65-F5344CB8AC3E}">
        <p14:creationId xmlns:p14="http://schemas.microsoft.com/office/powerpoint/2010/main" val="2641684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Finanční jevy – předmětové kriterium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Výnosy a náklady spojené s poskytnutím zboží a služeb</a:t>
            </a:r>
          </a:p>
          <a:p>
            <a:pPr eaLnBrk="1" hangingPunct="1"/>
            <a:r>
              <a:rPr lang="cs-CZ" altLang="cs-CZ" smtClean="0"/>
              <a:t>Důchody</a:t>
            </a:r>
          </a:p>
          <a:p>
            <a:pPr eaLnBrk="1" hangingPunct="1"/>
            <a:r>
              <a:rPr lang="cs-CZ" altLang="cs-CZ" smtClean="0"/>
              <a:t>Transferové platby</a:t>
            </a:r>
          </a:p>
          <a:p>
            <a:pPr eaLnBrk="1" hangingPunct="1"/>
            <a:r>
              <a:rPr lang="cs-CZ" altLang="cs-CZ" smtClean="0"/>
              <a:t>Platby za veřejné statky</a:t>
            </a:r>
          </a:p>
          <a:p>
            <a:pPr eaLnBrk="1" hangingPunct="1"/>
            <a:r>
              <a:rPr lang="cs-CZ" altLang="cs-CZ" smtClean="0"/>
              <a:t>Finanční služby</a:t>
            </a:r>
          </a:p>
        </p:txBody>
      </p:sp>
    </p:spTree>
    <p:extLst>
      <p:ext uri="{BB962C8B-B14F-4D97-AF65-F5344CB8AC3E}">
        <p14:creationId xmlns:p14="http://schemas.microsoft.com/office/powerpoint/2010/main" val="39969659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Finanční jevy – subjektové  kriterium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4032250" cy="4302125"/>
          </a:xfrm>
        </p:spPr>
        <p:txBody>
          <a:bodyPr/>
          <a:lstStyle/>
          <a:p>
            <a:pPr eaLnBrk="1" hangingPunct="1"/>
            <a:r>
              <a:rPr lang="cs-CZ" altLang="cs-CZ" smtClean="0"/>
              <a:t>FJ v soukromém sektoru</a:t>
            </a:r>
          </a:p>
          <a:p>
            <a:pPr eaLnBrk="1" hangingPunct="1"/>
            <a:r>
              <a:rPr lang="cs-CZ" altLang="cs-CZ" smtClean="0"/>
              <a:t>FJ ve veřejném sektoru</a:t>
            </a:r>
          </a:p>
          <a:p>
            <a:pPr eaLnBrk="1" hangingPunct="1"/>
            <a:r>
              <a:rPr lang="cs-CZ" altLang="cs-CZ" smtClean="0"/>
              <a:t>FJ v rámci mezinárodních financí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4550" y="1828800"/>
            <a:ext cx="4032250" cy="4302125"/>
          </a:xfrm>
        </p:spPr>
        <p:txBody>
          <a:bodyPr/>
          <a:lstStyle/>
          <a:p>
            <a:pPr eaLnBrk="1" hangingPunct="1"/>
            <a:r>
              <a:rPr lang="cs-CZ" altLang="cs-CZ" smtClean="0"/>
              <a:t>Finance podniků soukromého sektoru</a:t>
            </a:r>
          </a:p>
          <a:p>
            <a:pPr eaLnBrk="1" hangingPunct="1"/>
            <a:r>
              <a:rPr lang="cs-CZ" altLang="cs-CZ" smtClean="0"/>
              <a:t>Veřejné finance</a:t>
            </a:r>
          </a:p>
          <a:p>
            <a:pPr eaLnBrk="1" hangingPunct="1"/>
            <a:r>
              <a:rPr lang="cs-CZ" altLang="cs-CZ" smtClean="0"/>
              <a:t>F. bank apod. inst.</a:t>
            </a:r>
          </a:p>
          <a:p>
            <a:pPr eaLnBrk="1" hangingPunct="1"/>
            <a:r>
              <a:rPr lang="cs-CZ" altLang="cs-CZ" smtClean="0"/>
              <a:t>F. pojišťovnictví</a:t>
            </a:r>
          </a:p>
          <a:p>
            <a:pPr eaLnBrk="1" hangingPunct="1"/>
            <a:r>
              <a:rPr lang="cs-CZ" altLang="cs-CZ" smtClean="0"/>
              <a:t>F. domácností</a:t>
            </a:r>
          </a:p>
        </p:txBody>
      </p:sp>
    </p:spTree>
    <p:extLst>
      <p:ext uri="{BB962C8B-B14F-4D97-AF65-F5344CB8AC3E}">
        <p14:creationId xmlns:p14="http://schemas.microsoft.com/office/powerpoint/2010/main" val="40506024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Soukromé a veřejné finance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Nejběžnější dělení financí</a:t>
            </a:r>
          </a:p>
          <a:p>
            <a:pPr eaLnBrk="1" hangingPunct="1"/>
            <a:r>
              <a:rPr lang="cs-CZ" altLang="cs-CZ" sz="2800" smtClean="0"/>
              <a:t>Nejednoznačné vymezení – ekonomické, právní</a:t>
            </a:r>
          </a:p>
          <a:p>
            <a:pPr eaLnBrk="1" hangingPunct="1"/>
            <a:r>
              <a:rPr lang="cs-CZ" altLang="cs-CZ" sz="2800" smtClean="0"/>
              <a:t>Možnosti: </a:t>
            </a:r>
          </a:p>
          <a:p>
            <a:pPr eaLnBrk="1" hangingPunct="1"/>
            <a:r>
              <a:rPr lang="cs-CZ" altLang="cs-CZ" sz="2800" smtClean="0"/>
              <a:t>Účel fondu (zájmové kriterium)</a:t>
            </a:r>
          </a:p>
          <a:p>
            <a:pPr eaLnBrk="1" hangingPunct="1"/>
            <a:r>
              <a:rPr lang="cs-CZ" altLang="cs-CZ" sz="2800" smtClean="0"/>
              <a:t>Charakter vztahu</a:t>
            </a:r>
          </a:p>
          <a:p>
            <a:pPr eaLnBrk="1" hangingPunct="1"/>
            <a:r>
              <a:rPr lang="cs-CZ" altLang="cs-CZ" sz="2800" smtClean="0"/>
              <a:t>Právní regulace</a:t>
            </a:r>
          </a:p>
          <a:p>
            <a:pPr eaLnBrk="1" hangingPunct="1"/>
            <a:r>
              <a:rPr lang="cs-CZ" altLang="cs-CZ" sz="2800" smtClean="0"/>
              <a:t>Charakter objektu (nárokové kriterium)</a:t>
            </a:r>
          </a:p>
          <a:p>
            <a:pPr eaLnBrk="1" hangingPunct="1"/>
            <a:endParaRPr lang="cs-CZ" altLang="cs-CZ" sz="2800" smtClean="0"/>
          </a:p>
          <a:p>
            <a:pPr eaLnBrk="1" hangingPunct="1"/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23656738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Veřejné finance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Souborná kategorie pro zvláštní výseč peněžních vztahů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Objekt – </a:t>
            </a:r>
            <a:r>
              <a:rPr lang="cs-CZ" altLang="cs-CZ" sz="2800" smtClean="0">
                <a:solidFill>
                  <a:srgbClr val="FF0000"/>
                </a:solidFill>
              </a:rPr>
              <a:t>veřejné peníze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Obsah – peněžní operace související s tvorbou a užitím </a:t>
            </a:r>
            <a:r>
              <a:rPr lang="cs-CZ" altLang="cs-CZ" sz="2800" smtClean="0">
                <a:solidFill>
                  <a:srgbClr val="FF0000"/>
                </a:solidFill>
              </a:rPr>
              <a:t>veřejných peněžních fondů</a:t>
            </a:r>
            <a:r>
              <a:rPr lang="cs-CZ" altLang="cs-CZ" sz="2800" smtClean="0"/>
              <a:t> 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cs-CZ" altLang="cs-CZ" sz="280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altLang="cs-CZ" sz="2800" u="sng" smtClean="0">
                <a:ea typeface="Arial Unicode MS" pitchFamily="34" charset="-128"/>
                <a:cs typeface="Arial Unicode MS" pitchFamily="34" charset="-128"/>
              </a:rPr>
              <a:t>práva, oprávnění a povinnosti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ea typeface="Arial Unicode MS" pitchFamily="34" charset="-128"/>
                <a:cs typeface="Arial Unicode MS" pitchFamily="34" charset="-128"/>
              </a:rPr>
              <a:t>Realizace vždy ve vazbě na </a:t>
            </a:r>
            <a:r>
              <a:rPr lang="cs-CZ" altLang="cs-CZ" sz="280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veřejný sektor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ea typeface="Arial Unicode MS" pitchFamily="34" charset="-128"/>
                <a:cs typeface="Arial Unicode MS" pitchFamily="34" charset="-128"/>
              </a:rPr>
              <a:t>Primární </a:t>
            </a:r>
            <a:r>
              <a:rPr lang="cs-CZ" altLang="cs-CZ" sz="280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uspokojení veřejných potřeb</a:t>
            </a:r>
            <a:r>
              <a:rPr lang="cs-CZ" altLang="cs-CZ" sz="2800" smtClean="0">
                <a:ea typeface="Arial Unicode MS" pitchFamily="34" charset="-128"/>
                <a:cs typeface="Arial Unicode MS" pitchFamily="34" charset="-128"/>
              </a:rPr>
              <a:t> (veřejného zájmu)</a:t>
            </a:r>
          </a:p>
        </p:txBody>
      </p:sp>
    </p:spTree>
    <p:extLst>
      <p:ext uri="{BB962C8B-B14F-4D97-AF65-F5344CB8AC3E}">
        <p14:creationId xmlns:p14="http://schemas.microsoft.com/office/powerpoint/2010/main" val="11983691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Funkce veřejných financí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403225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Hlavní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Distribuční – zajištění solidarismu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Alokace – optimální skladba veřejných statků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Stabilizační (regulační)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4550" y="1828800"/>
            <a:ext cx="403225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Další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Fiskální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Stimulační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Kontrolní (informační)</a:t>
            </a:r>
          </a:p>
        </p:txBody>
      </p:sp>
    </p:spTree>
    <p:extLst>
      <p:ext uri="{BB962C8B-B14F-4D97-AF65-F5344CB8AC3E}">
        <p14:creationId xmlns:p14="http://schemas.microsoft.com/office/powerpoint/2010/main" val="18805508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Složky veřejných financí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Státní finance</a:t>
            </a:r>
          </a:p>
          <a:p>
            <a:pPr eaLnBrk="1" hangingPunct="1"/>
            <a:r>
              <a:rPr lang="cs-CZ" altLang="cs-CZ" smtClean="0"/>
              <a:t>Municipální finance</a:t>
            </a:r>
          </a:p>
          <a:p>
            <a:pPr eaLnBrk="1" hangingPunct="1"/>
            <a:r>
              <a:rPr lang="cs-CZ" altLang="cs-CZ" smtClean="0"/>
              <a:t>Finance veřejných fondů</a:t>
            </a:r>
          </a:p>
          <a:p>
            <a:pPr eaLnBrk="1" hangingPunct="1"/>
            <a:r>
              <a:rPr lang="cs-CZ" altLang="cs-CZ" smtClean="0"/>
              <a:t>Finance profesních veřejnoprávních korporací</a:t>
            </a:r>
          </a:p>
          <a:p>
            <a:pPr eaLnBrk="1" hangingPunct="1"/>
            <a:r>
              <a:rPr lang="cs-CZ" altLang="cs-CZ" smtClean="0"/>
              <a:t>Finance smíšených fondů</a:t>
            </a:r>
          </a:p>
        </p:txBody>
      </p:sp>
    </p:spTree>
    <p:extLst>
      <p:ext uri="{BB962C8B-B14F-4D97-AF65-F5344CB8AC3E}">
        <p14:creationId xmlns:p14="http://schemas.microsoft.com/office/powerpoint/2010/main" val="8047307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Finance a právo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Systém financí je soubor finančních principů, institutů a institucí vytvořených platným právem</a:t>
            </a:r>
          </a:p>
          <a:p>
            <a:pPr eaLnBrk="1" hangingPunct="1"/>
            <a:r>
              <a:rPr lang="cs-CZ" altLang="cs-CZ" smtClean="0"/>
              <a:t>Finance jsou průvodním (sekundární) vztahem jiných vztahů </a:t>
            </a:r>
            <a:r>
              <a:rPr lang="cs-CZ" altLang="cs-CZ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cs-CZ" altLang="cs-CZ" smtClean="0">
                <a:ea typeface="Arial Unicode MS" pitchFamily="34" charset="-128"/>
                <a:cs typeface="Arial Unicode MS" pitchFamily="34" charset="-128"/>
              </a:rPr>
              <a:t> účast více regulací</a:t>
            </a:r>
            <a:r>
              <a:rPr lang="cs-CZ" altLang="cs-CZ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1494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FF0000"/>
                </a:solidFill>
              </a:rPr>
              <a:t>Základy teorie finančního </a:t>
            </a:r>
            <a:r>
              <a:rPr lang="cs-CZ" altLang="cs-CZ" b="1" dirty="0" smtClean="0">
                <a:solidFill>
                  <a:srgbClr val="FF0000"/>
                </a:solidFill>
              </a:rPr>
              <a:t>práva I</a:t>
            </a:r>
            <a:endParaRPr lang="cs-CZ" altLang="cs-CZ" b="1" dirty="0" smtClean="0">
              <a:solidFill>
                <a:srgbClr val="FF0000"/>
              </a:solidFill>
            </a:endParaRPr>
          </a:p>
        </p:txBody>
      </p:sp>
      <p:sp>
        <p:nvSpPr>
          <p:cNvPr id="10243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30680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Finanční skutečnosti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zakládají vznik, změnu nebo zánik finančních vztahů, resp. vyvolávají finanční, ale i jiné peněžní jevy. </a:t>
            </a:r>
          </a:p>
          <a:p>
            <a:pPr eaLnBrk="1" hangingPunct="1"/>
            <a:r>
              <a:rPr lang="cs-CZ" altLang="cs-CZ" sz="2800" smtClean="0"/>
              <a:t>vyvolávají finanční aktivitu určitých subjektů, jsou tedy podnětem k jejich finanční činnosti. </a:t>
            </a:r>
          </a:p>
          <a:p>
            <a:pPr eaLnBrk="1" hangingPunct="1"/>
            <a:r>
              <a:rPr lang="cs-CZ" altLang="cs-CZ" sz="2800" smtClean="0"/>
              <a:t>zákonem předpokládaná podmínka vzniku, změny či zániku společenského vztahu, kde objektem jsou peníze</a:t>
            </a:r>
            <a:r>
              <a:rPr lang="cs-CZ" altLang="cs-CZ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41935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Výchozí kategorie</a:t>
            </a:r>
          </a:p>
        </p:txBody>
      </p:sp>
      <p:sp>
        <p:nvSpPr>
          <p:cNvPr id="11267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Veřejné statky</a:t>
            </a:r>
          </a:p>
          <a:p>
            <a:pPr eaLnBrk="1" hangingPunct="1"/>
            <a:r>
              <a:rPr lang="cs-CZ" altLang="cs-CZ" smtClean="0"/>
              <a:t>Veřejné finance</a:t>
            </a:r>
          </a:p>
          <a:p>
            <a:pPr eaLnBrk="1" hangingPunct="1"/>
            <a:r>
              <a:rPr lang="cs-CZ" altLang="cs-CZ" smtClean="0"/>
              <a:t>Veřejná finanční politika</a:t>
            </a:r>
          </a:p>
          <a:p>
            <a:pPr eaLnBrk="1" hangingPunct="1"/>
            <a:r>
              <a:rPr lang="cs-CZ" altLang="cs-CZ" smtClean="0"/>
              <a:t>Veřejná ekonomika</a:t>
            </a:r>
          </a:p>
          <a:p>
            <a:pPr eaLnBrk="1" hangingPunct="1"/>
            <a:r>
              <a:rPr lang="cs-CZ" altLang="cs-CZ" smtClean="0"/>
              <a:t>Veřejná finanční činnost</a:t>
            </a:r>
          </a:p>
        </p:txBody>
      </p:sp>
    </p:spTree>
    <p:extLst>
      <p:ext uri="{BB962C8B-B14F-4D97-AF65-F5344CB8AC3E}">
        <p14:creationId xmlns:p14="http://schemas.microsoft.com/office/powerpoint/2010/main" val="7124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Veřejné statky</a:t>
            </a:r>
          </a:p>
        </p:txBody>
      </p:sp>
      <p:sp>
        <p:nvSpPr>
          <p:cNvPr id="12291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947302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STATKY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5750"/>
            <a:ext cx="8353425" cy="49688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dirty="0" smtClean="0"/>
              <a:t>= </a:t>
            </a:r>
            <a:r>
              <a:rPr lang="el-GR" altLang="cs-CZ" dirty="0" smtClean="0">
                <a:cs typeface="Arial" charset="0"/>
              </a:rPr>
              <a:t>Σ</a:t>
            </a:r>
            <a:r>
              <a:rPr lang="cs-CZ" altLang="cs-CZ" dirty="0" smtClean="0">
                <a:cs typeface="Arial" charset="0"/>
              </a:rPr>
              <a:t> zboží a služeb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dirty="0" smtClean="0">
                <a:cs typeface="Arial" charset="0"/>
              </a:rPr>
              <a:t>produkovaných (poskytovaných)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dirty="0" smtClean="0">
                <a:cs typeface="Arial" charset="0"/>
              </a:rPr>
              <a:t>za účelem uspokojování </a:t>
            </a:r>
            <a:r>
              <a:rPr lang="cs-CZ" altLang="cs-CZ" dirty="0" smtClean="0">
                <a:solidFill>
                  <a:srgbClr val="FF0000"/>
                </a:solidFill>
                <a:cs typeface="Arial" charset="0"/>
              </a:rPr>
              <a:t>určitých potřeb</a:t>
            </a:r>
            <a:r>
              <a:rPr lang="cs-CZ" altLang="cs-CZ" dirty="0" smtClean="0">
                <a:solidFill>
                  <a:srgbClr val="FF0000"/>
                </a:solidFill>
                <a:cs typeface="Arial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>
              <a:solidFill>
                <a:srgbClr val="FF0000"/>
              </a:solidFill>
              <a:cs typeface="Arial" charset="0"/>
            </a:endParaRPr>
          </a:p>
          <a:p>
            <a:pPr>
              <a:buNone/>
            </a:pPr>
            <a:r>
              <a:rPr lang="cs-CZ" altLang="cs-CZ" b="1" dirty="0" smtClean="0"/>
              <a:t>POZOR na odlišné pojetí statků v NOZ!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 smtClean="0">
              <a:solidFill>
                <a:srgbClr val="FF0000"/>
              </a:solidFill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dirty="0" smtClean="0">
              <a:solidFill>
                <a:srgbClr val="FF0000"/>
              </a:solidFill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l-GR" altLang="cs-CZ" dirty="0" smtClean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099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Statky - POTŘEBY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Jednotlivce</a:t>
            </a:r>
          </a:p>
          <a:p>
            <a:pPr eaLnBrk="1" hangingPunct="1"/>
            <a:r>
              <a:rPr lang="cs-CZ" altLang="cs-CZ" smtClean="0"/>
              <a:t>Skupiny – organizované, neorganizované </a:t>
            </a:r>
          </a:p>
          <a:p>
            <a:pPr eaLnBrk="1" hangingPunct="1"/>
            <a:r>
              <a:rPr lang="cs-CZ" altLang="cs-CZ" smtClean="0"/>
              <a:t>ZÁJEM: jednotlivce, skupiny, obce, státu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67816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Statky – potřeby, zájmy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Soukromé statky – soukromé potřeby</a:t>
            </a:r>
          </a:p>
          <a:p>
            <a:pPr eaLnBrk="1" hangingPunct="1"/>
            <a:r>
              <a:rPr lang="cs-CZ" altLang="cs-CZ" smtClean="0"/>
              <a:t>Veřejné statky – veřejné potřeby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b="1" smtClean="0"/>
              <a:t>POSKYTOVATEL ?</a:t>
            </a:r>
          </a:p>
        </p:txBody>
      </p:sp>
    </p:spTree>
    <p:extLst>
      <p:ext uri="{BB962C8B-B14F-4D97-AF65-F5344CB8AC3E}">
        <p14:creationId xmlns:p14="http://schemas.microsoft.com/office/powerpoint/2010/main" val="4075722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VEŘEJNÉ STATKY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veřejný sektor, delegace na soukromý sektor</a:t>
            </a:r>
          </a:p>
          <a:p>
            <a:pPr eaLnBrk="1" hangingPunct="1"/>
            <a:r>
              <a:rPr lang="cs-CZ" altLang="cs-CZ" dirty="0" smtClean="0"/>
              <a:t>Ochrana produkce (monopol)</a:t>
            </a:r>
          </a:p>
          <a:p>
            <a:pPr eaLnBrk="1" hangingPunct="1"/>
            <a:r>
              <a:rPr lang="cs-CZ" altLang="cs-CZ" dirty="0" smtClean="0"/>
              <a:t>Zvláštní financování – VPF</a:t>
            </a:r>
          </a:p>
          <a:p>
            <a:pPr eaLnBrk="1" hangingPunct="1"/>
            <a:r>
              <a:rPr lang="cs-CZ" altLang="cs-CZ" dirty="0" smtClean="0"/>
              <a:t>Doplňkový charakter</a:t>
            </a:r>
          </a:p>
          <a:p>
            <a:pPr eaLnBrk="1" hangingPunct="1"/>
            <a:r>
              <a:rPr lang="cs-CZ" altLang="cs-CZ" dirty="0" smtClean="0"/>
              <a:t>Eliminace rizik </a:t>
            </a:r>
            <a:r>
              <a:rPr lang="cs-CZ" altLang="cs-CZ" dirty="0" smtClean="0"/>
              <a:t>trhu</a:t>
            </a:r>
          </a:p>
        </p:txBody>
      </p:sp>
    </p:spTree>
    <p:extLst>
      <p:ext uri="{BB962C8B-B14F-4D97-AF65-F5344CB8AC3E}">
        <p14:creationId xmlns:p14="http://schemas.microsoft.com/office/powerpoint/2010/main" val="22714040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634</Words>
  <Application>Microsoft Office PowerPoint</Application>
  <PresentationFormat>Předvádění na obrazovce (4:3)</PresentationFormat>
  <Paragraphs>144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systému Office</vt:lpstr>
      <vt:lpstr>Úvod do základů finančního práva</vt:lpstr>
      <vt:lpstr>LITERATURA</vt:lpstr>
      <vt:lpstr>Základy teorie finančního práva I</vt:lpstr>
      <vt:lpstr>Výchozí kategorie</vt:lpstr>
      <vt:lpstr>Veřejné statky</vt:lpstr>
      <vt:lpstr>STATKY</vt:lpstr>
      <vt:lpstr>Statky - POTŘEBY</vt:lpstr>
      <vt:lpstr>Statky – potřeby, zájmy </vt:lpstr>
      <vt:lpstr>VEŘEJNÉ STATKY</vt:lpstr>
      <vt:lpstr>Veřejné statky - příklady</vt:lpstr>
      <vt:lpstr>Poskytovatelé veřejných statků</vt:lpstr>
      <vt:lpstr>STÁT</vt:lpstr>
      <vt:lpstr>Spotřeba veřejných statků</vt:lpstr>
      <vt:lpstr>Financování produkce</vt:lpstr>
      <vt:lpstr>Veřejné Finance – Peníze- finanční Jevy a skutečnosti</vt:lpstr>
      <vt:lpstr>Pojem finance</vt:lpstr>
      <vt:lpstr>Definice financí</vt:lpstr>
      <vt:lpstr>Peníze</vt:lpstr>
      <vt:lpstr>Peníze - evoluce</vt:lpstr>
      <vt:lpstr>Peníze – měna - finance</vt:lpstr>
      <vt:lpstr>Finanční jevy</vt:lpstr>
      <vt:lpstr>Finanční jevy - systematizace</vt:lpstr>
      <vt:lpstr>Finanční jevy – předmětové kriterium</vt:lpstr>
      <vt:lpstr>Finanční jevy – subjektové  kriterium</vt:lpstr>
      <vt:lpstr>Soukromé a veřejné finance</vt:lpstr>
      <vt:lpstr>Veřejné finance</vt:lpstr>
      <vt:lpstr>Funkce veřejných financí</vt:lpstr>
      <vt:lpstr>Složky veřejných financí</vt:lpstr>
      <vt:lpstr>Finance a právo</vt:lpstr>
      <vt:lpstr>Finanční skutečnosti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finančního práva</dc:title>
  <dc:creator>632</dc:creator>
  <cp:lastModifiedBy>632</cp:lastModifiedBy>
  <cp:revision>2</cp:revision>
  <dcterms:created xsi:type="dcterms:W3CDTF">2014-09-17T21:00:47Z</dcterms:created>
  <dcterms:modified xsi:type="dcterms:W3CDTF">2014-09-17T21:12:50Z</dcterms:modified>
</cp:coreProperties>
</file>