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117475"/>
            <a:ext cx="9142413" cy="6738938"/>
            <a:chOff x="0" y="74"/>
            <a:chExt cx="5759" cy="4245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invGray">
            <a:xfrm>
              <a:off x="432" y="4113"/>
              <a:ext cx="2208" cy="20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invGray">
            <a:xfrm>
              <a:off x="432" y="1536"/>
              <a:ext cx="5327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77" name="Oval 5"/>
            <p:cNvSpPr>
              <a:spLocks noChangeArrowheads="1"/>
            </p:cNvSpPr>
            <p:nvPr/>
          </p:nvSpPr>
          <p:spPr bwMode="invGray">
            <a:xfrm>
              <a:off x="555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78" name="Oval 6"/>
            <p:cNvSpPr>
              <a:spLocks noChangeArrowheads="1"/>
            </p:cNvSpPr>
            <p:nvPr/>
          </p:nvSpPr>
          <p:spPr bwMode="invGray">
            <a:xfrm>
              <a:off x="555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79" name="Oval 7"/>
            <p:cNvSpPr>
              <a:spLocks noChangeArrowheads="1"/>
            </p:cNvSpPr>
            <p:nvPr/>
          </p:nvSpPr>
          <p:spPr bwMode="invGray">
            <a:xfrm>
              <a:off x="555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80" name="Oval 8"/>
            <p:cNvSpPr>
              <a:spLocks noChangeArrowheads="1"/>
            </p:cNvSpPr>
            <p:nvPr/>
          </p:nvSpPr>
          <p:spPr bwMode="invGray">
            <a:xfrm>
              <a:off x="555" y="65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81" name="Oval 9"/>
            <p:cNvSpPr>
              <a:spLocks noChangeArrowheads="1"/>
            </p:cNvSpPr>
            <p:nvPr/>
          </p:nvSpPr>
          <p:spPr bwMode="invGray">
            <a:xfrm>
              <a:off x="555" y="79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82" name="Oval 10"/>
            <p:cNvSpPr>
              <a:spLocks noChangeArrowheads="1"/>
            </p:cNvSpPr>
            <p:nvPr/>
          </p:nvSpPr>
          <p:spPr bwMode="invGray">
            <a:xfrm>
              <a:off x="555" y="93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83" name="Oval 11"/>
            <p:cNvSpPr>
              <a:spLocks noChangeArrowheads="1"/>
            </p:cNvSpPr>
            <p:nvPr/>
          </p:nvSpPr>
          <p:spPr bwMode="invGray">
            <a:xfrm>
              <a:off x="555" y="108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84" name="Oval 12"/>
            <p:cNvSpPr>
              <a:spLocks noChangeArrowheads="1"/>
            </p:cNvSpPr>
            <p:nvPr/>
          </p:nvSpPr>
          <p:spPr bwMode="invGray">
            <a:xfrm>
              <a:off x="555" y="122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85" name="Oval 13"/>
            <p:cNvSpPr>
              <a:spLocks noChangeArrowheads="1"/>
            </p:cNvSpPr>
            <p:nvPr/>
          </p:nvSpPr>
          <p:spPr bwMode="invGray">
            <a:xfrm>
              <a:off x="555" y="137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3086" name="Group 14"/>
            <p:cNvGrpSpPr>
              <a:grpSpLocks/>
            </p:cNvGrpSpPr>
            <p:nvPr/>
          </p:nvGrpSpPr>
          <p:grpSpPr bwMode="auto">
            <a:xfrm>
              <a:off x="2859" y="4202"/>
              <a:ext cx="2729" cy="41"/>
              <a:chOff x="2859" y="4202"/>
              <a:chExt cx="2729" cy="41"/>
            </a:xfrm>
          </p:grpSpPr>
          <p:sp>
            <p:nvSpPr>
              <p:cNvPr id="3087" name="Oval 15"/>
              <p:cNvSpPr>
                <a:spLocks noChangeArrowheads="1"/>
              </p:cNvSpPr>
              <p:nvPr/>
            </p:nvSpPr>
            <p:spPr bwMode="invGray">
              <a:xfrm>
                <a:off x="285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88" name="Oval 16"/>
              <p:cNvSpPr>
                <a:spLocks noChangeArrowheads="1"/>
              </p:cNvSpPr>
              <p:nvPr/>
            </p:nvSpPr>
            <p:spPr bwMode="invGray">
              <a:xfrm>
                <a:off x="324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89" name="Oval 17"/>
              <p:cNvSpPr>
                <a:spLocks noChangeArrowheads="1"/>
              </p:cNvSpPr>
              <p:nvPr/>
            </p:nvSpPr>
            <p:spPr bwMode="invGray">
              <a:xfrm>
                <a:off x="362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0" name="Oval 18"/>
              <p:cNvSpPr>
                <a:spLocks noChangeArrowheads="1"/>
              </p:cNvSpPr>
              <p:nvPr/>
            </p:nvSpPr>
            <p:spPr bwMode="invGray">
              <a:xfrm>
                <a:off x="4011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1" name="Oval 19"/>
              <p:cNvSpPr>
                <a:spLocks noChangeArrowheads="1"/>
              </p:cNvSpPr>
              <p:nvPr/>
            </p:nvSpPr>
            <p:spPr bwMode="invGray">
              <a:xfrm>
                <a:off x="4395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2" name="Oval 20"/>
              <p:cNvSpPr>
                <a:spLocks noChangeArrowheads="1"/>
              </p:cNvSpPr>
              <p:nvPr/>
            </p:nvSpPr>
            <p:spPr bwMode="invGray">
              <a:xfrm>
                <a:off x="477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3" name="Oval 21"/>
              <p:cNvSpPr>
                <a:spLocks noChangeArrowheads="1"/>
              </p:cNvSpPr>
              <p:nvPr/>
            </p:nvSpPr>
            <p:spPr bwMode="invGray">
              <a:xfrm>
                <a:off x="516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" name="Oval 22"/>
              <p:cNvSpPr>
                <a:spLocks noChangeArrowheads="1"/>
              </p:cNvSpPr>
              <p:nvPr/>
            </p:nvSpPr>
            <p:spPr bwMode="invGray">
              <a:xfrm>
                <a:off x="554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095" name="Oval 23"/>
            <p:cNvSpPr>
              <a:spLocks noChangeArrowheads="1"/>
            </p:cNvSpPr>
            <p:nvPr/>
          </p:nvSpPr>
          <p:spPr bwMode="invGray">
            <a:xfrm>
              <a:off x="555" y="50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3096" name="Group 24"/>
            <p:cNvGrpSpPr>
              <a:grpSpLocks/>
            </p:cNvGrpSpPr>
            <p:nvPr/>
          </p:nvGrpSpPr>
          <p:grpSpPr bwMode="auto">
            <a:xfrm>
              <a:off x="0" y="2327"/>
              <a:ext cx="1203" cy="1203"/>
              <a:chOff x="0" y="2327"/>
              <a:chExt cx="1203" cy="1203"/>
            </a:xfrm>
          </p:grpSpPr>
          <p:sp>
            <p:nvSpPr>
              <p:cNvPr id="3097" name="Freeform 25"/>
              <p:cNvSpPr>
                <a:spLocks/>
              </p:cNvSpPr>
              <p:nvPr/>
            </p:nvSpPr>
            <p:spPr bwMode="invGray">
              <a:xfrm>
                <a:off x="0" y="2394"/>
                <a:ext cx="443" cy="1033"/>
              </a:xfrm>
              <a:custGeom>
                <a:avLst/>
                <a:gdLst>
                  <a:gd name="T0" fmla="*/ 290 w 443"/>
                  <a:gd name="T1" fmla="*/ 1016 h 1033"/>
                  <a:gd name="T2" fmla="*/ 316 w 443"/>
                  <a:gd name="T3" fmla="*/ 974 h 1033"/>
                  <a:gd name="T4" fmla="*/ 354 w 443"/>
                  <a:gd name="T5" fmla="*/ 920 h 1033"/>
                  <a:gd name="T6" fmla="*/ 384 w 443"/>
                  <a:gd name="T7" fmla="*/ 884 h 1033"/>
                  <a:gd name="T8" fmla="*/ 381 w 443"/>
                  <a:gd name="T9" fmla="*/ 832 h 1033"/>
                  <a:gd name="T10" fmla="*/ 370 w 443"/>
                  <a:gd name="T11" fmla="*/ 794 h 1033"/>
                  <a:gd name="T12" fmla="*/ 361 w 443"/>
                  <a:gd name="T13" fmla="*/ 760 h 1033"/>
                  <a:gd name="T14" fmla="*/ 361 w 443"/>
                  <a:gd name="T15" fmla="*/ 734 h 1033"/>
                  <a:gd name="T16" fmla="*/ 359 w 443"/>
                  <a:gd name="T17" fmla="*/ 707 h 1033"/>
                  <a:gd name="T18" fmla="*/ 373 w 443"/>
                  <a:gd name="T19" fmla="*/ 691 h 1033"/>
                  <a:gd name="T20" fmla="*/ 391 w 443"/>
                  <a:gd name="T21" fmla="*/ 686 h 1033"/>
                  <a:gd name="T22" fmla="*/ 395 w 443"/>
                  <a:gd name="T23" fmla="*/ 680 h 1033"/>
                  <a:gd name="T24" fmla="*/ 390 w 443"/>
                  <a:gd name="T25" fmla="*/ 671 h 1033"/>
                  <a:gd name="T26" fmla="*/ 386 w 443"/>
                  <a:gd name="T27" fmla="*/ 660 h 1033"/>
                  <a:gd name="T28" fmla="*/ 437 w 443"/>
                  <a:gd name="T29" fmla="*/ 635 h 1033"/>
                  <a:gd name="T30" fmla="*/ 442 w 443"/>
                  <a:gd name="T31" fmla="*/ 619 h 1033"/>
                  <a:gd name="T32" fmla="*/ 438 w 443"/>
                  <a:gd name="T33" fmla="*/ 604 h 1033"/>
                  <a:gd name="T34" fmla="*/ 400 w 443"/>
                  <a:gd name="T35" fmla="*/ 543 h 1033"/>
                  <a:gd name="T36" fmla="*/ 384 w 443"/>
                  <a:gd name="T37" fmla="*/ 474 h 1033"/>
                  <a:gd name="T38" fmla="*/ 354 w 443"/>
                  <a:gd name="T39" fmla="*/ 455 h 1033"/>
                  <a:gd name="T40" fmla="*/ 326 w 443"/>
                  <a:gd name="T41" fmla="*/ 433 h 1033"/>
                  <a:gd name="T42" fmla="*/ 312 w 443"/>
                  <a:gd name="T43" fmla="*/ 411 h 1033"/>
                  <a:gd name="T44" fmla="*/ 307 w 443"/>
                  <a:gd name="T45" fmla="*/ 391 h 1033"/>
                  <a:gd name="T46" fmla="*/ 290 w 443"/>
                  <a:gd name="T47" fmla="*/ 339 h 1033"/>
                  <a:gd name="T48" fmla="*/ 308 w 443"/>
                  <a:gd name="T49" fmla="*/ 289 h 1033"/>
                  <a:gd name="T50" fmla="*/ 298 w 443"/>
                  <a:gd name="T51" fmla="*/ 278 h 1033"/>
                  <a:gd name="T52" fmla="*/ 280 w 443"/>
                  <a:gd name="T53" fmla="*/ 307 h 1033"/>
                  <a:gd name="T54" fmla="*/ 269 w 443"/>
                  <a:gd name="T55" fmla="*/ 283 h 1033"/>
                  <a:gd name="T56" fmla="*/ 272 w 443"/>
                  <a:gd name="T57" fmla="*/ 224 h 1033"/>
                  <a:gd name="T58" fmla="*/ 280 w 443"/>
                  <a:gd name="T59" fmla="*/ 177 h 1033"/>
                  <a:gd name="T60" fmla="*/ 280 w 443"/>
                  <a:gd name="T61" fmla="*/ 146 h 1033"/>
                  <a:gd name="T62" fmla="*/ 281 w 443"/>
                  <a:gd name="T63" fmla="*/ 123 h 1033"/>
                  <a:gd name="T64" fmla="*/ 290 w 443"/>
                  <a:gd name="T65" fmla="*/ 104 h 1033"/>
                  <a:gd name="T66" fmla="*/ 296 w 443"/>
                  <a:gd name="T67" fmla="*/ 97 h 1033"/>
                  <a:gd name="T68" fmla="*/ 298 w 443"/>
                  <a:gd name="T69" fmla="*/ 94 h 1033"/>
                  <a:gd name="T70" fmla="*/ 301 w 443"/>
                  <a:gd name="T71" fmla="*/ 92 h 1033"/>
                  <a:gd name="T72" fmla="*/ 307 w 443"/>
                  <a:gd name="T73" fmla="*/ 83 h 1033"/>
                  <a:gd name="T74" fmla="*/ 317 w 443"/>
                  <a:gd name="T75" fmla="*/ 79 h 1033"/>
                  <a:gd name="T76" fmla="*/ 328 w 443"/>
                  <a:gd name="T77" fmla="*/ 77 h 1033"/>
                  <a:gd name="T78" fmla="*/ 337 w 443"/>
                  <a:gd name="T79" fmla="*/ 74 h 1033"/>
                  <a:gd name="T80" fmla="*/ 345 w 443"/>
                  <a:gd name="T81" fmla="*/ 67 h 1033"/>
                  <a:gd name="T82" fmla="*/ 337 w 443"/>
                  <a:gd name="T83" fmla="*/ 50 h 1033"/>
                  <a:gd name="T84" fmla="*/ 337 w 443"/>
                  <a:gd name="T85" fmla="*/ 47 h 1033"/>
                  <a:gd name="T86" fmla="*/ 337 w 443"/>
                  <a:gd name="T87" fmla="*/ 43 h 1033"/>
                  <a:gd name="T88" fmla="*/ 337 w 443"/>
                  <a:gd name="T89" fmla="*/ 41 h 1033"/>
                  <a:gd name="T90" fmla="*/ 334 w 443"/>
                  <a:gd name="T91" fmla="*/ 38 h 1033"/>
                  <a:gd name="T92" fmla="*/ 321 w 443"/>
                  <a:gd name="T93" fmla="*/ 21 h 1033"/>
                  <a:gd name="T94" fmla="*/ 316 w 443"/>
                  <a:gd name="T95" fmla="*/ 0 h 1033"/>
                  <a:gd name="T96" fmla="*/ 188 w 443"/>
                  <a:gd name="T97" fmla="*/ 94 h 1033"/>
                  <a:gd name="T98" fmla="*/ 88 w 443"/>
                  <a:gd name="T99" fmla="*/ 218 h 1033"/>
                  <a:gd name="T100" fmla="*/ 21 w 443"/>
                  <a:gd name="T101" fmla="*/ 366 h 1033"/>
                  <a:gd name="T102" fmla="*/ 0 w 443"/>
                  <a:gd name="T103" fmla="*/ 530 h 1033"/>
                  <a:gd name="T104" fmla="*/ 20 w 443"/>
                  <a:gd name="T105" fmla="*/ 680 h 1033"/>
                  <a:gd name="T106" fmla="*/ 74 w 443"/>
                  <a:gd name="T107" fmla="*/ 819 h 1033"/>
                  <a:gd name="T108" fmla="*/ 160 w 443"/>
                  <a:gd name="T109" fmla="*/ 938 h 1033"/>
                  <a:gd name="T110" fmla="*/ 272 w 443"/>
                  <a:gd name="T111" fmla="*/ 1032 h 10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43" h="1033">
                    <a:moveTo>
                      <a:pt x="272" y="1032"/>
                    </a:moveTo>
                    <a:lnTo>
                      <a:pt x="290" y="1016"/>
                    </a:lnTo>
                    <a:lnTo>
                      <a:pt x="301" y="992"/>
                    </a:lnTo>
                    <a:lnTo>
                      <a:pt x="316" y="974"/>
                    </a:lnTo>
                    <a:lnTo>
                      <a:pt x="328" y="955"/>
                    </a:lnTo>
                    <a:lnTo>
                      <a:pt x="354" y="920"/>
                    </a:lnTo>
                    <a:lnTo>
                      <a:pt x="373" y="904"/>
                    </a:lnTo>
                    <a:lnTo>
                      <a:pt x="384" y="884"/>
                    </a:lnTo>
                    <a:lnTo>
                      <a:pt x="390" y="848"/>
                    </a:lnTo>
                    <a:lnTo>
                      <a:pt x="381" y="832"/>
                    </a:lnTo>
                    <a:lnTo>
                      <a:pt x="375" y="812"/>
                    </a:lnTo>
                    <a:lnTo>
                      <a:pt x="370" y="794"/>
                    </a:lnTo>
                    <a:lnTo>
                      <a:pt x="361" y="774"/>
                    </a:lnTo>
                    <a:lnTo>
                      <a:pt x="361" y="760"/>
                    </a:lnTo>
                    <a:lnTo>
                      <a:pt x="361" y="747"/>
                    </a:lnTo>
                    <a:lnTo>
                      <a:pt x="361" y="734"/>
                    </a:lnTo>
                    <a:lnTo>
                      <a:pt x="359" y="722"/>
                    </a:lnTo>
                    <a:lnTo>
                      <a:pt x="359" y="707"/>
                    </a:lnTo>
                    <a:lnTo>
                      <a:pt x="364" y="698"/>
                    </a:lnTo>
                    <a:lnTo>
                      <a:pt x="373" y="691"/>
                    </a:lnTo>
                    <a:lnTo>
                      <a:pt x="390" y="686"/>
                    </a:lnTo>
                    <a:lnTo>
                      <a:pt x="391" y="686"/>
                    </a:lnTo>
                    <a:lnTo>
                      <a:pt x="395" y="682"/>
                    </a:lnTo>
                    <a:lnTo>
                      <a:pt x="395" y="680"/>
                    </a:lnTo>
                    <a:lnTo>
                      <a:pt x="395" y="677"/>
                    </a:lnTo>
                    <a:lnTo>
                      <a:pt x="390" y="671"/>
                    </a:lnTo>
                    <a:lnTo>
                      <a:pt x="386" y="666"/>
                    </a:lnTo>
                    <a:lnTo>
                      <a:pt x="386" y="660"/>
                    </a:lnTo>
                    <a:lnTo>
                      <a:pt x="395" y="655"/>
                    </a:lnTo>
                    <a:lnTo>
                      <a:pt x="437" y="635"/>
                    </a:lnTo>
                    <a:lnTo>
                      <a:pt x="442" y="626"/>
                    </a:lnTo>
                    <a:lnTo>
                      <a:pt x="442" y="619"/>
                    </a:lnTo>
                    <a:lnTo>
                      <a:pt x="442" y="613"/>
                    </a:lnTo>
                    <a:lnTo>
                      <a:pt x="438" y="604"/>
                    </a:lnTo>
                    <a:lnTo>
                      <a:pt x="417" y="577"/>
                    </a:lnTo>
                    <a:lnTo>
                      <a:pt x="400" y="543"/>
                    </a:lnTo>
                    <a:lnTo>
                      <a:pt x="391" y="511"/>
                    </a:lnTo>
                    <a:lnTo>
                      <a:pt x="384" y="474"/>
                    </a:lnTo>
                    <a:lnTo>
                      <a:pt x="368" y="465"/>
                    </a:lnTo>
                    <a:lnTo>
                      <a:pt x="354" y="455"/>
                    </a:lnTo>
                    <a:lnTo>
                      <a:pt x="339" y="444"/>
                    </a:lnTo>
                    <a:lnTo>
                      <a:pt x="326" y="433"/>
                    </a:lnTo>
                    <a:lnTo>
                      <a:pt x="317" y="422"/>
                    </a:lnTo>
                    <a:lnTo>
                      <a:pt x="312" y="411"/>
                    </a:lnTo>
                    <a:lnTo>
                      <a:pt x="308" y="402"/>
                    </a:lnTo>
                    <a:lnTo>
                      <a:pt x="307" y="391"/>
                    </a:lnTo>
                    <a:lnTo>
                      <a:pt x="285" y="363"/>
                    </a:lnTo>
                    <a:lnTo>
                      <a:pt x="290" y="339"/>
                    </a:lnTo>
                    <a:lnTo>
                      <a:pt x="301" y="314"/>
                    </a:lnTo>
                    <a:lnTo>
                      <a:pt x="308" y="289"/>
                    </a:lnTo>
                    <a:lnTo>
                      <a:pt x="308" y="267"/>
                    </a:lnTo>
                    <a:lnTo>
                      <a:pt x="298" y="278"/>
                    </a:lnTo>
                    <a:lnTo>
                      <a:pt x="287" y="294"/>
                    </a:lnTo>
                    <a:lnTo>
                      <a:pt x="280" y="307"/>
                    </a:lnTo>
                    <a:lnTo>
                      <a:pt x="272" y="314"/>
                    </a:lnTo>
                    <a:lnTo>
                      <a:pt x="269" y="283"/>
                    </a:lnTo>
                    <a:lnTo>
                      <a:pt x="271" y="254"/>
                    </a:lnTo>
                    <a:lnTo>
                      <a:pt x="272" y="224"/>
                    </a:lnTo>
                    <a:lnTo>
                      <a:pt x="272" y="195"/>
                    </a:lnTo>
                    <a:lnTo>
                      <a:pt x="280" y="177"/>
                    </a:lnTo>
                    <a:lnTo>
                      <a:pt x="280" y="164"/>
                    </a:lnTo>
                    <a:lnTo>
                      <a:pt x="280" y="146"/>
                    </a:lnTo>
                    <a:lnTo>
                      <a:pt x="281" y="133"/>
                    </a:lnTo>
                    <a:lnTo>
                      <a:pt x="281" y="123"/>
                    </a:lnTo>
                    <a:lnTo>
                      <a:pt x="285" y="113"/>
                    </a:lnTo>
                    <a:lnTo>
                      <a:pt x="290" y="104"/>
                    </a:lnTo>
                    <a:lnTo>
                      <a:pt x="296" y="97"/>
                    </a:lnTo>
                    <a:lnTo>
                      <a:pt x="298" y="94"/>
                    </a:lnTo>
                    <a:lnTo>
                      <a:pt x="301" y="92"/>
                    </a:lnTo>
                    <a:lnTo>
                      <a:pt x="303" y="86"/>
                    </a:lnTo>
                    <a:lnTo>
                      <a:pt x="307" y="83"/>
                    </a:lnTo>
                    <a:lnTo>
                      <a:pt x="308" y="83"/>
                    </a:lnTo>
                    <a:lnTo>
                      <a:pt x="317" y="79"/>
                    </a:lnTo>
                    <a:lnTo>
                      <a:pt x="323" y="77"/>
                    </a:lnTo>
                    <a:lnTo>
                      <a:pt x="328" y="77"/>
                    </a:lnTo>
                    <a:lnTo>
                      <a:pt x="334" y="74"/>
                    </a:lnTo>
                    <a:lnTo>
                      <a:pt x="337" y="74"/>
                    </a:lnTo>
                    <a:lnTo>
                      <a:pt x="339" y="72"/>
                    </a:lnTo>
                    <a:lnTo>
                      <a:pt x="345" y="67"/>
                    </a:lnTo>
                    <a:lnTo>
                      <a:pt x="345" y="63"/>
                    </a:lnTo>
                    <a:lnTo>
                      <a:pt x="337" y="50"/>
                    </a:lnTo>
                    <a:lnTo>
                      <a:pt x="337" y="47"/>
                    </a:lnTo>
                    <a:lnTo>
                      <a:pt x="337" y="43"/>
                    </a:lnTo>
                    <a:lnTo>
                      <a:pt x="337" y="41"/>
                    </a:lnTo>
                    <a:lnTo>
                      <a:pt x="334" y="41"/>
                    </a:lnTo>
                    <a:lnTo>
                      <a:pt x="334" y="38"/>
                    </a:lnTo>
                    <a:lnTo>
                      <a:pt x="328" y="30"/>
                    </a:lnTo>
                    <a:lnTo>
                      <a:pt x="321" y="21"/>
                    </a:lnTo>
                    <a:lnTo>
                      <a:pt x="317" y="11"/>
                    </a:lnTo>
                    <a:lnTo>
                      <a:pt x="316" y="0"/>
                    </a:lnTo>
                    <a:lnTo>
                      <a:pt x="249" y="41"/>
                    </a:lnTo>
                    <a:lnTo>
                      <a:pt x="188" y="94"/>
                    </a:lnTo>
                    <a:lnTo>
                      <a:pt x="133" y="151"/>
                    </a:lnTo>
                    <a:lnTo>
                      <a:pt x="88" y="218"/>
                    </a:lnTo>
                    <a:lnTo>
                      <a:pt x="50" y="289"/>
                    </a:lnTo>
                    <a:lnTo>
                      <a:pt x="21" y="366"/>
                    </a:lnTo>
                    <a:lnTo>
                      <a:pt x="5" y="446"/>
                    </a:lnTo>
                    <a:lnTo>
                      <a:pt x="0" y="530"/>
                    </a:lnTo>
                    <a:lnTo>
                      <a:pt x="5" y="608"/>
                    </a:lnTo>
                    <a:lnTo>
                      <a:pt x="20" y="680"/>
                    </a:lnTo>
                    <a:lnTo>
                      <a:pt x="45" y="751"/>
                    </a:lnTo>
                    <a:lnTo>
                      <a:pt x="74" y="819"/>
                    </a:lnTo>
                    <a:lnTo>
                      <a:pt x="114" y="879"/>
                    </a:lnTo>
                    <a:lnTo>
                      <a:pt x="160" y="938"/>
                    </a:lnTo>
                    <a:lnTo>
                      <a:pt x="215" y="987"/>
                    </a:lnTo>
                    <a:lnTo>
                      <a:pt x="272" y="1032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8" name="Freeform 26"/>
              <p:cNvSpPr>
                <a:spLocks/>
              </p:cNvSpPr>
              <p:nvPr/>
            </p:nvSpPr>
            <p:spPr bwMode="invGray">
              <a:xfrm>
                <a:off x="379" y="2327"/>
                <a:ext cx="824" cy="1203"/>
              </a:xfrm>
              <a:custGeom>
                <a:avLst/>
                <a:gdLst>
                  <a:gd name="T0" fmla="*/ 796 w 824"/>
                  <a:gd name="T1" fmla="*/ 688 h 1203"/>
                  <a:gd name="T2" fmla="*/ 756 w 824"/>
                  <a:gd name="T3" fmla="*/ 641 h 1203"/>
                  <a:gd name="T4" fmla="*/ 812 w 824"/>
                  <a:gd name="T5" fmla="*/ 615 h 1203"/>
                  <a:gd name="T6" fmla="*/ 814 w 824"/>
                  <a:gd name="T7" fmla="*/ 502 h 1203"/>
                  <a:gd name="T8" fmla="*/ 705 w 824"/>
                  <a:gd name="T9" fmla="*/ 247 h 1203"/>
                  <a:gd name="T10" fmla="*/ 651 w 824"/>
                  <a:gd name="T11" fmla="*/ 262 h 1203"/>
                  <a:gd name="T12" fmla="*/ 574 w 824"/>
                  <a:gd name="T13" fmla="*/ 289 h 1203"/>
                  <a:gd name="T14" fmla="*/ 536 w 824"/>
                  <a:gd name="T15" fmla="*/ 258 h 1203"/>
                  <a:gd name="T16" fmla="*/ 563 w 824"/>
                  <a:gd name="T17" fmla="*/ 170 h 1203"/>
                  <a:gd name="T18" fmla="*/ 532 w 824"/>
                  <a:gd name="T19" fmla="*/ 81 h 1203"/>
                  <a:gd name="T20" fmla="*/ 455 w 824"/>
                  <a:gd name="T21" fmla="*/ 56 h 1203"/>
                  <a:gd name="T22" fmla="*/ 484 w 824"/>
                  <a:gd name="T23" fmla="*/ 150 h 1203"/>
                  <a:gd name="T24" fmla="*/ 465 w 824"/>
                  <a:gd name="T25" fmla="*/ 190 h 1203"/>
                  <a:gd name="T26" fmla="*/ 442 w 824"/>
                  <a:gd name="T27" fmla="*/ 200 h 1203"/>
                  <a:gd name="T28" fmla="*/ 419 w 824"/>
                  <a:gd name="T29" fmla="*/ 164 h 1203"/>
                  <a:gd name="T30" fmla="*/ 381 w 824"/>
                  <a:gd name="T31" fmla="*/ 108 h 1203"/>
                  <a:gd name="T32" fmla="*/ 406 w 824"/>
                  <a:gd name="T33" fmla="*/ 108 h 1203"/>
                  <a:gd name="T34" fmla="*/ 424 w 824"/>
                  <a:gd name="T35" fmla="*/ 72 h 1203"/>
                  <a:gd name="T36" fmla="*/ 325 w 824"/>
                  <a:gd name="T37" fmla="*/ 0 h 1203"/>
                  <a:gd name="T38" fmla="*/ 281 w 824"/>
                  <a:gd name="T39" fmla="*/ 27 h 1203"/>
                  <a:gd name="T40" fmla="*/ 240 w 824"/>
                  <a:gd name="T41" fmla="*/ 72 h 1203"/>
                  <a:gd name="T42" fmla="*/ 209 w 824"/>
                  <a:gd name="T43" fmla="*/ 114 h 1203"/>
                  <a:gd name="T44" fmla="*/ 209 w 824"/>
                  <a:gd name="T45" fmla="*/ 150 h 1203"/>
                  <a:gd name="T46" fmla="*/ 240 w 824"/>
                  <a:gd name="T47" fmla="*/ 164 h 1203"/>
                  <a:gd name="T48" fmla="*/ 209 w 824"/>
                  <a:gd name="T49" fmla="*/ 222 h 1203"/>
                  <a:gd name="T50" fmla="*/ 213 w 824"/>
                  <a:gd name="T51" fmla="*/ 242 h 1203"/>
                  <a:gd name="T52" fmla="*/ 267 w 824"/>
                  <a:gd name="T53" fmla="*/ 222 h 1203"/>
                  <a:gd name="T54" fmla="*/ 303 w 824"/>
                  <a:gd name="T55" fmla="*/ 170 h 1203"/>
                  <a:gd name="T56" fmla="*/ 354 w 824"/>
                  <a:gd name="T57" fmla="*/ 231 h 1203"/>
                  <a:gd name="T58" fmla="*/ 372 w 824"/>
                  <a:gd name="T59" fmla="*/ 291 h 1203"/>
                  <a:gd name="T60" fmla="*/ 348 w 824"/>
                  <a:gd name="T61" fmla="*/ 294 h 1203"/>
                  <a:gd name="T62" fmla="*/ 298 w 824"/>
                  <a:gd name="T63" fmla="*/ 309 h 1203"/>
                  <a:gd name="T64" fmla="*/ 323 w 824"/>
                  <a:gd name="T65" fmla="*/ 330 h 1203"/>
                  <a:gd name="T66" fmla="*/ 260 w 824"/>
                  <a:gd name="T67" fmla="*/ 339 h 1203"/>
                  <a:gd name="T68" fmla="*/ 189 w 824"/>
                  <a:gd name="T69" fmla="*/ 411 h 1203"/>
                  <a:gd name="T70" fmla="*/ 184 w 824"/>
                  <a:gd name="T71" fmla="*/ 469 h 1203"/>
                  <a:gd name="T72" fmla="*/ 148 w 824"/>
                  <a:gd name="T73" fmla="*/ 435 h 1203"/>
                  <a:gd name="T74" fmla="*/ 83 w 824"/>
                  <a:gd name="T75" fmla="*/ 402 h 1203"/>
                  <a:gd name="T76" fmla="*/ 0 w 824"/>
                  <a:gd name="T77" fmla="*/ 455 h 1203"/>
                  <a:gd name="T78" fmla="*/ 54 w 824"/>
                  <a:gd name="T79" fmla="*/ 496 h 1203"/>
                  <a:gd name="T80" fmla="*/ 74 w 824"/>
                  <a:gd name="T81" fmla="*/ 485 h 1203"/>
                  <a:gd name="T82" fmla="*/ 54 w 824"/>
                  <a:gd name="T83" fmla="*/ 608 h 1203"/>
                  <a:gd name="T84" fmla="*/ 132 w 824"/>
                  <a:gd name="T85" fmla="*/ 641 h 1203"/>
                  <a:gd name="T86" fmla="*/ 195 w 824"/>
                  <a:gd name="T87" fmla="*/ 661 h 1203"/>
                  <a:gd name="T88" fmla="*/ 249 w 824"/>
                  <a:gd name="T89" fmla="*/ 744 h 1203"/>
                  <a:gd name="T90" fmla="*/ 334 w 824"/>
                  <a:gd name="T91" fmla="*/ 886 h 1203"/>
                  <a:gd name="T92" fmla="*/ 391 w 824"/>
                  <a:gd name="T93" fmla="*/ 1007 h 1203"/>
                  <a:gd name="T94" fmla="*/ 292 w 824"/>
                  <a:gd name="T95" fmla="*/ 1052 h 1203"/>
                  <a:gd name="T96" fmla="*/ 182 w 824"/>
                  <a:gd name="T97" fmla="*/ 1105 h 1203"/>
                  <a:gd name="T98" fmla="*/ 68 w 824"/>
                  <a:gd name="T99" fmla="*/ 1180 h 1203"/>
                  <a:gd name="T100" fmla="*/ 200 w 824"/>
                  <a:gd name="T101" fmla="*/ 1202 h 1203"/>
                  <a:gd name="T102" fmla="*/ 417 w 824"/>
                  <a:gd name="T103" fmla="*/ 1168 h 1203"/>
                  <a:gd name="T104" fmla="*/ 613 w 824"/>
                  <a:gd name="T105" fmla="*/ 1052 h 1203"/>
                  <a:gd name="T106" fmla="*/ 610 w 824"/>
                  <a:gd name="T107" fmla="*/ 929 h 1203"/>
                  <a:gd name="T108" fmla="*/ 543 w 824"/>
                  <a:gd name="T109" fmla="*/ 888 h 1203"/>
                  <a:gd name="T110" fmla="*/ 567 w 824"/>
                  <a:gd name="T111" fmla="*/ 791 h 1203"/>
                  <a:gd name="T112" fmla="*/ 655 w 824"/>
                  <a:gd name="T113" fmla="*/ 738 h 1203"/>
                  <a:gd name="T114" fmla="*/ 725 w 824"/>
                  <a:gd name="T115" fmla="*/ 713 h 1203"/>
                  <a:gd name="T116" fmla="*/ 792 w 824"/>
                  <a:gd name="T117" fmla="*/ 729 h 1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24" h="1203">
                    <a:moveTo>
                      <a:pt x="803" y="736"/>
                    </a:moveTo>
                    <a:lnTo>
                      <a:pt x="807" y="724"/>
                    </a:lnTo>
                    <a:lnTo>
                      <a:pt x="808" y="713"/>
                    </a:lnTo>
                    <a:lnTo>
                      <a:pt x="812" y="702"/>
                    </a:lnTo>
                    <a:lnTo>
                      <a:pt x="814" y="691"/>
                    </a:lnTo>
                    <a:lnTo>
                      <a:pt x="803" y="691"/>
                    </a:lnTo>
                    <a:lnTo>
                      <a:pt x="796" y="688"/>
                    </a:lnTo>
                    <a:lnTo>
                      <a:pt x="783" y="686"/>
                    </a:lnTo>
                    <a:lnTo>
                      <a:pt x="776" y="680"/>
                    </a:lnTo>
                    <a:lnTo>
                      <a:pt x="770" y="675"/>
                    </a:lnTo>
                    <a:lnTo>
                      <a:pt x="767" y="666"/>
                    </a:lnTo>
                    <a:lnTo>
                      <a:pt x="761" y="661"/>
                    </a:lnTo>
                    <a:lnTo>
                      <a:pt x="760" y="655"/>
                    </a:lnTo>
                    <a:lnTo>
                      <a:pt x="756" y="641"/>
                    </a:lnTo>
                    <a:lnTo>
                      <a:pt x="756" y="624"/>
                    </a:lnTo>
                    <a:lnTo>
                      <a:pt x="760" y="610"/>
                    </a:lnTo>
                    <a:lnTo>
                      <a:pt x="767" y="599"/>
                    </a:lnTo>
                    <a:lnTo>
                      <a:pt x="781" y="597"/>
                    </a:lnTo>
                    <a:lnTo>
                      <a:pt x="792" y="599"/>
                    </a:lnTo>
                    <a:lnTo>
                      <a:pt x="803" y="608"/>
                    </a:lnTo>
                    <a:lnTo>
                      <a:pt x="812" y="615"/>
                    </a:lnTo>
                    <a:lnTo>
                      <a:pt x="819" y="628"/>
                    </a:lnTo>
                    <a:lnTo>
                      <a:pt x="823" y="619"/>
                    </a:lnTo>
                    <a:lnTo>
                      <a:pt x="823" y="610"/>
                    </a:lnTo>
                    <a:lnTo>
                      <a:pt x="823" y="605"/>
                    </a:lnTo>
                    <a:lnTo>
                      <a:pt x="823" y="597"/>
                    </a:lnTo>
                    <a:lnTo>
                      <a:pt x="819" y="549"/>
                    </a:lnTo>
                    <a:lnTo>
                      <a:pt x="814" y="502"/>
                    </a:lnTo>
                    <a:lnTo>
                      <a:pt x="807" y="455"/>
                    </a:lnTo>
                    <a:lnTo>
                      <a:pt x="792" y="411"/>
                    </a:lnTo>
                    <a:lnTo>
                      <a:pt x="776" y="366"/>
                    </a:lnTo>
                    <a:lnTo>
                      <a:pt x="756" y="325"/>
                    </a:lnTo>
                    <a:lnTo>
                      <a:pt x="734" y="285"/>
                    </a:lnTo>
                    <a:lnTo>
                      <a:pt x="709" y="247"/>
                    </a:lnTo>
                    <a:lnTo>
                      <a:pt x="705" y="247"/>
                    </a:lnTo>
                    <a:lnTo>
                      <a:pt x="702" y="244"/>
                    </a:lnTo>
                    <a:lnTo>
                      <a:pt x="698" y="244"/>
                    </a:lnTo>
                    <a:lnTo>
                      <a:pt x="693" y="242"/>
                    </a:lnTo>
                    <a:lnTo>
                      <a:pt x="677" y="253"/>
                    </a:lnTo>
                    <a:lnTo>
                      <a:pt x="668" y="254"/>
                    </a:lnTo>
                    <a:lnTo>
                      <a:pt x="660" y="258"/>
                    </a:lnTo>
                    <a:lnTo>
                      <a:pt x="651" y="262"/>
                    </a:lnTo>
                    <a:lnTo>
                      <a:pt x="642" y="264"/>
                    </a:lnTo>
                    <a:lnTo>
                      <a:pt x="631" y="267"/>
                    </a:lnTo>
                    <a:lnTo>
                      <a:pt x="619" y="273"/>
                    </a:lnTo>
                    <a:lnTo>
                      <a:pt x="606" y="278"/>
                    </a:lnTo>
                    <a:lnTo>
                      <a:pt x="594" y="283"/>
                    </a:lnTo>
                    <a:lnTo>
                      <a:pt x="583" y="285"/>
                    </a:lnTo>
                    <a:lnTo>
                      <a:pt x="574" y="289"/>
                    </a:lnTo>
                    <a:lnTo>
                      <a:pt x="567" y="291"/>
                    </a:lnTo>
                    <a:lnTo>
                      <a:pt x="557" y="289"/>
                    </a:lnTo>
                    <a:lnTo>
                      <a:pt x="554" y="285"/>
                    </a:lnTo>
                    <a:lnTo>
                      <a:pt x="548" y="280"/>
                    </a:lnTo>
                    <a:lnTo>
                      <a:pt x="547" y="278"/>
                    </a:lnTo>
                    <a:lnTo>
                      <a:pt x="543" y="273"/>
                    </a:lnTo>
                    <a:lnTo>
                      <a:pt x="536" y="258"/>
                    </a:lnTo>
                    <a:lnTo>
                      <a:pt x="532" y="244"/>
                    </a:lnTo>
                    <a:lnTo>
                      <a:pt x="532" y="231"/>
                    </a:lnTo>
                    <a:lnTo>
                      <a:pt x="530" y="217"/>
                    </a:lnTo>
                    <a:lnTo>
                      <a:pt x="532" y="202"/>
                    </a:lnTo>
                    <a:lnTo>
                      <a:pt x="541" y="190"/>
                    </a:lnTo>
                    <a:lnTo>
                      <a:pt x="552" y="177"/>
                    </a:lnTo>
                    <a:lnTo>
                      <a:pt x="563" y="170"/>
                    </a:lnTo>
                    <a:lnTo>
                      <a:pt x="574" y="159"/>
                    </a:lnTo>
                    <a:lnTo>
                      <a:pt x="583" y="146"/>
                    </a:lnTo>
                    <a:lnTo>
                      <a:pt x="588" y="134"/>
                    </a:lnTo>
                    <a:lnTo>
                      <a:pt x="588" y="119"/>
                    </a:lnTo>
                    <a:lnTo>
                      <a:pt x="568" y="105"/>
                    </a:lnTo>
                    <a:lnTo>
                      <a:pt x="552" y="92"/>
                    </a:lnTo>
                    <a:lnTo>
                      <a:pt x="532" y="81"/>
                    </a:lnTo>
                    <a:lnTo>
                      <a:pt x="512" y="70"/>
                    </a:lnTo>
                    <a:lnTo>
                      <a:pt x="491" y="58"/>
                    </a:lnTo>
                    <a:lnTo>
                      <a:pt x="471" y="47"/>
                    </a:lnTo>
                    <a:lnTo>
                      <a:pt x="449" y="38"/>
                    </a:lnTo>
                    <a:lnTo>
                      <a:pt x="428" y="31"/>
                    </a:lnTo>
                    <a:lnTo>
                      <a:pt x="442" y="45"/>
                    </a:lnTo>
                    <a:lnTo>
                      <a:pt x="455" y="56"/>
                    </a:lnTo>
                    <a:lnTo>
                      <a:pt x="465" y="63"/>
                    </a:lnTo>
                    <a:lnTo>
                      <a:pt x="484" y="74"/>
                    </a:lnTo>
                    <a:lnTo>
                      <a:pt x="485" y="88"/>
                    </a:lnTo>
                    <a:lnTo>
                      <a:pt x="484" y="105"/>
                    </a:lnTo>
                    <a:lnTo>
                      <a:pt x="478" y="123"/>
                    </a:lnTo>
                    <a:lnTo>
                      <a:pt x="478" y="135"/>
                    </a:lnTo>
                    <a:lnTo>
                      <a:pt x="484" y="150"/>
                    </a:lnTo>
                    <a:lnTo>
                      <a:pt x="484" y="155"/>
                    </a:lnTo>
                    <a:lnTo>
                      <a:pt x="480" y="161"/>
                    </a:lnTo>
                    <a:lnTo>
                      <a:pt x="474" y="166"/>
                    </a:lnTo>
                    <a:lnTo>
                      <a:pt x="469" y="170"/>
                    </a:lnTo>
                    <a:lnTo>
                      <a:pt x="465" y="175"/>
                    </a:lnTo>
                    <a:lnTo>
                      <a:pt x="465" y="180"/>
                    </a:lnTo>
                    <a:lnTo>
                      <a:pt x="465" y="190"/>
                    </a:lnTo>
                    <a:lnTo>
                      <a:pt x="464" y="195"/>
                    </a:lnTo>
                    <a:lnTo>
                      <a:pt x="460" y="197"/>
                    </a:lnTo>
                    <a:lnTo>
                      <a:pt x="458" y="200"/>
                    </a:lnTo>
                    <a:lnTo>
                      <a:pt x="455" y="200"/>
                    </a:lnTo>
                    <a:lnTo>
                      <a:pt x="453" y="200"/>
                    </a:lnTo>
                    <a:lnTo>
                      <a:pt x="447" y="197"/>
                    </a:lnTo>
                    <a:lnTo>
                      <a:pt x="442" y="200"/>
                    </a:lnTo>
                    <a:lnTo>
                      <a:pt x="433" y="202"/>
                    </a:lnTo>
                    <a:lnTo>
                      <a:pt x="428" y="202"/>
                    </a:lnTo>
                    <a:lnTo>
                      <a:pt x="424" y="200"/>
                    </a:lnTo>
                    <a:lnTo>
                      <a:pt x="424" y="197"/>
                    </a:lnTo>
                    <a:lnTo>
                      <a:pt x="422" y="195"/>
                    </a:lnTo>
                    <a:lnTo>
                      <a:pt x="419" y="164"/>
                    </a:lnTo>
                    <a:lnTo>
                      <a:pt x="411" y="159"/>
                    </a:lnTo>
                    <a:lnTo>
                      <a:pt x="406" y="150"/>
                    </a:lnTo>
                    <a:lnTo>
                      <a:pt x="397" y="141"/>
                    </a:lnTo>
                    <a:lnTo>
                      <a:pt x="390" y="134"/>
                    </a:lnTo>
                    <a:lnTo>
                      <a:pt x="386" y="125"/>
                    </a:lnTo>
                    <a:lnTo>
                      <a:pt x="384" y="117"/>
                    </a:lnTo>
                    <a:lnTo>
                      <a:pt x="381" y="108"/>
                    </a:lnTo>
                    <a:lnTo>
                      <a:pt x="384" y="103"/>
                    </a:lnTo>
                    <a:lnTo>
                      <a:pt x="386" y="99"/>
                    </a:lnTo>
                    <a:lnTo>
                      <a:pt x="390" y="99"/>
                    </a:lnTo>
                    <a:lnTo>
                      <a:pt x="390" y="97"/>
                    </a:lnTo>
                    <a:lnTo>
                      <a:pt x="391" y="97"/>
                    </a:lnTo>
                    <a:lnTo>
                      <a:pt x="397" y="103"/>
                    </a:lnTo>
                    <a:lnTo>
                      <a:pt x="406" y="108"/>
                    </a:lnTo>
                    <a:lnTo>
                      <a:pt x="413" y="110"/>
                    </a:lnTo>
                    <a:lnTo>
                      <a:pt x="422" y="110"/>
                    </a:lnTo>
                    <a:lnTo>
                      <a:pt x="424" y="110"/>
                    </a:lnTo>
                    <a:lnTo>
                      <a:pt x="424" y="108"/>
                    </a:lnTo>
                    <a:lnTo>
                      <a:pt x="424" y="72"/>
                    </a:lnTo>
                    <a:lnTo>
                      <a:pt x="411" y="56"/>
                    </a:lnTo>
                    <a:lnTo>
                      <a:pt x="395" y="42"/>
                    </a:lnTo>
                    <a:lnTo>
                      <a:pt x="377" y="27"/>
                    </a:lnTo>
                    <a:lnTo>
                      <a:pt x="364" y="9"/>
                    </a:lnTo>
                    <a:lnTo>
                      <a:pt x="350" y="5"/>
                    </a:lnTo>
                    <a:lnTo>
                      <a:pt x="339" y="2"/>
                    </a:lnTo>
                    <a:lnTo>
                      <a:pt x="325" y="0"/>
                    </a:lnTo>
                    <a:lnTo>
                      <a:pt x="312" y="0"/>
                    </a:lnTo>
                    <a:lnTo>
                      <a:pt x="308" y="0"/>
                    </a:lnTo>
                    <a:lnTo>
                      <a:pt x="308" y="2"/>
                    </a:lnTo>
                    <a:lnTo>
                      <a:pt x="308" y="5"/>
                    </a:lnTo>
                    <a:lnTo>
                      <a:pt x="307" y="9"/>
                    </a:lnTo>
                    <a:lnTo>
                      <a:pt x="289" y="14"/>
                    </a:lnTo>
                    <a:lnTo>
                      <a:pt x="281" y="27"/>
                    </a:lnTo>
                    <a:lnTo>
                      <a:pt x="276" y="42"/>
                    </a:lnTo>
                    <a:lnTo>
                      <a:pt x="265" y="56"/>
                    </a:lnTo>
                    <a:lnTo>
                      <a:pt x="260" y="56"/>
                    </a:lnTo>
                    <a:lnTo>
                      <a:pt x="256" y="56"/>
                    </a:lnTo>
                    <a:lnTo>
                      <a:pt x="251" y="56"/>
                    </a:lnTo>
                    <a:lnTo>
                      <a:pt x="249" y="58"/>
                    </a:lnTo>
                    <a:lnTo>
                      <a:pt x="240" y="72"/>
                    </a:lnTo>
                    <a:lnTo>
                      <a:pt x="231" y="87"/>
                    </a:lnTo>
                    <a:lnTo>
                      <a:pt x="224" y="99"/>
                    </a:lnTo>
                    <a:lnTo>
                      <a:pt x="213" y="110"/>
                    </a:lnTo>
                    <a:lnTo>
                      <a:pt x="209" y="110"/>
                    </a:lnTo>
                    <a:lnTo>
                      <a:pt x="209" y="114"/>
                    </a:lnTo>
                    <a:lnTo>
                      <a:pt x="184" y="139"/>
                    </a:lnTo>
                    <a:lnTo>
                      <a:pt x="184" y="141"/>
                    </a:lnTo>
                    <a:lnTo>
                      <a:pt x="195" y="146"/>
                    </a:lnTo>
                    <a:lnTo>
                      <a:pt x="209" y="150"/>
                    </a:lnTo>
                    <a:lnTo>
                      <a:pt x="224" y="153"/>
                    </a:lnTo>
                    <a:lnTo>
                      <a:pt x="234" y="153"/>
                    </a:lnTo>
                    <a:lnTo>
                      <a:pt x="236" y="155"/>
                    </a:lnTo>
                    <a:lnTo>
                      <a:pt x="240" y="155"/>
                    </a:lnTo>
                    <a:lnTo>
                      <a:pt x="240" y="159"/>
                    </a:lnTo>
                    <a:lnTo>
                      <a:pt x="242" y="161"/>
                    </a:lnTo>
                    <a:lnTo>
                      <a:pt x="240" y="164"/>
                    </a:lnTo>
                    <a:lnTo>
                      <a:pt x="234" y="166"/>
                    </a:lnTo>
                    <a:lnTo>
                      <a:pt x="231" y="170"/>
                    </a:lnTo>
                    <a:lnTo>
                      <a:pt x="225" y="171"/>
                    </a:lnTo>
                    <a:lnTo>
                      <a:pt x="220" y="180"/>
                    </a:lnTo>
                    <a:lnTo>
                      <a:pt x="215" y="195"/>
                    </a:lnTo>
                    <a:lnTo>
                      <a:pt x="209" y="208"/>
                    </a:lnTo>
                    <a:lnTo>
                      <a:pt x="209" y="222"/>
                    </a:lnTo>
                    <a:lnTo>
                      <a:pt x="213" y="227"/>
                    </a:lnTo>
                    <a:lnTo>
                      <a:pt x="215" y="227"/>
                    </a:lnTo>
                    <a:lnTo>
                      <a:pt x="213" y="231"/>
                    </a:lnTo>
                    <a:lnTo>
                      <a:pt x="209" y="238"/>
                    </a:lnTo>
                    <a:lnTo>
                      <a:pt x="213" y="242"/>
                    </a:lnTo>
                    <a:lnTo>
                      <a:pt x="215" y="244"/>
                    </a:lnTo>
                    <a:lnTo>
                      <a:pt x="231" y="233"/>
                    </a:lnTo>
                    <a:lnTo>
                      <a:pt x="260" y="231"/>
                    </a:lnTo>
                    <a:lnTo>
                      <a:pt x="260" y="227"/>
                    </a:lnTo>
                    <a:lnTo>
                      <a:pt x="262" y="226"/>
                    </a:lnTo>
                    <a:lnTo>
                      <a:pt x="265" y="226"/>
                    </a:lnTo>
                    <a:lnTo>
                      <a:pt x="267" y="222"/>
                    </a:lnTo>
                    <a:lnTo>
                      <a:pt x="267" y="200"/>
                    </a:lnTo>
                    <a:lnTo>
                      <a:pt x="289" y="155"/>
                    </a:lnTo>
                    <a:lnTo>
                      <a:pt x="292" y="155"/>
                    </a:lnTo>
                    <a:lnTo>
                      <a:pt x="303" y="170"/>
                    </a:lnTo>
                    <a:lnTo>
                      <a:pt x="312" y="180"/>
                    </a:lnTo>
                    <a:lnTo>
                      <a:pt x="323" y="195"/>
                    </a:lnTo>
                    <a:lnTo>
                      <a:pt x="336" y="206"/>
                    </a:lnTo>
                    <a:lnTo>
                      <a:pt x="343" y="211"/>
                    </a:lnTo>
                    <a:lnTo>
                      <a:pt x="345" y="217"/>
                    </a:lnTo>
                    <a:lnTo>
                      <a:pt x="350" y="226"/>
                    </a:lnTo>
                    <a:lnTo>
                      <a:pt x="354" y="231"/>
                    </a:lnTo>
                    <a:lnTo>
                      <a:pt x="354" y="244"/>
                    </a:lnTo>
                    <a:lnTo>
                      <a:pt x="354" y="258"/>
                    </a:lnTo>
                    <a:lnTo>
                      <a:pt x="359" y="273"/>
                    </a:lnTo>
                    <a:lnTo>
                      <a:pt x="364" y="283"/>
                    </a:lnTo>
                    <a:lnTo>
                      <a:pt x="366" y="285"/>
                    </a:lnTo>
                    <a:lnTo>
                      <a:pt x="370" y="289"/>
                    </a:lnTo>
                    <a:lnTo>
                      <a:pt x="372" y="291"/>
                    </a:lnTo>
                    <a:lnTo>
                      <a:pt x="375" y="294"/>
                    </a:lnTo>
                    <a:lnTo>
                      <a:pt x="375" y="298"/>
                    </a:lnTo>
                    <a:lnTo>
                      <a:pt x="372" y="300"/>
                    </a:lnTo>
                    <a:lnTo>
                      <a:pt x="372" y="305"/>
                    </a:lnTo>
                    <a:lnTo>
                      <a:pt x="370" y="309"/>
                    </a:lnTo>
                    <a:lnTo>
                      <a:pt x="359" y="305"/>
                    </a:lnTo>
                    <a:lnTo>
                      <a:pt x="348" y="294"/>
                    </a:lnTo>
                    <a:lnTo>
                      <a:pt x="336" y="285"/>
                    </a:lnTo>
                    <a:lnTo>
                      <a:pt x="323" y="283"/>
                    </a:lnTo>
                    <a:lnTo>
                      <a:pt x="314" y="289"/>
                    </a:lnTo>
                    <a:lnTo>
                      <a:pt x="308" y="294"/>
                    </a:lnTo>
                    <a:lnTo>
                      <a:pt x="299" y="300"/>
                    </a:lnTo>
                    <a:lnTo>
                      <a:pt x="296" y="305"/>
                    </a:lnTo>
                    <a:lnTo>
                      <a:pt x="298" y="309"/>
                    </a:lnTo>
                    <a:lnTo>
                      <a:pt x="299" y="310"/>
                    </a:lnTo>
                    <a:lnTo>
                      <a:pt x="299" y="314"/>
                    </a:lnTo>
                    <a:lnTo>
                      <a:pt x="303" y="314"/>
                    </a:lnTo>
                    <a:lnTo>
                      <a:pt x="312" y="314"/>
                    </a:lnTo>
                    <a:lnTo>
                      <a:pt x="317" y="316"/>
                    </a:lnTo>
                    <a:lnTo>
                      <a:pt x="319" y="321"/>
                    </a:lnTo>
                    <a:lnTo>
                      <a:pt x="323" y="330"/>
                    </a:lnTo>
                    <a:lnTo>
                      <a:pt x="319" y="334"/>
                    </a:lnTo>
                    <a:lnTo>
                      <a:pt x="317" y="339"/>
                    </a:lnTo>
                    <a:lnTo>
                      <a:pt x="260" y="327"/>
                    </a:lnTo>
                    <a:lnTo>
                      <a:pt x="260" y="334"/>
                    </a:lnTo>
                    <a:lnTo>
                      <a:pt x="260" y="339"/>
                    </a:lnTo>
                    <a:lnTo>
                      <a:pt x="260" y="345"/>
                    </a:lnTo>
                    <a:lnTo>
                      <a:pt x="256" y="347"/>
                    </a:lnTo>
                    <a:lnTo>
                      <a:pt x="251" y="356"/>
                    </a:lnTo>
                    <a:lnTo>
                      <a:pt x="249" y="357"/>
                    </a:lnTo>
                    <a:lnTo>
                      <a:pt x="242" y="366"/>
                    </a:lnTo>
                    <a:lnTo>
                      <a:pt x="225" y="393"/>
                    </a:lnTo>
                    <a:lnTo>
                      <a:pt x="189" y="411"/>
                    </a:lnTo>
                    <a:lnTo>
                      <a:pt x="188" y="413"/>
                    </a:lnTo>
                    <a:lnTo>
                      <a:pt x="184" y="419"/>
                    </a:lnTo>
                    <a:lnTo>
                      <a:pt x="184" y="424"/>
                    </a:lnTo>
                    <a:lnTo>
                      <a:pt x="184" y="430"/>
                    </a:lnTo>
                    <a:lnTo>
                      <a:pt x="184" y="439"/>
                    </a:lnTo>
                    <a:lnTo>
                      <a:pt x="184" y="453"/>
                    </a:lnTo>
                    <a:lnTo>
                      <a:pt x="184" y="469"/>
                    </a:lnTo>
                    <a:lnTo>
                      <a:pt x="184" y="478"/>
                    </a:lnTo>
                    <a:lnTo>
                      <a:pt x="173" y="478"/>
                    </a:lnTo>
                    <a:lnTo>
                      <a:pt x="164" y="475"/>
                    </a:lnTo>
                    <a:lnTo>
                      <a:pt x="157" y="469"/>
                    </a:lnTo>
                    <a:lnTo>
                      <a:pt x="151" y="464"/>
                    </a:lnTo>
                    <a:lnTo>
                      <a:pt x="151" y="449"/>
                    </a:lnTo>
                    <a:lnTo>
                      <a:pt x="148" y="435"/>
                    </a:lnTo>
                    <a:lnTo>
                      <a:pt x="141" y="424"/>
                    </a:lnTo>
                    <a:lnTo>
                      <a:pt x="130" y="413"/>
                    </a:lnTo>
                    <a:lnTo>
                      <a:pt x="117" y="417"/>
                    </a:lnTo>
                    <a:lnTo>
                      <a:pt x="110" y="417"/>
                    </a:lnTo>
                    <a:lnTo>
                      <a:pt x="101" y="413"/>
                    </a:lnTo>
                    <a:lnTo>
                      <a:pt x="94" y="408"/>
                    </a:lnTo>
                    <a:lnTo>
                      <a:pt x="83" y="402"/>
                    </a:lnTo>
                    <a:lnTo>
                      <a:pt x="72" y="397"/>
                    </a:lnTo>
                    <a:lnTo>
                      <a:pt x="59" y="393"/>
                    </a:lnTo>
                    <a:lnTo>
                      <a:pt x="49" y="392"/>
                    </a:lnTo>
                    <a:lnTo>
                      <a:pt x="38" y="402"/>
                    </a:lnTo>
                    <a:lnTo>
                      <a:pt x="21" y="424"/>
                    </a:lnTo>
                    <a:lnTo>
                      <a:pt x="5" y="448"/>
                    </a:lnTo>
                    <a:lnTo>
                      <a:pt x="0" y="455"/>
                    </a:lnTo>
                    <a:lnTo>
                      <a:pt x="21" y="475"/>
                    </a:lnTo>
                    <a:lnTo>
                      <a:pt x="25" y="516"/>
                    </a:lnTo>
                    <a:lnTo>
                      <a:pt x="29" y="516"/>
                    </a:lnTo>
                    <a:lnTo>
                      <a:pt x="38" y="513"/>
                    </a:lnTo>
                    <a:lnTo>
                      <a:pt x="43" y="511"/>
                    </a:lnTo>
                    <a:lnTo>
                      <a:pt x="49" y="505"/>
                    </a:lnTo>
                    <a:lnTo>
                      <a:pt x="54" y="496"/>
                    </a:lnTo>
                    <a:lnTo>
                      <a:pt x="58" y="491"/>
                    </a:lnTo>
                    <a:lnTo>
                      <a:pt x="63" y="485"/>
                    </a:lnTo>
                    <a:lnTo>
                      <a:pt x="72" y="480"/>
                    </a:lnTo>
                    <a:lnTo>
                      <a:pt x="74" y="480"/>
                    </a:lnTo>
                    <a:lnTo>
                      <a:pt x="74" y="484"/>
                    </a:lnTo>
                    <a:lnTo>
                      <a:pt x="74" y="485"/>
                    </a:lnTo>
                    <a:lnTo>
                      <a:pt x="63" y="538"/>
                    </a:lnTo>
                    <a:lnTo>
                      <a:pt x="79" y="556"/>
                    </a:lnTo>
                    <a:lnTo>
                      <a:pt x="77" y="567"/>
                    </a:lnTo>
                    <a:lnTo>
                      <a:pt x="68" y="574"/>
                    </a:lnTo>
                    <a:lnTo>
                      <a:pt x="59" y="583"/>
                    </a:lnTo>
                    <a:lnTo>
                      <a:pt x="54" y="597"/>
                    </a:lnTo>
                    <a:lnTo>
                      <a:pt x="54" y="608"/>
                    </a:lnTo>
                    <a:lnTo>
                      <a:pt x="63" y="619"/>
                    </a:lnTo>
                    <a:lnTo>
                      <a:pt x="74" y="630"/>
                    </a:lnTo>
                    <a:lnTo>
                      <a:pt x="88" y="641"/>
                    </a:lnTo>
                    <a:lnTo>
                      <a:pt x="101" y="646"/>
                    </a:lnTo>
                    <a:lnTo>
                      <a:pt x="114" y="646"/>
                    </a:lnTo>
                    <a:lnTo>
                      <a:pt x="124" y="644"/>
                    </a:lnTo>
                    <a:lnTo>
                      <a:pt x="132" y="641"/>
                    </a:lnTo>
                    <a:lnTo>
                      <a:pt x="141" y="635"/>
                    </a:lnTo>
                    <a:lnTo>
                      <a:pt x="148" y="635"/>
                    </a:lnTo>
                    <a:lnTo>
                      <a:pt x="153" y="639"/>
                    </a:lnTo>
                    <a:lnTo>
                      <a:pt x="160" y="641"/>
                    </a:lnTo>
                    <a:lnTo>
                      <a:pt x="168" y="644"/>
                    </a:lnTo>
                    <a:lnTo>
                      <a:pt x="184" y="652"/>
                    </a:lnTo>
                    <a:lnTo>
                      <a:pt x="195" y="661"/>
                    </a:lnTo>
                    <a:lnTo>
                      <a:pt x="209" y="670"/>
                    </a:lnTo>
                    <a:lnTo>
                      <a:pt x="220" y="677"/>
                    </a:lnTo>
                    <a:lnTo>
                      <a:pt x="225" y="691"/>
                    </a:lnTo>
                    <a:lnTo>
                      <a:pt x="229" y="706"/>
                    </a:lnTo>
                    <a:lnTo>
                      <a:pt x="231" y="722"/>
                    </a:lnTo>
                    <a:lnTo>
                      <a:pt x="234" y="738"/>
                    </a:lnTo>
                    <a:lnTo>
                      <a:pt x="249" y="744"/>
                    </a:lnTo>
                    <a:lnTo>
                      <a:pt x="262" y="749"/>
                    </a:lnTo>
                    <a:lnTo>
                      <a:pt x="276" y="758"/>
                    </a:lnTo>
                    <a:lnTo>
                      <a:pt x="287" y="772"/>
                    </a:lnTo>
                    <a:lnTo>
                      <a:pt x="298" y="800"/>
                    </a:lnTo>
                    <a:lnTo>
                      <a:pt x="308" y="830"/>
                    </a:lnTo>
                    <a:lnTo>
                      <a:pt x="319" y="861"/>
                    </a:lnTo>
                    <a:lnTo>
                      <a:pt x="334" y="886"/>
                    </a:lnTo>
                    <a:lnTo>
                      <a:pt x="350" y="904"/>
                    </a:lnTo>
                    <a:lnTo>
                      <a:pt x="366" y="924"/>
                    </a:lnTo>
                    <a:lnTo>
                      <a:pt x="381" y="944"/>
                    </a:lnTo>
                    <a:lnTo>
                      <a:pt x="395" y="966"/>
                    </a:lnTo>
                    <a:lnTo>
                      <a:pt x="397" y="980"/>
                    </a:lnTo>
                    <a:lnTo>
                      <a:pt x="397" y="993"/>
                    </a:lnTo>
                    <a:lnTo>
                      <a:pt x="391" y="1007"/>
                    </a:lnTo>
                    <a:lnTo>
                      <a:pt x="381" y="1018"/>
                    </a:lnTo>
                    <a:lnTo>
                      <a:pt x="364" y="1022"/>
                    </a:lnTo>
                    <a:lnTo>
                      <a:pt x="348" y="1027"/>
                    </a:lnTo>
                    <a:lnTo>
                      <a:pt x="334" y="1032"/>
                    </a:lnTo>
                    <a:lnTo>
                      <a:pt x="319" y="1038"/>
                    </a:lnTo>
                    <a:lnTo>
                      <a:pt x="307" y="1043"/>
                    </a:lnTo>
                    <a:lnTo>
                      <a:pt x="292" y="1052"/>
                    </a:lnTo>
                    <a:lnTo>
                      <a:pt x="278" y="1063"/>
                    </a:lnTo>
                    <a:lnTo>
                      <a:pt x="262" y="1074"/>
                    </a:lnTo>
                    <a:lnTo>
                      <a:pt x="249" y="1083"/>
                    </a:lnTo>
                    <a:lnTo>
                      <a:pt x="231" y="1090"/>
                    </a:lnTo>
                    <a:lnTo>
                      <a:pt x="215" y="1094"/>
                    </a:lnTo>
                    <a:lnTo>
                      <a:pt x="198" y="1099"/>
                    </a:lnTo>
                    <a:lnTo>
                      <a:pt x="182" y="1105"/>
                    </a:lnTo>
                    <a:lnTo>
                      <a:pt x="164" y="1110"/>
                    </a:lnTo>
                    <a:lnTo>
                      <a:pt x="151" y="1119"/>
                    </a:lnTo>
                    <a:lnTo>
                      <a:pt x="141" y="1132"/>
                    </a:lnTo>
                    <a:lnTo>
                      <a:pt x="124" y="1146"/>
                    </a:lnTo>
                    <a:lnTo>
                      <a:pt x="106" y="1160"/>
                    </a:lnTo>
                    <a:lnTo>
                      <a:pt x="88" y="1171"/>
                    </a:lnTo>
                    <a:lnTo>
                      <a:pt x="68" y="1180"/>
                    </a:lnTo>
                    <a:lnTo>
                      <a:pt x="88" y="1186"/>
                    </a:lnTo>
                    <a:lnTo>
                      <a:pt x="106" y="1188"/>
                    </a:lnTo>
                    <a:lnTo>
                      <a:pt x="124" y="1193"/>
                    </a:lnTo>
                    <a:lnTo>
                      <a:pt x="142" y="1197"/>
                    </a:lnTo>
                    <a:lnTo>
                      <a:pt x="162" y="1198"/>
                    </a:lnTo>
                    <a:lnTo>
                      <a:pt x="182" y="1198"/>
                    </a:lnTo>
                    <a:lnTo>
                      <a:pt x="200" y="1202"/>
                    </a:lnTo>
                    <a:lnTo>
                      <a:pt x="220" y="1202"/>
                    </a:lnTo>
                    <a:lnTo>
                      <a:pt x="252" y="1202"/>
                    </a:lnTo>
                    <a:lnTo>
                      <a:pt x="287" y="1198"/>
                    </a:lnTo>
                    <a:lnTo>
                      <a:pt x="319" y="1193"/>
                    </a:lnTo>
                    <a:lnTo>
                      <a:pt x="354" y="1186"/>
                    </a:lnTo>
                    <a:lnTo>
                      <a:pt x="386" y="1177"/>
                    </a:lnTo>
                    <a:lnTo>
                      <a:pt x="417" y="1168"/>
                    </a:lnTo>
                    <a:lnTo>
                      <a:pt x="447" y="1155"/>
                    </a:lnTo>
                    <a:lnTo>
                      <a:pt x="478" y="1141"/>
                    </a:lnTo>
                    <a:lnTo>
                      <a:pt x="505" y="1126"/>
                    </a:lnTo>
                    <a:lnTo>
                      <a:pt x="536" y="1110"/>
                    </a:lnTo>
                    <a:lnTo>
                      <a:pt x="559" y="1094"/>
                    </a:lnTo>
                    <a:lnTo>
                      <a:pt x="588" y="1074"/>
                    </a:lnTo>
                    <a:lnTo>
                      <a:pt x="613" y="1052"/>
                    </a:lnTo>
                    <a:lnTo>
                      <a:pt x="637" y="1029"/>
                    </a:lnTo>
                    <a:lnTo>
                      <a:pt x="660" y="1007"/>
                    </a:lnTo>
                    <a:lnTo>
                      <a:pt x="682" y="982"/>
                    </a:lnTo>
                    <a:lnTo>
                      <a:pt x="666" y="966"/>
                    </a:lnTo>
                    <a:lnTo>
                      <a:pt x="646" y="955"/>
                    </a:lnTo>
                    <a:lnTo>
                      <a:pt x="626" y="940"/>
                    </a:lnTo>
                    <a:lnTo>
                      <a:pt x="610" y="929"/>
                    </a:lnTo>
                    <a:lnTo>
                      <a:pt x="590" y="922"/>
                    </a:lnTo>
                    <a:lnTo>
                      <a:pt x="574" y="917"/>
                    </a:lnTo>
                    <a:lnTo>
                      <a:pt x="557" y="904"/>
                    </a:lnTo>
                    <a:lnTo>
                      <a:pt x="547" y="893"/>
                    </a:lnTo>
                    <a:lnTo>
                      <a:pt x="547" y="892"/>
                    </a:lnTo>
                    <a:lnTo>
                      <a:pt x="547" y="888"/>
                    </a:lnTo>
                    <a:lnTo>
                      <a:pt x="543" y="888"/>
                    </a:lnTo>
                    <a:lnTo>
                      <a:pt x="543" y="886"/>
                    </a:lnTo>
                    <a:lnTo>
                      <a:pt x="543" y="874"/>
                    </a:lnTo>
                    <a:lnTo>
                      <a:pt x="547" y="863"/>
                    </a:lnTo>
                    <a:lnTo>
                      <a:pt x="547" y="855"/>
                    </a:lnTo>
                    <a:lnTo>
                      <a:pt x="548" y="845"/>
                    </a:lnTo>
                    <a:lnTo>
                      <a:pt x="557" y="819"/>
                    </a:lnTo>
                    <a:lnTo>
                      <a:pt x="567" y="791"/>
                    </a:lnTo>
                    <a:lnTo>
                      <a:pt x="579" y="769"/>
                    </a:lnTo>
                    <a:lnTo>
                      <a:pt x="601" y="753"/>
                    </a:lnTo>
                    <a:lnTo>
                      <a:pt x="613" y="749"/>
                    </a:lnTo>
                    <a:lnTo>
                      <a:pt x="624" y="744"/>
                    </a:lnTo>
                    <a:lnTo>
                      <a:pt x="631" y="742"/>
                    </a:lnTo>
                    <a:lnTo>
                      <a:pt x="642" y="738"/>
                    </a:lnTo>
                    <a:lnTo>
                      <a:pt x="655" y="738"/>
                    </a:lnTo>
                    <a:lnTo>
                      <a:pt x="666" y="736"/>
                    </a:lnTo>
                    <a:lnTo>
                      <a:pt x="673" y="729"/>
                    </a:lnTo>
                    <a:lnTo>
                      <a:pt x="684" y="727"/>
                    </a:lnTo>
                    <a:lnTo>
                      <a:pt x="695" y="727"/>
                    </a:lnTo>
                    <a:lnTo>
                      <a:pt x="704" y="722"/>
                    </a:lnTo>
                    <a:lnTo>
                      <a:pt x="715" y="718"/>
                    </a:lnTo>
                    <a:lnTo>
                      <a:pt x="725" y="713"/>
                    </a:lnTo>
                    <a:lnTo>
                      <a:pt x="736" y="711"/>
                    </a:lnTo>
                    <a:lnTo>
                      <a:pt x="749" y="707"/>
                    </a:lnTo>
                    <a:lnTo>
                      <a:pt x="760" y="707"/>
                    </a:lnTo>
                    <a:lnTo>
                      <a:pt x="770" y="711"/>
                    </a:lnTo>
                    <a:lnTo>
                      <a:pt x="776" y="717"/>
                    </a:lnTo>
                    <a:lnTo>
                      <a:pt x="783" y="722"/>
                    </a:lnTo>
                    <a:lnTo>
                      <a:pt x="792" y="729"/>
                    </a:lnTo>
                    <a:lnTo>
                      <a:pt x="803" y="736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9" name="Freeform 27"/>
              <p:cNvSpPr>
                <a:spLocks/>
              </p:cNvSpPr>
              <p:nvPr/>
            </p:nvSpPr>
            <p:spPr bwMode="invGray">
              <a:xfrm>
                <a:off x="530" y="2834"/>
                <a:ext cx="63" cy="73"/>
              </a:xfrm>
              <a:custGeom>
                <a:avLst/>
                <a:gdLst>
                  <a:gd name="T0" fmla="*/ 42 w 63"/>
                  <a:gd name="T1" fmla="*/ 65 h 73"/>
                  <a:gd name="T2" fmla="*/ 58 w 63"/>
                  <a:gd name="T3" fmla="*/ 72 h 73"/>
                  <a:gd name="T4" fmla="*/ 62 w 63"/>
                  <a:gd name="T5" fmla="*/ 72 h 73"/>
                  <a:gd name="T6" fmla="*/ 62 w 63"/>
                  <a:gd name="T7" fmla="*/ 67 h 73"/>
                  <a:gd name="T8" fmla="*/ 58 w 63"/>
                  <a:gd name="T9" fmla="*/ 65 h 73"/>
                  <a:gd name="T10" fmla="*/ 58 w 63"/>
                  <a:gd name="T11" fmla="*/ 62 h 73"/>
                  <a:gd name="T12" fmla="*/ 44 w 63"/>
                  <a:gd name="T13" fmla="*/ 56 h 73"/>
                  <a:gd name="T14" fmla="*/ 37 w 63"/>
                  <a:gd name="T15" fmla="*/ 45 h 73"/>
                  <a:gd name="T16" fmla="*/ 31 w 63"/>
                  <a:gd name="T17" fmla="*/ 34 h 73"/>
                  <a:gd name="T18" fmla="*/ 26 w 63"/>
                  <a:gd name="T19" fmla="*/ 20 h 73"/>
                  <a:gd name="T20" fmla="*/ 9 w 63"/>
                  <a:gd name="T21" fmla="*/ 0 h 73"/>
                  <a:gd name="T22" fmla="*/ 6 w 63"/>
                  <a:gd name="T23" fmla="*/ 4 h 73"/>
                  <a:gd name="T24" fmla="*/ 2 w 63"/>
                  <a:gd name="T25" fmla="*/ 9 h 73"/>
                  <a:gd name="T26" fmla="*/ 0 w 63"/>
                  <a:gd name="T27" fmla="*/ 11 h 73"/>
                  <a:gd name="T28" fmla="*/ 0 w 63"/>
                  <a:gd name="T29" fmla="*/ 18 h 73"/>
                  <a:gd name="T30" fmla="*/ 0 w 63"/>
                  <a:gd name="T31" fmla="*/ 20 h 73"/>
                  <a:gd name="T32" fmla="*/ 0 w 63"/>
                  <a:gd name="T33" fmla="*/ 20 h 73"/>
                  <a:gd name="T34" fmla="*/ 0 w 63"/>
                  <a:gd name="T35" fmla="*/ 20 h 73"/>
                  <a:gd name="T36" fmla="*/ 0 w 63"/>
                  <a:gd name="T37" fmla="*/ 20 h 73"/>
                  <a:gd name="T38" fmla="*/ 9 w 63"/>
                  <a:gd name="T39" fmla="*/ 31 h 73"/>
                  <a:gd name="T40" fmla="*/ 20 w 63"/>
                  <a:gd name="T41" fmla="*/ 45 h 73"/>
                  <a:gd name="T42" fmla="*/ 31 w 63"/>
                  <a:gd name="T43" fmla="*/ 56 h 73"/>
                  <a:gd name="T44" fmla="*/ 42 w 63"/>
                  <a:gd name="T45" fmla="*/ 65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3" h="73">
                    <a:moveTo>
                      <a:pt x="42" y="65"/>
                    </a:moveTo>
                    <a:lnTo>
                      <a:pt x="58" y="72"/>
                    </a:lnTo>
                    <a:lnTo>
                      <a:pt x="62" y="72"/>
                    </a:lnTo>
                    <a:lnTo>
                      <a:pt x="62" y="67"/>
                    </a:lnTo>
                    <a:lnTo>
                      <a:pt x="58" y="65"/>
                    </a:lnTo>
                    <a:lnTo>
                      <a:pt x="58" y="62"/>
                    </a:lnTo>
                    <a:lnTo>
                      <a:pt x="44" y="56"/>
                    </a:lnTo>
                    <a:lnTo>
                      <a:pt x="37" y="45"/>
                    </a:lnTo>
                    <a:lnTo>
                      <a:pt x="31" y="34"/>
                    </a:lnTo>
                    <a:lnTo>
                      <a:pt x="26" y="20"/>
                    </a:lnTo>
                    <a:lnTo>
                      <a:pt x="9" y="0"/>
                    </a:lnTo>
                    <a:lnTo>
                      <a:pt x="6" y="4"/>
                    </a:lnTo>
                    <a:lnTo>
                      <a:pt x="2" y="9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9" y="31"/>
                    </a:lnTo>
                    <a:lnTo>
                      <a:pt x="20" y="45"/>
                    </a:lnTo>
                    <a:lnTo>
                      <a:pt x="31" y="56"/>
                    </a:lnTo>
                    <a:lnTo>
                      <a:pt x="42" y="6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3100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3102" name="Rectangle 3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2A52BB-0259-46C6-A525-D57DB44DA3A7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80CEEA-4874-4866-9FC7-F8AB173BE1A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69908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10A433-3AA1-4F43-96EC-5AB05ABC1FA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643173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Nadpis, klipar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klipart 2"/>
          <p:cNvSpPr>
            <a:spLocks noGrp="1"/>
          </p:cNvSpPr>
          <p:nvPr>
            <p:ph type="clipArt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E86E1-5826-4875-ABF3-1EF6FEEA7ED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67229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5A650-A049-439E-9B30-EADD42A93EE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65909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6EAFDD-C92C-4AA0-A2BA-7D1475EB496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27908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C25C7-6A03-471B-8645-1CB61D68925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652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F6405-F432-455A-ADF0-124F5888736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03639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1BC14-9878-4B94-8E88-11A0FD55BA9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81669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6618D-42B7-43F7-80D9-80FC48E700E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96505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7272D-9373-4754-A42C-89AF0D7F4F8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3209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ACDA93-BE2D-4012-A5EC-6EBAA8AEC1D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08259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685800" y="117475"/>
            <a:ext cx="8456613" cy="6738938"/>
            <a:chOff x="432" y="74"/>
            <a:chExt cx="5327" cy="4245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invGray">
            <a:xfrm>
              <a:off x="432" y="4176"/>
              <a:ext cx="2208" cy="143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2052" name="Group 4"/>
            <p:cNvGrpSpPr>
              <a:grpSpLocks/>
            </p:cNvGrpSpPr>
            <p:nvPr/>
          </p:nvGrpSpPr>
          <p:grpSpPr bwMode="auto">
            <a:xfrm>
              <a:off x="2859" y="4250"/>
              <a:ext cx="2729" cy="41"/>
              <a:chOff x="2859" y="4250"/>
              <a:chExt cx="2729" cy="41"/>
            </a:xfrm>
          </p:grpSpPr>
          <p:sp>
            <p:nvSpPr>
              <p:cNvPr id="2053" name="Oval 5"/>
              <p:cNvSpPr>
                <a:spLocks noChangeArrowheads="1"/>
              </p:cNvSpPr>
              <p:nvPr/>
            </p:nvSpPr>
            <p:spPr bwMode="invGray">
              <a:xfrm>
                <a:off x="285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4" name="Oval 6"/>
              <p:cNvSpPr>
                <a:spLocks noChangeArrowheads="1"/>
              </p:cNvSpPr>
              <p:nvPr/>
            </p:nvSpPr>
            <p:spPr bwMode="invGray">
              <a:xfrm>
                <a:off x="324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5" name="Oval 7"/>
              <p:cNvSpPr>
                <a:spLocks noChangeArrowheads="1"/>
              </p:cNvSpPr>
              <p:nvPr/>
            </p:nvSpPr>
            <p:spPr bwMode="invGray">
              <a:xfrm>
                <a:off x="362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6" name="Oval 8"/>
              <p:cNvSpPr>
                <a:spLocks noChangeArrowheads="1"/>
              </p:cNvSpPr>
              <p:nvPr/>
            </p:nvSpPr>
            <p:spPr bwMode="invGray">
              <a:xfrm>
                <a:off x="4011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7" name="Oval 9"/>
              <p:cNvSpPr>
                <a:spLocks noChangeArrowheads="1"/>
              </p:cNvSpPr>
              <p:nvPr/>
            </p:nvSpPr>
            <p:spPr bwMode="invGray">
              <a:xfrm>
                <a:off x="4395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8" name="Oval 10"/>
              <p:cNvSpPr>
                <a:spLocks noChangeArrowheads="1"/>
              </p:cNvSpPr>
              <p:nvPr/>
            </p:nvSpPr>
            <p:spPr bwMode="invGray">
              <a:xfrm>
                <a:off x="477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9" name="Oval 11"/>
              <p:cNvSpPr>
                <a:spLocks noChangeArrowheads="1"/>
              </p:cNvSpPr>
              <p:nvPr/>
            </p:nvSpPr>
            <p:spPr bwMode="invGray">
              <a:xfrm>
                <a:off x="516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60" name="Oval 12"/>
              <p:cNvSpPr>
                <a:spLocks noChangeArrowheads="1"/>
              </p:cNvSpPr>
              <p:nvPr/>
            </p:nvSpPr>
            <p:spPr bwMode="invGray">
              <a:xfrm>
                <a:off x="554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061" name="Rectangle 13"/>
            <p:cNvSpPr>
              <a:spLocks noChangeArrowheads="1"/>
            </p:cNvSpPr>
            <p:nvPr/>
          </p:nvSpPr>
          <p:spPr bwMode="invGray">
            <a:xfrm>
              <a:off x="480" y="480"/>
              <a:ext cx="5279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2" name="Oval 14"/>
            <p:cNvSpPr>
              <a:spLocks noChangeArrowheads="1"/>
            </p:cNvSpPr>
            <p:nvPr/>
          </p:nvSpPr>
          <p:spPr bwMode="invGray">
            <a:xfrm>
              <a:off x="507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3" name="Oval 15"/>
            <p:cNvSpPr>
              <a:spLocks noChangeArrowheads="1"/>
            </p:cNvSpPr>
            <p:nvPr/>
          </p:nvSpPr>
          <p:spPr bwMode="invGray">
            <a:xfrm>
              <a:off x="507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4" name="Oval 16"/>
            <p:cNvSpPr>
              <a:spLocks noChangeArrowheads="1"/>
            </p:cNvSpPr>
            <p:nvPr/>
          </p:nvSpPr>
          <p:spPr bwMode="invGray">
            <a:xfrm>
              <a:off x="507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065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nadpisu předlohy</a:t>
            </a:r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textu předlohy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/>
            </a:lvl1pPr>
          </a:lstStyle>
          <a:p>
            <a:endParaRPr lang="cs-CZ" altLang="cs-CZ"/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/>
            </a:lvl1pPr>
          </a:lstStyle>
          <a:p>
            <a:endParaRPr lang="cs-CZ" altLang="cs-CZ"/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/>
            </a:lvl1pPr>
          </a:lstStyle>
          <a:p>
            <a:fld id="{9242C05A-08DB-41E4-B405-D09D0262F53C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Revize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/index.php?title=Individu%C3%A1ln%C3%AD_pr%C3%A1vn%C3%AD_akt&amp;action=edit&amp;redlink=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Dr%C3%A1%C5%BEn%C3%AD_inspekce" TargetMode="External"/><Relationship Id="rId3" Type="http://schemas.openxmlformats.org/officeDocument/2006/relationships/hyperlink" Target="http://cs.wikipedia.org/wiki/%C3%9A%C5%99ad" TargetMode="External"/><Relationship Id="rId7" Type="http://schemas.openxmlformats.org/officeDocument/2006/relationships/hyperlink" Target="http://cs.wikipedia.org/wiki/%C4%8Cesk%C3%A1_%C5%A1koln%C3%AD_inspekce" TargetMode="External"/><Relationship Id="rId2" Type="http://schemas.openxmlformats.org/officeDocument/2006/relationships/hyperlink" Target="http://cs.wikipedia.org/wiki/Lid%C3%A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%C4%8Cesk%C3%A1_inspekce_%C5%BEivotn%C3%ADho_prost%C5%99ed%C3%AD" TargetMode="External"/><Relationship Id="rId5" Type="http://schemas.openxmlformats.org/officeDocument/2006/relationships/hyperlink" Target="http://cs.wikipedia.org/wiki/Kontrola" TargetMode="External"/><Relationship Id="rId4" Type="http://schemas.openxmlformats.org/officeDocument/2006/relationships/hyperlink" Target="http://cs.wikipedia.org/w/index.php?title=Dozor&amp;action=edit&amp;redlink=1" TargetMode="External"/><Relationship Id="rId9" Type="http://schemas.openxmlformats.org/officeDocument/2006/relationships/hyperlink" Target="http://cs.wikipedia.org/w/index.php?title=St%C3%A1tn%C3%AD_energetick%C3%A1_inspekce&amp;action=edit&amp;redlink=1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smtClean="0"/>
              <a:t>ROZPOČTOVÉ PRÁVO</a:t>
            </a:r>
            <a:br>
              <a:rPr lang="cs-CZ" altLang="cs-CZ" smtClean="0"/>
            </a:br>
            <a:r>
              <a:rPr lang="cs-CZ" altLang="cs-CZ" smtClean="0"/>
              <a:t>FINANČNÍ KONTROLA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smtClean="0"/>
              <a:t>Ivana Pařízková</a:t>
            </a:r>
          </a:p>
        </p:txBody>
      </p:sp>
    </p:spTree>
    <p:extLst>
      <p:ext uri="{BB962C8B-B14F-4D97-AF65-F5344CB8AC3E}">
        <p14:creationId xmlns:p14="http://schemas.microsoft.com/office/powerpoint/2010/main" val="1085028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smtClean="0"/>
              <a:t>Kontrola v berním právu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Daňová kontrola na základě DŘ</a:t>
            </a:r>
          </a:p>
          <a:p>
            <a:pPr eaLnBrk="1" hangingPunct="1">
              <a:defRPr/>
            </a:pPr>
            <a:r>
              <a:rPr lang="cs-CZ" altLang="cs-CZ" smtClean="0"/>
              <a:t>§§85-88</a:t>
            </a:r>
          </a:p>
          <a:p>
            <a:pPr eaLnBrk="1" hangingPunct="1">
              <a:defRPr/>
            </a:pPr>
            <a:r>
              <a:rPr lang="cs-CZ" altLang="cs-CZ" smtClean="0"/>
              <a:t>Poplatková KO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altLang="cs-CZ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smtClean="0"/>
              <a:t>DKO ke splnění daňových povinností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916957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smtClean="0"/>
              <a:t>Daňová kontrola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b="1" smtClean="0"/>
              <a:t>Předmětem daňové kontroly jsou daňové povinnosti, tvrzení daňového subjektu nebo jiné okolnosti rozhodné pro správné zjištění a stanovení daně vztahující se k jednomu daňovému řízení.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b="1" smtClean="0"/>
              <a:t>Daňová kontrola se provádí u daňového subjektu nebo na místě, kde je to vzhledem k účelu kontroly nejvhodnější.</a:t>
            </a:r>
          </a:p>
        </p:txBody>
      </p:sp>
    </p:spTree>
    <p:extLst>
      <p:ext uri="{BB962C8B-B14F-4D97-AF65-F5344CB8AC3E}">
        <p14:creationId xmlns:p14="http://schemas.microsoft.com/office/powerpoint/2010/main" val="4148186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smtClean="0"/>
              <a:t>Daňová kontrola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smtClean="0"/>
              <a:t>Daňovou kontrolu lze provádět společně pro více daňových řízení týkajících se jednoho daňového subjektu.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smtClean="0"/>
              <a:t>Daňovou kontrolu, která se týká skutečností, které již byly v souladu s vymezeným rozsahem kontrolovány, je možné opakovat pouze tehdy, pokud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smtClean="0"/>
              <a:t>a) správce daně zjistí nové skutečnosti nebo důkazy, které nemohly být bez zavinění správce daně uplatněny v původní daňové kontrole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smtClean="0"/>
              <a:t>b) daňový subjekt učiní úkon, kterým mění svá dosavadní tvrzení; takto lze daňovou kontrolu opakovat pouze v rozsahu, který odpovídá změně dosavadního tvrzení daňového subjektu. </a:t>
            </a:r>
          </a:p>
        </p:txBody>
      </p:sp>
    </p:spTree>
    <p:extLst>
      <p:ext uri="{BB962C8B-B14F-4D97-AF65-F5344CB8AC3E}">
        <p14:creationId xmlns:p14="http://schemas.microsoft.com/office/powerpoint/2010/main" val="281476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smtClean="0"/>
              <a:t>KO v celním právu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800" smtClean="0"/>
              <a:t>potřeba celní správy zajistit řádné provádění celních předpisů na jedné straně a uplatňováním práva hospodářských subjektů na spravedlivé zacházení na straně druhé, byly celní správě mimo jiné přiznány rozsáhlé kontrolní pravomoci a uvedeným hospodářským subjektům právo na podání opravných prostředků. </a:t>
            </a:r>
          </a:p>
        </p:txBody>
      </p:sp>
    </p:spTree>
    <p:extLst>
      <p:ext uri="{BB962C8B-B14F-4D97-AF65-F5344CB8AC3E}">
        <p14:creationId xmlns:p14="http://schemas.microsoft.com/office/powerpoint/2010/main" val="3027108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KO v rozpočtovém právu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 smtClean="0"/>
          </a:p>
          <a:p>
            <a:pPr eaLnBrk="1" hangingPunct="1">
              <a:defRPr/>
            </a:pPr>
            <a:endParaRPr lang="cs-CZ" altLang="cs-CZ" smtClean="0"/>
          </a:p>
          <a:p>
            <a:pPr eaLnBrk="1" hangingPunct="1">
              <a:defRPr/>
            </a:pPr>
            <a:endParaRPr lang="cs-CZ" altLang="cs-CZ" smtClean="0"/>
          </a:p>
          <a:p>
            <a:pPr eaLnBrk="1" hangingPunct="1">
              <a:defRPr/>
            </a:pPr>
            <a:r>
              <a:rPr lang="cs-CZ" altLang="cs-CZ" smtClean="0"/>
              <a:t>RP</a:t>
            </a: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 flipV="1">
            <a:off x="1619250" y="2924175"/>
            <a:ext cx="576263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195513" y="263683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111111"/>
                </a:solidFill>
                <a:latin typeface="Arial" charset="0"/>
              </a:rPr>
              <a:t>RP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111111"/>
                </a:solidFill>
                <a:latin typeface="Arial" charset="0"/>
              </a:rPr>
              <a:t>celostátní</a:t>
            </a: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1619250" y="3716338"/>
            <a:ext cx="504825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2195513" y="4076700"/>
            <a:ext cx="936625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111111"/>
                </a:solidFill>
                <a:latin typeface="Arial" charset="0"/>
              </a:rPr>
              <a:t>RP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111111"/>
                </a:solidFill>
                <a:latin typeface="Arial" charset="0"/>
              </a:rPr>
              <a:t>ÚSC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V="1">
            <a:off x="3276600" y="2276475"/>
            <a:ext cx="935038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3276600" y="2852738"/>
            <a:ext cx="8636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3276600" y="3213100"/>
            <a:ext cx="790575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4211638" y="2205038"/>
            <a:ext cx="73025" cy="714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4211638" y="1773238"/>
            <a:ext cx="2520950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111111"/>
                </a:solidFill>
                <a:latin typeface="Arial" charset="0"/>
              </a:rPr>
              <a:t>KO Státního rozpočtu</a:t>
            </a: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4211638" y="2708275"/>
            <a:ext cx="2665412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111111"/>
                </a:solidFill>
                <a:latin typeface="Arial" charset="0"/>
              </a:rPr>
              <a:t>KO státních fondů</a:t>
            </a: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4067175" y="3357563"/>
            <a:ext cx="2809875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111111"/>
                </a:solidFill>
                <a:latin typeface="Arial" charset="0"/>
              </a:rPr>
              <a:t>KO příspěvkových organizací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111111"/>
                </a:solidFill>
                <a:latin typeface="Arial" charset="0"/>
              </a:rPr>
              <a:t>  KO organizačních složek státu</a:t>
            </a:r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V="1">
            <a:off x="3276600" y="4292600"/>
            <a:ext cx="8636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3276600" y="4652963"/>
            <a:ext cx="7905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3276600" y="4581525"/>
            <a:ext cx="574675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4140200" y="4221163"/>
            <a:ext cx="2736850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111111"/>
                </a:solidFill>
                <a:latin typeface="Arial" charset="0"/>
              </a:rPr>
              <a:t>KO rozpočtu krajů</a:t>
            </a: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4067175" y="4868863"/>
            <a:ext cx="288131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111111"/>
                </a:solidFill>
                <a:latin typeface="Arial" charset="0"/>
              </a:rPr>
              <a:t>KO rozpočtu obcí</a:t>
            </a:r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3924300" y="5445125"/>
            <a:ext cx="3240088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111111"/>
                </a:solidFill>
                <a:latin typeface="Arial" charset="0"/>
              </a:rPr>
              <a:t>KO hl. m. Prahy</a:t>
            </a:r>
          </a:p>
        </p:txBody>
      </p:sp>
    </p:spTree>
    <p:extLst>
      <p:ext uri="{BB962C8B-B14F-4D97-AF65-F5344CB8AC3E}">
        <p14:creationId xmlns:p14="http://schemas.microsoft.com/office/powerpoint/2010/main" val="797061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792480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cs-CZ" altLang="cs-CZ" sz="2000" b="1" smtClean="0"/>
          </a:p>
          <a:p>
            <a:pPr eaLnBrk="1" hangingPunct="1">
              <a:lnSpc>
                <a:spcPct val="80000"/>
              </a:lnSpc>
              <a:defRPr/>
            </a:pPr>
            <a:endParaRPr lang="cs-CZ" altLang="cs-CZ" sz="2000" b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b="1" smtClean="0"/>
              <a:t>Úz. Č. 1/1993 Sb.,</a:t>
            </a:r>
            <a:r>
              <a:rPr lang="cs-CZ" altLang="cs-CZ" sz="2400" smtClean="0"/>
              <a:t> Ústava, vzpzd.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b="1" smtClean="0"/>
              <a:t>Úz. Č. 2/1993 Sb</a:t>
            </a:r>
            <a:r>
              <a:rPr lang="cs-CZ" altLang="cs-CZ" sz="2400" smtClean="0"/>
              <a:t>., Listina zákl. práv a svobod, vzpzd.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000" i="1" smtClean="0"/>
              <a:t>ÚZ </a:t>
            </a:r>
            <a:r>
              <a:rPr lang="cs-CZ" altLang="cs-CZ" sz="2000" b="1" i="1" smtClean="0"/>
              <a:t>č.347/1997 Sb</a:t>
            </a:r>
            <a:r>
              <a:rPr lang="cs-CZ" altLang="cs-CZ" sz="2000" i="1" smtClean="0"/>
              <a:t>., o vytvoření VÚSC</a:t>
            </a:r>
            <a:endParaRPr lang="cs-CZ" altLang="cs-CZ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b="1" smtClean="0"/>
              <a:t>Z.č. 218/2000 Sb., o rozpočtových pravidlech a o změně souvisejících zákonů (rozpočtová pravidla), vzpzd. § 20, § 39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b="1" smtClean="0"/>
              <a:t>Z.č. 250/2000 Sb., o rozpočtových pravidlech územních rozpočtů, vzpzd</a:t>
            </a:r>
            <a:r>
              <a:rPr lang="cs-CZ" altLang="cs-CZ" sz="2800" smtClean="0"/>
              <a:t>.§15 §17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1000" smtClean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17411" name="WordArt 3"/>
          <p:cNvSpPr>
            <a:spLocks noChangeArrowheads="1" noChangeShapeType="1" noTextEdit="1"/>
          </p:cNvSpPr>
          <p:nvPr/>
        </p:nvSpPr>
        <p:spPr bwMode="auto">
          <a:xfrm>
            <a:off x="1066800" y="304800"/>
            <a:ext cx="7543800" cy="14319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cs-CZ" sz="3600" b="1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Prameny právní úpravy RP</a:t>
            </a:r>
          </a:p>
        </p:txBody>
      </p:sp>
    </p:spTree>
    <p:extLst>
      <p:ext uri="{BB962C8B-B14F-4D97-AF65-F5344CB8AC3E}">
        <p14:creationId xmlns:p14="http://schemas.microsoft.com/office/powerpoint/2010/main" val="2434470091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b="1" smtClean="0"/>
              <a:t>Z.č. 219/2000 Sb</a:t>
            </a:r>
            <a:r>
              <a:rPr lang="cs-CZ" altLang="cs-CZ" sz="2800" smtClean="0"/>
              <a:t>., o majetku ČR a jeho vystupování v některých právních vztazích, </a:t>
            </a:r>
            <a:r>
              <a:rPr lang="cs-CZ" altLang="cs-CZ" smtClean="0"/>
              <a:t>vzpzd.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b="1" smtClean="0"/>
              <a:t>Z.č. 128/2000 Sb</a:t>
            </a:r>
            <a:r>
              <a:rPr lang="cs-CZ" altLang="cs-CZ" sz="2800" smtClean="0"/>
              <a:t>., o obcích , </a:t>
            </a:r>
            <a:r>
              <a:rPr lang="cs-CZ" altLang="cs-CZ" smtClean="0"/>
              <a:t>vzpzd.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b="1" smtClean="0"/>
              <a:t>Z. č. 129/2000 Sb</a:t>
            </a:r>
            <a:r>
              <a:rPr lang="cs-CZ" altLang="cs-CZ" sz="2800" smtClean="0"/>
              <a:t>., o krajích, </a:t>
            </a:r>
            <a:r>
              <a:rPr lang="cs-CZ" altLang="cs-CZ" smtClean="0"/>
              <a:t>vzpzd.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b="1" u="sng" smtClean="0"/>
              <a:t>Z. č. 320/2001 Sb., o finanční kontrole ve veřejné správě, </a:t>
            </a:r>
            <a:r>
              <a:rPr lang="cs-CZ" altLang="cs-CZ" b="1" u="sng" smtClean="0"/>
              <a:t>vzpzd.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b="1" smtClean="0"/>
              <a:t>Z. č. 243/2000 Sb</a:t>
            </a:r>
            <a:r>
              <a:rPr lang="cs-CZ" altLang="cs-CZ" sz="2800" smtClean="0"/>
              <a:t>., o rozpočtovém určení výnosu některých daní, </a:t>
            </a:r>
            <a:r>
              <a:rPr lang="cs-CZ" altLang="cs-CZ" smtClean="0"/>
              <a:t>vzpzd</a:t>
            </a:r>
            <a:r>
              <a:rPr lang="cs-CZ" altLang="cs-CZ" smtClean="0">
                <a:solidFill>
                  <a:srgbClr val="FFFF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992311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 smtClean="0"/>
              <a:t>Z. č. 420/2004 Sb.,</a:t>
            </a:r>
            <a:r>
              <a:rPr lang="cs-CZ" altLang="cs-CZ" sz="2400" dirty="0" smtClean="0"/>
              <a:t> o přezkoumávání hospodaření ÚSC, </a:t>
            </a:r>
            <a:r>
              <a:rPr lang="cs-CZ" altLang="cs-CZ" sz="2800" dirty="0" err="1" smtClean="0"/>
              <a:t>vzpzd</a:t>
            </a:r>
            <a:r>
              <a:rPr lang="cs-CZ" altLang="cs-CZ" sz="2800" dirty="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 smtClean="0"/>
              <a:t>Z. č. 563/1991 Sb</a:t>
            </a:r>
            <a:r>
              <a:rPr lang="cs-CZ" altLang="cs-CZ" sz="2400" dirty="0" smtClean="0"/>
              <a:t>., o účetnictví, </a:t>
            </a:r>
            <a:r>
              <a:rPr lang="cs-CZ" altLang="cs-CZ" sz="2800" dirty="0" err="1" smtClean="0"/>
              <a:t>vzpzd</a:t>
            </a:r>
            <a:r>
              <a:rPr lang="cs-CZ" altLang="cs-CZ" sz="2800" dirty="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 smtClean="0"/>
              <a:t>Z. č.280/2009 Sb., DŘ</a:t>
            </a:r>
            <a:r>
              <a:rPr lang="cs-CZ" altLang="cs-CZ" sz="2400" dirty="0" smtClean="0"/>
              <a:t>, </a:t>
            </a:r>
            <a:r>
              <a:rPr lang="cs-CZ" altLang="cs-CZ" sz="2800" dirty="0" err="1" smtClean="0"/>
              <a:t>vzpzd</a:t>
            </a:r>
            <a:r>
              <a:rPr lang="cs-CZ" altLang="cs-CZ" sz="2800" dirty="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 smtClean="0"/>
              <a:t>Vyhláška č. 323/2002 Sb</a:t>
            </a:r>
            <a:r>
              <a:rPr lang="cs-CZ" altLang="cs-CZ" sz="2400" dirty="0" smtClean="0"/>
              <a:t>., o rozpočtové skladbě, </a:t>
            </a:r>
            <a:r>
              <a:rPr lang="cs-CZ" altLang="cs-CZ" sz="2800" dirty="0" err="1" smtClean="0"/>
              <a:t>vzpzd</a:t>
            </a:r>
            <a:r>
              <a:rPr lang="cs-CZ" altLang="cs-CZ" sz="2800" dirty="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 smtClean="0"/>
              <a:t>Vyhláška č. 416/2004 Sb</a:t>
            </a:r>
            <a:r>
              <a:rPr lang="cs-CZ" altLang="cs-CZ" sz="2400" dirty="0" smtClean="0"/>
              <a:t>., kterou se provádí zák. o FK ve VS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altLang="cs-CZ" sz="2400" i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887540899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sz="4800" i="1" smtClean="0"/>
              <a:t>Zásady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400" smtClean="0">
                <a:solidFill>
                  <a:srgbClr val="FF0000"/>
                </a:solidFill>
              </a:rPr>
              <a:t>Obecné</a:t>
            </a:r>
            <a:r>
              <a:rPr lang="cs-CZ" altLang="cs-CZ" sz="4400" smtClean="0"/>
              <a:t> zásady pro tvorbu práva</a:t>
            </a:r>
          </a:p>
          <a:p>
            <a:pPr eaLnBrk="1" hangingPunct="1">
              <a:defRPr/>
            </a:pPr>
            <a:r>
              <a:rPr lang="cs-CZ" altLang="cs-CZ" sz="4400" smtClean="0">
                <a:solidFill>
                  <a:srgbClr val="FF0000"/>
                </a:solidFill>
              </a:rPr>
              <a:t>Speciální</a:t>
            </a:r>
            <a:r>
              <a:rPr lang="cs-CZ" altLang="cs-CZ" sz="4400" smtClean="0"/>
              <a:t> principy</a:t>
            </a:r>
          </a:p>
        </p:txBody>
      </p:sp>
    </p:spTree>
    <p:extLst>
      <p:ext uri="{BB962C8B-B14F-4D97-AF65-F5344CB8AC3E}">
        <p14:creationId xmlns:p14="http://schemas.microsoft.com/office/powerpoint/2010/main" val="8901118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b="0" i="1" smtClean="0">
                <a:solidFill>
                  <a:schemeClr val="accent2"/>
                </a:solidFill>
              </a:rPr>
              <a:t>Obecné principy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smtClean="0"/>
              <a:t>Zásada demokratismu </a:t>
            </a:r>
          </a:p>
          <a:p>
            <a:pPr eaLnBrk="1" hangingPunct="1">
              <a:defRPr/>
            </a:pPr>
            <a:r>
              <a:rPr lang="cs-CZ" altLang="cs-CZ" sz="4000" smtClean="0"/>
              <a:t>Zásada legality</a:t>
            </a:r>
          </a:p>
          <a:p>
            <a:pPr eaLnBrk="1" hangingPunct="1">
              <a:defRPr/>
            </a:pPr>
            <a:r>
              <a:rPr lang="cs-CZ" altLang="cs-CZ" sz="4000" smtClean="0"/>
              <a:t>Zásada legitimity</a:t>
            </a:r>
          </a:p>
          <a:p>
            <a:pPr eaLnBrk="1" hangingPunct="1">
              <a:defRPr/>
            </a:pPr>
            <a:r>
              <a:rPr lang="cs-CZ" altLang="cs-CZ" sz="4000" smtClean="0"/>
              <a:t>Zásada priority komunitárního a mezinárodního práva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altLang="cs-CZ" sz="4000" smtClean="0"/>
          </a:p>
        </p:txBody>
      </p:sp>
    </p:spTree>
    <p:extLst>
      <p:ext uri="{BB962C8B-B14F-4D97-AF65-F5344CB8AC3E}">
        <p14:creationId xmlns:p14="http://schemas.microsoft.com/office/powerpoint/2010/main" val="2246253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Úvod do problematiky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1" smtClean="0"/>
              <a:t>pojem kontrola </a:t>
            </a:r>
          </a:p>
          <a:p>
            <a:pPr eaLnBrk="1" hangingPunct="1">
              <a:defRPr/>
            </a:pPr>
            <a:r>
              <a:rPr lang="cs-CZ" altLang="cs-CZ" b="1" smtClean="0"/>
              <a:t>pojem  dozor</a:t>
            </a:r>
          </a:p>
          <a:p>
            <a:pPr eaLnBrk="1" hangingPunct="1">
              <a:defRPr/>
            </a:pPr>
            <a:r>
              <a:rPr lang="cs-CZ" altLang="cs-CZ" b="1" smtClean="0"/>
              <a:t>pojem dohled</a:t>
            </a:r>
          </a:p>
          <a:p>
            <a:pPr eaLnBrk="1" hangingPunct="1">
              <a:defRPr/>
            </a:pPr>
            <a:r>
              <a:rPr lang="cs-CZ" altLang="cs-CZ" b="1" smtClean="0"/>
              <a:t>inspekce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altLang="cs-CZ" b="1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b="1" smtClean="0"/>
              <a:t>- rozdílnost pojmů ???</a:t>
            </a:r>
          </a:p>
          <a:p>
            <a:pPr eaLnBrk="1" hangingPunct="1">
              <a:defRPr/>
            </a:pPr>
            <a:endParaRPr lang="cs-CZ" altLang="cs-CZ" b="1" smtClean="0"/>
          </a:p>
        </p:txBody>
      </p:sp>
    </p:spTree>
    <p:extLst>
      <p:ext uri="{BB962C8B-B14F-4D97-AF65-F5344CB8AC3E}">
        <p14:creationId xmlns:p14="http://schemas.microsoft.com/office/powerpoint/2010/main" val="7065442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Speciální principy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600" smtClean="0"/>
              <a:t>Principy typu ekonomiky</a:t>
            </a:r>
          </a:p>
          <a:p>
            <a:pPr eaLnBrk="1" hangingPunct="1">
              <a:defRPr/>
            </a:pPr>
            <a:r>
              <a:rPr lang="cs-CZ" altLang="cs-CZ" sz="3600" smtClean="0"/>
              <a:t>Předvídání krátkodobých a dlouhodobých následků FP regulace</a:t>
            </a:r>
          </a:p>
          <a:p>
            <a:pPr eaLnBrk="1" hangingPunct="1">
              <a:defRPr/>
            </a:pPr>
            <a:r>
              <a:rPr lang="cs-CZ" altLang="cs-CZ" sz="3600" smtClean="0"/>
              <a:t>Zohlednění vazeb norem v rámci systému FP</a:t>
            </a:r>
          </a:p>
          <a:p>
            <a:pPr eaLnBrk="1" hangingPunct="1">
              <a:defRPr/>
            </a:pPr>
            <a:r>
              <a:rPr lang="cs-CZ" altLang="cs-CZ" sz="3600" smtClean="0"/>
              <a:t>Omezení vlivů výkyvu v hodnotě peněz na stabilitu právních norem</a:t>
            </a:r>
          </a:p>
        </p:txBody>
      </p:sp>
    </p:spTree>
    <p:extLst>
      <p:ext uri="{BB962C8B-B14F-4D97-AF65-F5344CB8AC3E}">
        <p14:creationId xmlns:p14="http://schemas.microsoft.com/office/powerpoint/2010/main" val="2601962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 smtClean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600" smtClean="0"/>
              <a:t>Plynulost změn ve výši finančních dávek</a:t>
            </a:r>
          </a:p>
          <a:p>
            <a:pPr eaLnBrk="1" hangingPunct="1">
              <a:defRPr/>
            </a:pPr>
            <a:r>
              <a:rPr lang="cs-CZ" altLang="cs-CZ" sz="3600" smtClean="0"/>
              <a:t>Ochrana zájmu většiny před lobby</a:t>
            </a:r>
          </a:p>
          <a:p>
            <a:pPr eaLnBrk="1" hangingPunct="1">
              <a:defRPr/>
            </a:pPr>
            <a:r>
              <a:rPr lang="cs-CZ" altLang="cs-CZ" sz="3600" smtClean="0"/>
              <a:t>Respektování terminologie</a:t>
            </a:r>
          </a:p>
          <a:p>
            <a:pPr eaLnBrk="1" hangingPunct="1">
              <a:defRPr/>
            </a:pPr>
            <a:r>
              <a:rPr lang="cs-CZ" altLang="cs-CZ" sz="3600" smtClean="0"/>
              <a:t>Úroveň právního a ekonomického vědomí adresátů FPN</a:t>
            </a:r>
          </a:p>
          <a:p>
            <a:pPr eaLnBrk="1" hangingPunct="1">
              <a:defRPr/>
            </a:pPr>
            <a:r>
              <a:rPr lang="cs-CZ" altLang="cs-CZ" sz="3600" smtClean="0"/>
              <a:t>Respektování závazků ČR</a:t>
            </a:r>
          </a:p>
          <a:p>
            <a:pPr eaLnBrk="1" hangingPunct="1">
              <a:defRPr/>
            </a:pPr>
            <a:endParaRPr lang="cs-CZ" altLang="cs-CZ" sz="3600" smtClean="0"/>
          </a:p>
        </p:txBody>
      </p:sp>
    </p:spTree>
    <p:extLst>
      <p:ext uri="{BB962C8B-B14F-4D97-AF65-F5344CB8AC3E}">
        <p14:creationId xmlns:p14="http://schemas.microsoft.com/office/powerpoint/2010/main" val="32267205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Další zásady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smtClean="0"/>
              <a:t>Zásada účelovosti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smtClean="0"/>
              <a:t>Zásada plánovitosti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smtClean="0"/>
              <a:t>Zásada priority rovnováhy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smtClean="0"/>
              <a:t>Zásada provázanosti  nástrojů sektoru veřejných financí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smtClean="0"/>
              <a:t>Zásada efektivnosti a hospodárnosti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smtClean="0"/>
              <a:t>Zásada veřejnosti a přehlednosti veřejných peněžních fondů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smtClean="0"/>
              <a:t>Zásada účtování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smtClean="0"/>
              <a:t>Zásada kontroly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smtClean="0"/>
              <a:t>Zásada nadřazenosti finančních zájmů státu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smtClean="0"/>
              <a:t>Zásada finanční disciplíny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2400" smtClean="0"/>
          </a:p>
        </p:txBody>
      </p:sp>
    </p:spTree>
    <p:extLst>
      <p:ext uri="{BB962C8B-B14F-4D97-AF65-F5344CB8AC3E}">
        <p14:creationId xmlns:p14="http://schemas.microsoft.com/office/powerpoint/2010/main" val="34614667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cs-CZ" altLang="cs-CZ" smtClean="0"/>
              <a:t>ZÁKLADNÍ: 1. distribuční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cs-CZ" altLang="cs-CZ" smtClean="0"/>
              <a:t>                 2. alokační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cs-CZ" altLang="cs-CZ" smtClean="0"/>
              <a:t>                 3. stabilizační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cs-CZ" altLang="cs-CZ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cs-CZ" altLang="cs-CZ" smtClean="0"/>
              <a:t>DOPLŇKOVÉ: 1. fiskální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cs-CZ" altLang="cs-CZ" smtClean="0"/>
              <a:t>                    2. stimulační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cs-CZ" altLang="cs-CZ" smtClean="0"/>
              <a:t>                    3. kontrolní  </a:t>
            </a:r>
          </a:p>
        </p:txBody>
      </p:sp>
      <p:sp>
        <p:nvSpPr>
          <p:cNvPr id="25603" name="WordArt 3"/>
          <p:cNvSpPr>
            <a:spLocks noChangeArrowheads="1" noChangeShapeType="1" noTextEdit="1"/>
          </p:cNvSpPr>
          <p:nvPr/>
        </p:nvSpPr>
        <p:spPr bwMode="auto">
          <a:xfrm>
            <a:off x="1116013" y="620713"/>
            <a:ext cx="7543800" cy="14319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cs-CZ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Funkce veřejných financí</a:t>
            </a:r>
          </a:p>
        </p:txBody>
      </p:sp>
    </p:spTree>
    <p:extLst>
      <p:ext uri="{BB962C8B-B14F-4D97-AF65-F5344CB8AC3E}">
        <p14:creationId xmlns:p14="http://schemas.microsoft.com/office/powerpoint/2010/main" val="2925447446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908550" y="1981200"/>
            <a:ext cx="3702050" cy="41148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800" b="1" smtClean="0"/>
              <a:t>Stát - </a:t>
            </a:r>
            <a:r>
              <a:rPr lang="cs-CZ" altLang="cs-CZ" sz="2000" smtClean="0"/>
              <a:t>orgány státní správy</a:t>
            </a:r>
          </a:p>
          <a:p>
            <a:pPr eaLnBrk="1" hangingPunct="1">
              <a:defRPr/>
            </a:pPr>
            <a:r>
              <a:rPr lang="cs-CZ" altLang="cs-CZ" sz="2400" b="1" smtClean="0"/>
              <a:t>Orgány místní samosprávy</a:t>
            </a:r>
          </a:p>
          <a:p>
            <a:pPr eaLnBrk="1" hangingPunct="1">
              <a:defRPr/>
            </a:pPr>
            <a:r>
              <a:rPr lang="cs-CZ" altLang="cs-CZ" sz="2400" b="1" smtClean="0"/>
              <a:t>Zájmové veřejnoprávní korporace</a:t>
            </a:r>
          </a:p>
          <a:p>
            <a:pPr eaLnBrk="1" hangingPunct="1">
              <a:defRPr/>
            </a:pPr>
            <a:r>
              <a:rPr lang="cs-CZ" altLang="cs-CZ" sz="2400" b="1" smtClean="0"/>
              <a:t>Soukromoprávní korporace</a:t>
            </a:r>
          </a:p>
          <a:p>
            <a:pPr eaLnBrk="1" hangingPunct="1">
              <a:defRPr/>
            </a:pPr>
            <a:r>
              <a:rPr lang="cs-CZ" altLang="cs-CZ" sz="2400" b="1" smtClean="0"/>
              <a:t>Fyzické osoby+ PO</a:t>
            </a:r>
          </a:p>
          <a:p>
            <a:pPr eaLnBrk="1" hangingPunct="1">
              <a:defRPr/>
            </a:pPr>
            <a:r>
              <a:rPr lang="cs-CZ" altLang="cs-CZ" sz="2400" b="1" smtClean="0"/>
              <a:t>Speciální orgány státní správy=ÚFO</a:t>
            </a:r>
          </a:p>
        </p:txBody>
      </p:sp>
      <p:sp>
        <p:nvSpPr>
          <p:cNvPr id="26627" name="WordArt 3"/>
          <p:cNvSpPr>
            <a:spLocks noChangeArrowheads="1" noChangeShapeType="1" noTextEdit="1"/>
          </p:cNvSpPr>
          <p:nvPr/>
        </p:nvSpPr>
        <p:spPr bwMode="auto">
          <a:xfrm>
            <a:off x="1066800" y="304800"/>
            <a:ext cx="7543800" cy="14319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cs-CZ" sz="3600" b="1" kern="10" normalizeH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SUBJEKTY RP</a:t>
            </a:r>
          </a:p>
        </p:txBody>
      </p:sp>
      <p:pic>
        <p:nvPicPr>
          <p:cNvPr id="26628" name="Picture 4" descr="MPj03961410000[1]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46263" y="3325813"/>
            <a:ext cx="2146300" cy="1425575"/>
          </a:xfrm>
        </p:spPr>
      </p:pic>
    </p:spTree>
    <p:extLst>
      <p:ext uri="{BB962C8B-B14F-4D97-AF65-F5344CB8AC3E}">
        <p14:creationId xmlns:p14="http://schemas.microsoft.com/office/powerpoint/2010/main" val="3332274295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smtClean="0"/>
              <a:t>KONTROLA V RP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Na kontrolu v RP lze nahlížet jako na KO v rámci rozpočtového procesu –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smtClean="0"/>
              <a:t>   KO vnitřní a vnější – kontrolní subjekty a kontrolované subjekty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smtClean="0"/>
              <a:t>   - KO státní, KO místní,</a:t>
            </a:r>
          </a:p>
          <a:p>
            <a:pPr eaLnBrk="1" hangingPunct="1">
              <a:defRPr/>
            </a:pPr>
            <a:r>
              <a:rPr lang="cs-CZ" altLang="cs-CZ" smtClean="0"/>
              <a:t>Kontrola na základě z. č. 320/2001 Sb., z. o finanční kontrole ve VS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6844806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b="0" smtClean="0">
                <a:solidFill>
                  <a:schemeClr val="tx1"/>
                </a:solidFill>
              </a:rPr>
              <a:t>Rozpočtový proces u státního rozpočtu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smtClean="0"/>
              <a:t>Rp se promítá do tří rozpočtových roků</a:t>
            </a:r>
            <a:r>
              <a:rPr lang="cs-CZ" altLang="cs-CZ" sz="3600" b="1" smtClean="0"/>
              <a:t>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altLang="cs-CZ" sz="4000" b="1" smtClean="0"/>
              <a:t>Sestavení schválení rozpočtu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altLang="cs-CZ" sz="4000" b="1" smtClean="0"/>
              <a:t>Plnění a kontrola rozpočtu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altLang="cs-CZ" sz="4000" b="1" smtClean="0"/>
              <a:t>Sestavení a schválení závěrečného účtu</a:t>
            </a:r>
          </a:p>
          <a:p>
            <a:pPr eaLnBrk="1" hangingPunct="1">
              <a:defRPr/>
            </a:pPr>
            <a:endParaRPr lang="cs-CZ" altLang="cs-CZ" sz="3600" b="1" smtClean="0"/>
          </a:p>
        </p:txBody>
      </p:sp>
    </p:spTree>
    <p:extLst>
      <p:ext uri="{BB962C8B-B14F-4D97-AF65-F5344CB8AC3E}">
        <p14:creationId xmlns:p14="http://schemas.microsoft.com/office/powerpoint/2010/main" val="24137510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800" b="0" smtClean="0">
                <a:solidFill>
                  <a:schemeClr val="tx1"/>
                </a:solidFill>
              </a:rPr>
              <a:t>Ad I.) </a:t>
            </a:r>
            <a:r>
              <a:rPr lang="cs-CZ" altLang="cs-CZ" sz="4800" smtClean="0">
                <a:solidFill>
                  <a:schemeClr val="tx1"/>
                </a:solidFill>
              </a:rPr>
              <a:t>Vypracování návrhu SR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b="1" dirty="0" smtClean="0"/>
              <a:t>Ministerstvo financí v součinnosti se správci kapitol, ÚSC a státními fondy- </a:t>
            </a:r>
            <a:r>
              <a:rPr lang="cs-CZ" altLang="cs-CZ" b="1" u="sng" dirty="0" smtClean="0"/>
              <a:t>VÝDAJE stanoveny Střednědobým  VR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b="1" dirty="0" smtClean="0"/>
              <a:t>   vláda schvaluje a postupuje Poslanecké sněmovně –usnesení k vládnímu návrhu zákona o SR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b="1" dirty="0" smtClean="0"/>
              <a:t> PS schvaluje ve formě </a:t>
            </a:r>
            <a:r>
              <a:rPr lang="cs-CZ" altLang="cs-CZ" b="1" i="1" u="sng" dirty="0" smtClean="0"/>
              <a:t>ZÁKONA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b="1" dirty="0" smtClean="0"/>
              <a:t> V okamžiku neschválení  rozpočtu  k 1.1. rozpočtového roku nastupuje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b="1" dirty="0" smtClean="0"/>
              <a:t> ROZPOČTOVÉ PROVIZORIUM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b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0992092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smtClean="0"/>
              <a:t>Speciální režim kapitol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Poslanecká sněmovna</a:t>
            </a:r>
          </a:p>
          <a:p>
            <a:pPr eaLnBrk="1" hangingPunct="1">
              <a:defRPr/>
            </a:pPr>
            <a:r>
              <a:rPr lang="cs-CZ" dirty="0" smtClean="0"/>
              <a:t>Senát</a:t>
            </a:r>
          </a:p>
          <a:p>
            <a:pPr eaLnBrk="1" hangingPunct="1">
              <a:defRPr/>
            </a:pPr>
            <a:r>
              <a:rPr lang="cs-CZ" dirty="0" smtClean="0"/>
              <a:t>Kancelář prezidenta</a:t>
            </a:r>
          </a:p>
          <a:p>
            <a:pPr eaLnBrk="1" hangingPunct="1">
              <a:defRPr/>
            </a:pPr>
            <a:r>
              <a:rPr lang="cs-CZ" dirty="0" smtClean="0"/>
              <a:t>Ústavní soud</a:t>
            </a:r>
          </a:p>
          <a:p>
            <a:pPr eaLnBrk="1" hangingPunct="1">
              <a:defRPr/>
            </a:pPr>
            <a:r>
              <a:rPr lang="cs-CZ" dirty="0" smtClean="0"/>
              <a:t>NKÚ</a:t>
            </a:r>
          </a:p>
          <a:p>
            <a:pPr eaLnBrk="1" hangingPunct="1">
              <a:defRPr/>
            </a:pPr>
            <a:r>
              <a:rPr lang="cs-CZ" dirty="0" smtClean="0"/>
              <a:t>Kancelář veřejného ochránce práv</a:t>
            </a:r>
          </a:p>
          <a:p>
            <a:pPr eaLnBrk="1" hangingPunct="1">
              <a:defRPr/>
            </a:pPr>
            <a:r>
              <a:rPr lang="cs-CZ" dirty="0" smtClean="0"/>
              <a:t>Předkládají správci kap. </a:t>
            </a:r>
            <a:r>
              <a:rPr lang="cs-CZ" dirty="0" err="1" smtClean="0"/>
              <a:t>Rozp</a:t>
            </a:r>
            <a:r>
              <a:rPr lang="cs-CZ" dirty="0" smtClean="0"/>
              <a:t>. Výboru PS, který rozhodne do 20. června</a:t>
            </a:r>
          </a:p>
        </p:txBody>
      </p:sp>
    </p:spTree>
    <p:extLst>
      <p:ext uri="{BB962C8B-B14F-4D97-AF65-F5344CB8AC3E}">
        <p14:creationId xmlns:p14="http://schemas.microsoft.com/office/powerpoint/2010/main" val="2320095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Návrh SR a SVR předloží MF</a:t>
            </a:r>
          </a:p>
          <a:p>
            <a:pPr eaLnBrk="1" hangingPunct="1">
              <a:defRPr/>
            </a:pPr>
            <a:r>
              <a:rPr lang="cs-CZ" dirty="0" smtClean="0"/>
              <a:t>Vláda-předseda sněmovny přikáže projednat návrh Rozpočtovému výboru PS-musí dodatky předložit 15 dnů před 1.čtení</a:t>
            </a:r>
          </a:p>
          <a:p>
            <a:pPr eaLnBrk="1" hangingPunct="1">
              <a:defRPr/>
            </a:pPr>
            <a:r>
              <a:rPr lang="cs-CZ" dirty="0" smtClean="0"/>
              <a:t>Projednání návrhu min. 3. měsíce před začátkem roku hospodaření </a:t>
            </a:r>
          </a:p>
          <a:p>
            <a:pPr eaLnBrk="1" hangingPunct="1">
              <a:defRPr/>
            </a:pPr>
            <a:r>
              <a:rPr lang="cs-CZ" dirty="0" smtClean="0"/>
              <a:t>předseda vlády-expozé-3. čtení</a:t>
            </a:r>
          </a:p>
          <a:p>
            <a:pPr eaLnBrk="1" hangingPunct="1">
              <a:defRPr/>
            </a:pPr>
            <a:r>
              <a:rPr lang="cs-CZ" dirty="0" smtClean="0"/>
              <a:t>PS-ZÁKON O SR </a:t>
            </a:r>
          </a:p>
        </p:txBody>
      </p:sp>
    </p:spTree>
    <p:extLst>
      <p:ext uri="{BB962C8B-B14F-4D97-AF65-F5344CB8AC3E}">
        <p14:creationId xmlns:p14="http://schemas.microsoft.com/office/powerpoint/2010/main" val="1670096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sz="4000" dirty="0" smtClean="0"/>
              <a:t>KONTROLA</a:t>
            </a:r>
            <a:br>
              <a:rPr lang="cs-CZ" altLang="cs-CZ" sz="4000" dirty="0" smtClean="0"/>
            </a:br>
            <a:r>
              <a:rPr lang="cs-CZ" altLang="cs-CZ" sz="4000" dirty="0" smtClean="0"/>
              <a:t> </a:t>
            </a:r>
            <a:r>
              <a:rPr lang="cs-CZ" altLang="cs-CZ" sz="2400" b="0" u="sng" dirty="0" smtClean="0"/>
              <a:t>OBECNĚ - přezkoušení, ověřování, </a:t>
            </a:r>
            <a:r>
              <a:rPr lang="cs-CZ" altLang="cs-CZ" sz="2400" b="0" u="sng" dirty="0" smtClean="0"/>
              <a:t>testování, </a:t>
            </a:r>
            <a:r>
              <a:rPr lang="cs-CZ" altLang="cs-CZ" sz="2400" b="0" u="sng" dirty="0" smtClean="0"/>
              <a:t>přezkoumání, </a:t>
            </a:r>
            <a:r>
              <a:rPr lang="cs-CZ" altLang="cs-CZ" sz="2400" b="0" u="sng" dirty="0" smtClean="0">
                <a:hlinkClick r:id="rId2" tooltip="Revize"/>
              </a:rPr>
              <a:t>revize</a:t>
            </a:r>
            <a:r>
              <a:rPr lang="cs-CZ" altLang="cs-CZ" sz="4000" dirty="0" smtClean="0"/>
              <a:t> 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600" b="1" u="sng" smtClean="0"/>
              <a:t>Činnost</a:t>
            </a:r>
            <a:r>
              <a:rPr lang="cs-CZ" altLang="cs-CZ" sz="3600" b="1" smtClean="0"/>
              <a:t>, při které se ověřuje, zda skutečný stav se rovná stavu žádoucímu a zda existují (a jak se naplňují) opatření k dosažení souladu mezi </a:t>
            </a:r>
            <a:r>
              <a:rPr lang="cs-CZ" altLang="cs-CZ" sz="3600" b="1" u="sng" smtClean="0"/>
              <a:t>skutečným stavem a stavem žádoucím</a:t>
            </a:r>
            <a:r>
              <a:rPr lang="cs-CZ" altLang="cs-CZ" smtClean="0"/>
              <a:t>.</a:t>
            </a:r>
            <a:r>
              <a:rPr lang="cs-CZ" altLang="cs-CZ" sz="280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897974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66FF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cs-CZ" altLang="cs-CZ" sz="4000" b="0" smtClean="0">
                <a:solidFill>
                  <a:schemeClr val="tx1"/>
                </a:solidFill>
              </a:rPr>
              <a:t>AD II.)</a:t>
            </a:r>
            <a:r>
              <a:rPr lang="cs-CZ" altLang="cs-CZ" sz="4000" smtClean="0">
                <a:solidFill>
                  <a:schemeClr val="hlink"/>
                </a:solidFill>
              </a:rPr>
              <a:t> </a:t>
            </a:r>
            <a:r>
              <a:rPr lang="cs-CZ" altLang="cs-CZ" b="0" smtClean="0">
                <a:solidFill>
                  <a:schemeClr val="tx1"/>
                </a:solidFill>
              </a:rPr>
              <a:t>Kontrola plnění rozpočtu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6500" y="2071688"/>
            <a:ext cx="7269163" cy="4017962"/>
          </a:xfrm>
          <a:extLst>
            <a:ext uri="{909E8E84-426E-40DD-AFC4-6F175D3DCCD1}">
              <a14:hiddenFill xmlns:a14="http://schemas.microsoft.com/office/drawing/2010/main">
                <a:solidFill>
                  <a:srgbClr val="ECB2ED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400" b="1" i="1" u="sng" dirty="0" smtClean="0"/>
              <a:t>Kontrola vnitřní</a:t>
            </a:r>
            <a:endParaRPr lang="cs-CZ" altLang="cs-CZ" sz="2400" b="1" u="sng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400" b="1" dirty="0" smtClean="0"/>
              <a:t>Ministerstvo- </a:t>
            </a:r>
            <a:r>
              <a:rPr lang="cs-CZ" altLang="cs-CZ" sz="2400" b="1" i="1" u="sng" dirty="0" smtClean="0"/>
              <a:t>průběžná KO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b="1" dirty="0" smtClean="0"/>
              <a:t>  Vláda 1x za ¼ roku- </a:t>
            </a:r>
            <a:r>
              <a:rPr lang="cs-CZ" altLang="cs-CZ" sz="2400" b="1" dirty="0" err="1" smtClean="0"/>
              <a:t>rozp.výboru</a:t>
            </a:r>
            <a:r>
              <a:rPr lang="cs-CZ" altLang="cs-CZ" sz="2400" b="1" dirty="0" smtClean="0"/>
              <a:t> PS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b="1" dirty="0" smtClean="0"/>
              <a:t>  Poslanecká sněmovna  1x ½ roku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b="1" dirty="0" smtClean="0"/>
              <a:t>  Na základě zákona č. 320/2001 Sb.,                                         o finanční kontrole ve veřejné správě-</a:t>
            </a:r>
            <a:r>
              <a:rPr lang="cs-CZ" altLang="cs-CZ" sz="2400" b="1" i="1" u="sng" dirty="0" smtClean="0"/>
              <a:t>průběžná</a:t>
            </a:r>
            <a:r>
              <a:rPr lang="cs-CZ" altLang="cs-CZ" sz="2400" b="1" dirty="0" smtClean="0"/>
              <a:t>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400" b="1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400" b="1" dirty="0" smtClean="0"/>
              <a:t> </a:t>
            </a:r>
            <a:r>
              <a:rPr lang="cs-CZ" altLang="cs-CZ" sz="2400" b="1" i="1" u="sng" dirty="0" smtClean="0"/>
              <a:t>Kontrola vnější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400" b="1" dirty="0" smtClean="0"/>
              <a:t>NKÚ + OFS(FÚ)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sz="2400" b="1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400" b="1" i="1" u="sng" dirty="0" smtClean="0"/>
              <a:t>změny </a:t>
            </a:r>
            <a:r>
              <a:rPr lang="cs-CZ" altLang="cs-CZ" sz="2400" b="1" dirty="0" smtClean="0"/>
              <a:t>v rozpočtu musí mít formu </a:t>
            </a:r>
            <a:r>
              <a:rPr lang="cs-CZ" altLang="cs-CZ" sz="2400" b="1" i="1" u="sng" dirty="0" smtClean="0"/>
              <a:t>ROZPOČTOVÉHO  OPATŘENÍ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1000" b="1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6935235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i="1" u="sng" dirty="0" smtClean="0"/>
              <a:t>ROZPOČTOVÉ  </a:t>
            </a:r>
            <a:r>
              <a:rPr lang="cs-CZ" altLang="cs-CZ" i="1" u="sng" dirty="0"/>
              <a:t>OPATŘENÍ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Přesun prostředků SR v rámci závazných ukazatelů</a:t>
            </a:r>
          </a:p>
          <a:p>
            <a:pPr>
              <a:defRPr/>
            </a:pPr>
            <a:r>
              <a:rPr lang="cs-CZ" dirty="0" smtClean="0"/>
              <a:t>Povolené překročení rozpočtu výdajů, kterým nedochází ke změně ukazatele</a:t>
            </a:r>
          </a:p>
          <a:p>
            <a:pPr>
              <a:defRPr/>
            </a:pPr>
            <a:r>
              <a:rPr lang="cs-CZ" dirty="0" smtClean="0"/>
              <a:t>Vázání prostředků SR</a:t>
            </a:r>
          </a:p>
          <a:p>
            <a:pPr>
              <a:defRPr/>
            </a:pPr>
            <a:r>
              <a:rPr lang="cs-CZ" dirty="0" smtClean="0"/>
              <a:t>Souvztažné zvýšení P+V SR (může vláda x ministr f. 5-10% </a:t>
            </a:r>
            <a:r>
              <a:rPr lang="cs-CZ" dirty="0" err="1" smtClean="0"/>
              <a:t>záv</a:t>
            </a:r>
            <a:r>
              <a:rPr lang="cs-CZ" dirty="0" smtClean="0"/>
              <a:t>. </a:t>
            </a:r>
            <a:r>
              <a:rPr lang="cs-CZ" dirty="0"/>
              <a:t>u</a:t>
            </a:r>
            <a:r>
              <a:rPr lang="cs-CZ" dirty="0" smtClean="0"/>
              <a:t>kazatelů,  Rozpočtový výbor PS nad 10%- §24 RP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64883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sz="4000" dirty="0" smtClean="0"/>
              <a:t>Porušení rozpočtové kázně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Neoprávněné použití peněžních prostředků SR a jiných </a:t>
            </a:r>
            <a:r>
              <a:rPr lang="cs-CZ" dirty="0" err="1" smtClean="0"/>
              <a:t>prostř</a:t>
            </a:r>
            <a:r>
              <a:rPr lang="cs-CZ" dirty="0" smtClean="0"/>
              <a:t>. Státu</a:t>
            </a:r>
          </a:p>
          <a:p>
            <a:pPr>
              <a:defRPr/>
            </a:pPr>
            <a:r>
              <a:rPr lang="cs-CZ" dirty="0" err="1" smtClean="0"/>
              <a:t>Neopr</a:t>
            </a:r>
            <a:r>
              <a:rPr lang="cs-CZ" dirty="0" smtClean="0"/>
              <a:t>. Použití či zadržení prostředků SR, SF, NF nebo st. Fin. Aktiv</a:t>
            </a:r>
          </a:p>
          <a:p>
            <a:pPr>
              <a:defRPr/>
            </a:pPr>
            <a:r>
              <a:rPr lang="cs-CZ" dirty="0" err="1" smtClean="0"/>
              <a:t>Neprovední</a:t>
            </a:r>
            <a:r>
              <a:rPr lang="cs-CZ" dirty="0" smtClean="0"/>
              <a:t> odvodu Přísp.org.</a:t>
            </a:r>
          </a:p>
          <a:p>
            <a:pPr>
              <a:defRPr/>
            </a:pPr>
            <a:r>
              <a:rPr lang="cs-CZ" dirty="0" smtClean="0"/>
              <a:t>Neuložení odvodu zřizovatelem</a:t>
            </a:r>
          </a:p>
          <a:p>
            <a:pPr>
              <a:defRPr/>
            </a:pPr>
            <a:r>
              <a:rPr lang="cs-CZ" dirty="0" smtClean="0"/>
              <a:t>Nevrácení prostředků, ……§44 RP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06724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smtClean="0"/>
              <a:t>POSTIH za neoprávněné použití prostředků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Podle krytí z rozpočtu EU, NF, státním rozpočtem, předfinancované, vydané organizační složkou, apod. – ODVODY za porušení rozpočtové kázně na základě § 44a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08772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A7D9F7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cs-CZ" altLang="cs-CZ" sz="3500" b="0" smtClean="0">
                <a:solidFill>
                  <a:schemeClr val="tx1"/>
                </a:solidFill>
              </a:rPr>
              <a:t>Ad. III.)</a:t>
            </a:r>
            <a:r>
              <a:rPr lang="cs-CZ" altLang="cs-CZ" sz="4000" b="0" smtClean="0">
                <a:solidFill>
                  <a:srgbClr val="FF9900"/>
                </a:solidFill>
              </a:rPr>
              <a:t> </a:t>
            </a:r>
            <a:r>
              <a:rPr lang="cs-CZ" altLang="cs-CZ" sz="3500" b="0" smtClean="0">
                <a:solidFill>
                  <a:schemeClr val="tx1"/>
                </a:solidFill>
              </a:rPr>
              <a:t>Sestavení a schválení závěrečného účtu SR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ACA6F8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3600" b="1" dirty="0" smtClean="0"/>
              <a:t>Ministerstvo vypracovává návrh SZÚ v součinnosti se správci kapitol, ÚSC a státními fondy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3600" b="1" dirty="0" smtClean="0"/>
              <a:t>            -Předkládá vládě současně s přebytky   nebo schodkem SR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3600" b="1" dirty="0" smtClean="0"/>
              <a:t>            -PS ke schválení do 30. dubna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3600" b="1" dirty="0" smtClean="0"/>
              <a:t>             „</a:t>
            </a:r>
            <a:r>
              <a:rPr lang="cs-CZ" altLang="cs-CZ" sz="3600" b="1" i="1" u="sng" dirty="0" smtClean="0"/>
              <a:t>závěrečný účet nemá formu zákona“</a:t>
            </a:r>
            <a:r>
              <a:rPr lang="cs-CZ" altLang="cs-CZ" sz="3600" b="1" dirty="0" smtClean="0"/>
              <a:t>  pouze zveřejněn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sz="3600" b="1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800" b="1" dirty="0" smtClean="0"/>
              <a:t>    </a:t>
            </a:r>
            <a:endParaRPr lang="cs-CZ" altLang="cs-CZ" sz="2800" b="1" i="1" u="sng" dirty="0" smtClean="0"/>
          </a:p>
        </p:txBody>
      </p:sp>
    </p:spTree>
    <p:extLst>
      <p:ext uri="{BB962C8B-B14F-4D97-AF65-F5344CB8AC3E}">
        <p14:creationId xmlns:p14="http://schemas.microsoft.com/office/powerpoint/2010/main" val="24253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altLang="cs-CZ" sz="4600" dirty="0">
                <a:solidFill>
                  <a:schemeClr val="tx1"/>
                </a:solidFill>
              </a:rPr>
              <a:t>Státní závěrečný účet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  <a:defRPr/>
            </a:pPr>
            <a:r>
              <a:rPr lang="cs-CZ" altLang="cs-CZ">
                <a:solidFill>
                  <a:srgbClr val="FF0066"/>
                </a:solidFill>
              </a:rPr>
              <a:t>= </a:t>
            </a:r>
            <a:r>
              <a:rPr lang="cs-CZ" altLang="cs-CZ" sz="3600"/>
              <a:t>údaje o výsledcích rozpočtového</a:t>
            </a:r>
          </a:p>
          <a:p>
            <a:pPr marL="609600" indent="-609600">
              <a:buFont typeface="Wingdings" pitchFamily="2" charset="2"/>
              <a:buNone/>
              <a:defRPr/>
            </a:pPr>
            <a:r>
              <a:rPr lang="cs-CZ" altLang="cs-CZ" sz="3600"/>
              <a:t>    hospodaření minulého roku</a:t>
            </a:r>
          </a:p>
          <a:p>
            <a:pPr marL="609600" indent="-609600">
              <a:buFont typeface="Wingdings" pitchFamily="2" charset="2"/>
              <a:buNone/>
              <a:defRPr/>
            </a:pPr>
            <a:endParaRPr lang="cs-CZ" altLang="cs-CZ" sz="3600"/>
          </a:p>
          <a:p>
            <a:pPr marL="609600" indent="-609600">
              <a:buFont typeface="Wingdings" pitchFamily="2" charset="2"/>
              <a:buNone/>
              <a:defRPr/>
            </a:pPr>
            <a:r>
              <a:rPr lang="cs-CZ" altLang="cs-CZ" sz="3600" i="1"/>
              <a:t>     Součástí návrhu SZÚ  jsou závěrečné účty kapitol , které jsou předkládány Poslanecké sněmovně</a:t>
            </a:r>
          </a:p>
        </p:txBody>
      </p:sp>
    </p:spTree>
    <p:extLst>
      <p:ext uri="{BB962C8B-B14F-4D97-AF65-F5344CB8AC3E}">
        <p14:creationId xmlns:p14="http://schemas.microsoft.com/office/powerpoint/2010/main" val="419210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altLang="cs-CZ" sz="3400">
                <a:solidFill>
                  <a:schemeClr val="tx1"/>
                </a:solidFill>
              </a:rPr>
              <a:t>Přílohy státního závěrečného účtu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cs-CZ" altLang="cs-CZ" sz="3600" b="1"/>
              <a:t>Údaje o výsledcích rozpočtového hospodaření ÚSC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3600" b="1"/>
              <a:t>Závěrečné účty státních fondů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3600" b="1"/>
              <a:t>Přehled o státních finančních aktivech a pasivech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3600" b="1"/>
              <a:t>Přehled o státních zárukách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3600" b="1"/>
              <a:t>Přehled o stavech fondů organizačních složek státu</a:t>
            </a:r>
          </a:p>
        </p:txBody>
      </p:sp>
    </p:spTree>
    <p:extLst>
      <p:ext uri="{BB962C8B-B14F-4D97-AF65-F5344CB8AC3E}">
        <p14:creationId xmlns:p14="http://schemas.microsoft.com/office/powerpoint/2010/main" val="3655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600" b="0" i="1" smtClean="0">
                <a:solidFill>
                  <a:schemeClr val="tx1"/>
                </a:solidFill>
              </a:rPr>
              <a:t>Rozpočtový proces na úrovni ÚSC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Tx/>
              <a:buAutoNum type="arabicPeriod"/>
              <a:defRPr/>
            </a:pPr>
            <a:r>
              <a:rPr lang="cs-CZ" altLang="cs-CZ" sz="4800" smtClean="0"/>
              <a:t>Sestavení a schválení rozpočtu</a:t>
            </a:r>
          </a:p>
          <a:p>
            <a:pPr marL="533400" indent="-533400" eaLnBrk="1" hangingPunct="1">
              <a:buFontTx/>
              <a:buAutoNum type="arabicPeriod"/>
              <a:defRPr/>
            </a:pPr>
            <a:r>
              <a:rPr lang="cs-CZ" altLang="cs-CZ" sz="4800" smtClean="0"/>
              <a:t>Plnění a kontrola</a:t>
            </a:r>
          </a:p>
          <a:p>
            <a:pPr marL="533400" indent="-533400" eaLnBrk="1" hangingPunct="1">
              <a:buFontTx/>
              <a:buAutoNum type="arabicPeriod"/>
              <a:defRPr/>
            </a:pPr>
            <a:r>
              <a:rPr lang="cs-CZ" altLang="cs-CZ" sz="4800" smtClean="0"/>
              <a:t>Sestavení a schválení závěrečného účtu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endParaRPr lang="cs-CZ" altLang="cs-CZ" sz="4800" smtClean="0"/>
          </a:p>
        </p:txBody>
      </p:sp>
    </p:spTree>
    <p:extLst>
      <p:ext uri="{BB962C8B-B14F-4D97-AF65-F5344CB8AC3E}">
        <p14:creationId xmlns:p14="http://schemas.microsoft.com/office/powerpoint/2010/main" val="313201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0" smtClean="0">
                <a:solidFill>
                  <a:schemeClr val="tx1"/>
                </a:solidFill>
              </a:rPr>
              <a:t>1.Vypracování rozpočtu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cs-CZ" altLang="cs-CZ" smtClean="0"/>
              <a:t>Návrh: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cs-CZ" altLang="cs-CZ" smtClean="0"/>
              <a:t>Finanční výbor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cs-CZ" altLang="cs-CZ" smtClean="0"/>
              <a:t>Rada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cs-CZ" altLang="cs-CZ" smtClean="0"/>
              <a:t>Finanční komise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cs-CZ" altLang="cs-CZ" smtClean="0"/>
              <a:t>Zastupitelstvo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cs-CZ" altLang="cs-CZ" smtClean="0"/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cs-CZ" altLang="cs-CZ" smtClean="0"/>
              <a:t>Připomínky: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cs-CZ" altLang="cs-CZ" smtClean="0"/>
              <a:t>Občané, kontrolní výbor, zastupitelstvo</a:t>
            </a:r>
          </a:p>
        </p:txBody>
      </p:sp>
    </p:spTree>
    <p:extLst>
      <p:ext uri="{BB962C8B-B14F-4D97-AF65-F5344CB8AC3E}">
        <p14:creationId xmlns:p14="http://schemas.microsoft.com/office/powerpoint/2010/main" val="330444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0" smtClean="0">
                <a:solidFill>
                  <a:schemeClr val="tx1"/>
                </a:solidFill>
              </a:rPr>
              <a:t>Schvalování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cs-CZ" altLang="cs-CZ" sz="3600" smtClean="0"/>
              <a:t>Vyvěšení - 15 dnů před schválením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cs-CZ" altLang="cs-CZ" sz="3600" smtClean="0"/>
              <a:t>Schválení – </a:t>
            </a:r>
            <a:r>
              <a:rPr lang="cs-CZ" altLang="cs-CZ" sz="3600" b="1" i="1" u="sng" smtClean="0">
                <a:solidFill>
                  <a:srgbClr val="CC0000"/>
                </a:solidFill>
              </a:rPr>
              <a:t>ZASTUPITELSTVO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cs-CZ" altLang="cs-CZ" sz="3600" smtClean="0">
                <a:solidFill>
                  <a:srgbClr val="FF0066"/>
                </a:solidFill>
              </a:rPr>
              <a:t>Rozpočtové provizorium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cs-CZ" altLang="cs-CZ" sz="3600" smtClean="0"/>
              <a:t>Rozpis ukazatelů-finanční  výbor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cs-CZ" altLang="cs-CZ" sz="3600" smtClean="0"/>
              <a:t>Hospodaření a kontrola</a:t>
            </a:r>
          </a:p>
          <a:p>
            <a:pPr marL="609600" indent="-609600" eaLnBrk="1" hangingPunct="1">
              <a:buFontTx/>
              <a:buNone/>
              <a:defRPr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587219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smtClean="0"/>
              <a:t>KONTROLA ve FP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sz="20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3600" b="1" smtClean="0"/>
              <a:t>kontrolou se rozumí kontrolní činnost orgánů VS zaměřená na hospodaření s finančními a hmotnými prostředky České republiky a plnění povinností vyplývajících z obecně závazných právních předpisů nebo uložených na základě těchto předpisů.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sz="2000" smtClean="0"/>
          </a:p>
        </p:txBody>
      </p:sp>
    </p:spTree>
    <p:extLst>
      <p:ext uri="{BB962C8B-B14F-4D97-AF65-F5344CB8AC3E}">
        <p14:creationId xmlns:p14="http://schemas.microsoft.com/office/powerpoint/2010/main" val="26690591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0" i="1" smtClean="0">
                <a:solidFill>
                  <a:schemeClr val="tx1"/>
                </a:solidFill>
              </a:rPr>
              <a:t>2. Hospodaření a kontrola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cs-CZ" altLang="cs-CZ" b="1" smtClean="0"/>
              <a:t>Plnění sleduje finanční a kontrolní výbor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cs-CZ" altLang="cs-CZ" b="1" smtClean="0"/>
              <a:t>Rada obce, kraje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cs-CZ" altLang="cs-CZ" b="1" smtClean="0"/>
              <a:t>Finanční komise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altLang="cs-CZ" sz="28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sz="2400" b="1" smtClean="0"/>
              <a:t>Časové použití prostředků-jen pro fiskální rok,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sz="2400" b="1" smtClean="0"/>
              <a:t>Ostatní se převádějí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b="1" smtClean="0"/>
              <a:t>KONTROLA- vnitřní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b="1" smtClean="0"/>
              <a:t>                      vnější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altLang="cs-CZ" sz="28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altLang="cs-CZ" sz="2800" smtClean="0">
              <a:solidFill>
                <a:srgbClr val="66FFFF"/>
              </a:solidFill>
            </a:endParaRP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V="1">
            <a:off x="3851275" y="4005263"/>
            <a:ext cx="28892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0768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0" smtClean="0">
                <a:solidFill>
                  <a:schemeClr val="tx1"/>
                </a:solidFill>
              </a:rPr>
              <a:t>Vnitřní kontrola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4000" smtClean="0"/>
              <a:t>Finanční výbor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4000" smtClean="0"/>
              <a:t>Kontrolní výbor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4000" smtClean="0"/>
              <a:t>Zastupitelstvo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4000" smtClean="0"/>
              <a:t>Rada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4000" smtClean="0"/>
              <a:t>Starosta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4000" smtClean="0"/>
              <a:t>Hejtman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altLang="cs-CZ" sz="4000" smtClean="0"/>
          </a:p>
        </p:txBody>
      </p:sp>
    </p:spTree>
    <p:extLst>
      <p:ext uri="{BB962C8B-B14F-4D97-AF65-F5344CB8AC3E}">
        <p14:creationId xmlns:p14="http://schemas.microsoft.com/office/powerpoint/2010/main" val="297707750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0" i="1" smtClean="0">
                <a:solidFill>
                  <a:schemeClr val="tx1"/>
                </a:solidFill>
              </a:rPr>
              <a:t>Vnější kontrola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3600" smtClean="0"/>
              <a:t>Občané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3600" smtClean="0"/>
              <a:t>ÚFO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3600" smtClean="0"/>
              <a:t>NKÚ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3600" smtClean="0"/>
              <a:t>Kraj- přezkoumávání hospodaření ÚSC – z.č. 420/2004 Sb.,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3600" smtClean="0"/>
              <a:t>Ministerstvo financí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endParaRPr lang="cs-CZ" altLang="cs-CZ" sz="3600" smtClean="0"/>
          </a:p>
          <a:p>
            <a:pPr eaLnBrk="1" hangingPunct="1">
              <a:buFont typeface="Wingdings" pitchFamily="2" charset="2"/>
              <a:buChar char="ü"/>
              <a:defRPr/>
            </a:pPr>
            <a:endParaRPr lang="cs-CZ" altLang="cs-CZ" sz="3600" smtClean="0"/>
          </a:p>
        </p:txBody>
      </p:sp>
    </p:spTree>
    <p:extLst>
      <p:ext uri="{BB962C8B-B14F-4D97-AF65-F5344CB8AC3E}">
        <p14:creationId xmlns:p14="http://schemas.microsoft.com/office/powerpoint/2010/main" val="23101137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0" smtClean="0">
                <a:solidFill>
                  <a:schemeClr val="tx1"/>
                </a:solidFill>
              </a:rPr>
              <a:t>3. Závěrečný účet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smtClean="0"/>
              <a:t>Sestavuje: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843213" y="1700213"/>
            <a:ext cx="4572000" cy="441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altLang="cs-CZ" sz="2400" b="1" smtClean="0"/>
              <a:t>Finanční výbor</a:t>
            </a:r>
          </a:p>
          <a:p>
            <a:pPr>
              <a:defRPr/>
            </a:pPr>
            <a:r>
              <a:rPr lang="cs-CZ" altLang="cs-CZ" sz="2400" b="1" smtClean="0"/>
              <a:t>Rada</a:t>
            </a:r>
          </a:p>
          <a:p>
            <a:pPr>
              <a:defRPr/>
            </a:pPr>
            <a:r>
              <a:rPr lang="cs-CZ" altLang="cs-CZ" sz="2400" b="1" smtClean="0"/>
              <a:t>Finanční komise</a:t>
            </a:r>
          </a:p>
          <a:p>
            <a:pPr>
              <a:defRPr/>
            </a:pPr>
            <a:r>
              <a:rPr lang="cs-CZ" altLang="cs-CZ" sz="2400" b="1" smtClean="0"/>
              <a:t>Zastupitelstvo</a:t>
            </a:r>
          </a:p>
          <a:p>
            <a:pPr>
              <a:defRPr/>
            </a:pPr>
            <a:endParaRPr lang="cs-CZ" altLang="cs-CZ" sz="2400" b="1" smtClean="0"/>
          </a:p>
          <a:p>
            <a:pPr>
              <a:defRPr/>
            </a:pPr>
            <a:r>
              <a:rPr lang="cs-CZ" altLang="cs-CZ" sz="3200" b="1" smtClean="0"/>
              <a:t>Připomínky:</a:t>
            </a:r>
          </a:p>
          <a:p>
            <a:pPr>
              <a:defRPr/>
            </a:pPr>
            <a:r>
              <a:rPr lang="cs-CZ" altLang="cs-CZ" sz="2400" b="1" smtClean="0"/>
              <a:t>Občané, kontrolní výbor, zastupitelstvo</a:t>
            </a:r>
          </a:p>
          <a:p>
            <a:pPr>
              <a:defRPr/>
            </a:pPr>
            <a:endParaRPr lang="cs-CZ" altLang="cs-CZ" sz="2400" b="1" smtClean="0"/>
          </a:p>
          <a:p>
            <a:pPr>
              <a:defRPr/>
            </a:pPr>
            <a:r>
              <a:rPr lang="cs-CZ" altLang="cs-CZ" sz="3200" b="1" smtClean="0"/>
              <a:t>Schvaluje :</a:t>
            </a:r>
          </a:p>
          <a:p>
            <a:pPr>
              <a:defRPr/>
            </a:pPr>
            <a:r>
              <a:rPr lang="cs-CZ" altLang="cs-CZ" sz="2800" b="1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zastupitelstvo</a:t>
            </a:r>
          </a:p>
        </p:txBody>
      </p:sp>
    </p:spTree>
    <p:extLst>
      <p:ext uri="{BB962C8B-B14F-4D97-AF65-F5344CB8AC3E}">
        <p14:creationId xmlns:p14="http://schemas.microsoft.com/office/powerpoint/2010/main" val="3751103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smtClean="0"/>
              <a:t>DOZOR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>
                <a:effectLst/>
              </a:rPr>
              <a:t>dozor spočívá v </a:t>
            </a:r>
            <a:r>
              <a:rPr lang="cs-CZ" altLang="cs-CZ" sz="2800" u="sng" smtClean="0">
                <a:effectLst/>
              </a:rPr>
              <a:t>pozorování a hodnocení adekvátnosti jednání a aktivity směřující k nápravě nedostatků. </a:t>
            </a:r>
          </a:p>
          <a:p>
            <a:pPr eaLnBrk="1" hangingPunct="1"/>
            <a:r>
              <a:rPr lang="cs-CZ" altLang="cs-CZ" sz="2800" smtClean="0">
                <a:effectLst/>
              </a:rPr>
              <a:t>Státní dozor je zákonem povolená činnost správy, při které dozorčí orgán sleduje chování subjektů ve věcech své specializované působnosti, tj. zda je jejich činnost v souladu s právními předpisy, příp. s dalšími akty vydanými na základě zákona.</a:t>
            </a:r>
          </a:p>
        </p:txBody>
      </p:sp>
    </p:spTree>
    <p:extLst>
      <p:ext uri="{BB962C8B-B14F-4D97-AF65-F5344CB8AC3E}">
        <p14:creationId xmlns:p14="http://schemas.microsoft.com/office/powerpoint/2010/main" val="1453966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smtClean="0"/>
              <a:t>DOZOR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b="1" smtClean="0"/>
              <a:t>dohled nad dodržováním povinností vyplývajících ze závazných právních předpisů, povinností a podmínek stanovených pro výkon činnosti dozorovaných institucí v jejich veřejnoprávním oprávnění k finanční činnosti (licence, povolení aj.), povinností uložených dozorovaným institucím pro ně závaznými </a:t>
            </a:r>
            <a:r>
              <a:rPr lang="cs-CZ" altLang="cs-CZ" b="1" smtClean="0">
                <a:hlinkClick r:id="rId2" tooltip="Individuální právní akt (stránka neexistuje)"/>
              </a:rPr>
              <a:t>individuálními právním akty</a:t>
            </a:r>
            <a:r>
              <a:rPr lang="cs-CZ" altLang="cs-CZ" b="1" smtClean="0"/>
              <a:t>, jež vydal orgán státního dozoru. </a:t>
            </a:r>
          </a:p>
        </p:txBody>
      </p:sp>
    </p:spTree>
    <p:extLst>
      <p:ext uri="{BB962C8B-B14F-4D97-AF65-F5344CB8AC3E}">
        <p14:creationId xmlns:p14="http://schemas.microsoft.com/office/powerpoint/2010/main" val="2626957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smtClean="0"/>
              <a:t>DOHLED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plnění povinností stanovených zákony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smtClean="0"/>
              <a:t> </a:t>
            </a:r>
          </a:p>
          <a:p>
            <a:pPr eaLnBrk="1" hangingPunct="1">
              <a:defRPr/>
            </a:pPr>
            <a:r>
              <a:rPr lang="cs-CZ" altLang="cs-CZ" smtClean="0"/>
              <a:t>Dohled ČNB nad pojišťovnami,</a:t>
            </a:r>
          </a:p>
          <a:p>
            <a:pPr eaLnBrk="1" hangingPunct="1">
              <a:defRPr/>
            </a:pPr>
            <a:r>
              <a:rPr lang="cs-CZ" altLang="cs-CZ" smtClean="0"/>
              <a:t>Dohled nad kapitálovým trhem,…</a:t>
            </a:r>
          </a:p>
        </p:txBody>
      </p:sp>
    </p:spTree>
    <p:extLst>
      <p:ext uri="{BB962C8B-B14F-4D97-AF65-F5344CB8AC3E}">
        <p14:creationId xmlns:p14="http://schemas.microsoft.com/office/powerpoint/2010/main" val="2194894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smtClean="0"/>
              <a:t>INSPEKCE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smtClean="0"/>
              <a:t>označuje </a:t>
            </a:r>
            <a:r>
              <a:rPr lang="cs-CZ" altLang="cs-CZ" sz="2800" b="1" u="sng" smtClean="0">
                <a:hlinkClick r:id="rId2" tooltip="Lidé"/>
              </a:rPr>
              <a:t>lidskou</a:t>
            </a:r>
            <a:r>
              <a:rPr lang="cs-CZ" altLang="cs-CZ" sz="2800" b="1" u="sng" smtClean="0"/>
              <a:t> činnost spočívající v </a:t>
            </a:r>
            <a:r>
              <a:rPr lang="cs-CZ" altLang="cs-CZ" sz="2800" b="1" u="sng" smtClean="0">
                <a:hlinkClick r:id="rId3" tooltip="Úřad"/>
              </a:rPr>
              <a:t>úředním</a:t>
            </a:r>
            <a:r>
              <a:rPr lang="cs-CZ" altLang="cs-CZ" sz="2800" b="1" u="sng" smtClean="0"/>
              <a:t> dohledu, odborném </a:t>
            </a:r>
            <a:r>
              <a:rPr lang="cs-CZ" altLang="cs-CZ" sz="2800" b="1" u="sng" smtClean="0">
                <a:hlinkClick r:id="rId4" tooltip="Dozor (stránka neexistuje)"/>
              </a:rPr>
              <a:t>dozoru</a:t>
            </a:r>
            <a:r>
              <a:rPr lang="cs-CZ" altLang="cs-CZ" sz="2800" b="1" u="sng" smtClean="0"/>
              <a:t>, věcné </a:t>
            </a:r>
            <a:r>
              <a:rPr lang="cs-CZ" altLang="cs-CZ" sz="2800" b="1" u="sng" smtClean="0">
                <a:hlinkClick r:id="rId5" tooltip="Kontrola"/>
              </a:rPr>
              <a:t>kontrole</a:t>
            </a:r>
            <a:r>
              <a:rPr lang="cs-CZ" altLang="cs-CZ" sz="2800" b="1" u="sng" smtClean="0"/>
              <a:t>, podrobné kontrolní prohlídce a podobně</a:t>
            </a:r>
            <a:r>
              <a:rPr lang="cs-CZ" altLang="cs-CZ" sz="2800" smtClean="0"/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altLang="cs-CZ" sz="28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smtClean="0">
                <a:hlinkClick r:id="rId6" tooltip="Česká inspekce životního prostředí"/>
              </a:rPr>
              <a:t>Česká inspekce životního prostředí</a:t>
            </a:r>
            <a:r>
              <a:rPr lang="cs-CZ" altLang="cs-CZ" sz="280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smtClean="0">
                <a:hlinkClick r:id="rId7" tooltip="Česká školní inspekce"/>
              </a:rPr>
              <a:t>Česká školní inspekce</a:t>
            </a:r>
            <a:r>
              <a:rPr lang="cs-CZ" altLang="cs-CZ" sz="280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smtClean="0">
                <a:hlinkClick r:id="rId8" tooltip="Drážní inspekce"/>
              </a:rPr>
              <a:t>Drážní inspekce</a:t>
            </a:r>
            <a:r>
              <a:rPr lang="cs-CZ" altLang="cs-CZ" sz="280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smtClean="0">
                <a:hlinkClick r:id="rId9" tooltip="Státní energetická inspekce (stránka neexistuje)"/>
              </a:rPr>
              <a:t>Státní energetická inspekce</a:t>
            </a:r>
            <a:endParaRPr lang="cs-CZ" altLang="cs-CZ" sz="2800" smtClean="0"/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800" smtClean="0"/>
          </a:p>
        </p:txBody>
      </p:sp>
    </p:spTree>
    <p:extLst>
      <p:ext uri="{BB962C8B-B14F-4D97-AF65-F5344CB8AC3E}">
        <p14:creationId xmlns:p14="http://schemas.microsoft.com/office/powerpoint/2010/main" val="1620723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i="1" smtClean="0">
                <a:solidFill>
                  <a:schemeClr val="tx1"/>
                </a:solidFill>
              </a:rPr>
              <a:t>KONTROLA VE FP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cs-CZ" altLang="cs-CZ" smtClean="0"/>
          </a:p>
          <a:p>
            <a:pPr eaLnBrk="1" hangingPunct="1">
              <a:buFont typeface="Wingdings" pitchFamily="2" charset="2"/>
              <a:buNone/>
              <a:defRPr/>
            </a:pPr>
            <a:endParaRPr lang="cs-CZ" altLang="cs-CZ" smtClean="0"/>
          </a:p>
          <a:p>
            <a:pPr eaLnBrk="1" hangingPunct="1">
              <a:buFont typeface="Wingdings" pitchFamily="2" charset="2"/>
              <a:buNone/>
              <a:defRPr/>
            </a:pPr>
            <a:endParaRPr lang="cs-CZ" altLang="cs-CZ" smtClean="0"/>
          </a:p>
          <a:p>
            <a:pPr eaLnBrk="1" hangingPunct="1">
              <a:buFont typeface="Wingdings" pitchFamily="2" charset="2"/>
              <a:buNone/>
              <a:defRPr/>
            </a:pPr>
            <a:endParaRPr lang="cs-CZ" altLang="cs-CZ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smtClean="0"/>
              <a:t>Kontrola ve FP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V="1">
            <a:off x="3419475" y="3644900"/>
            <a:ext cx="50482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3419475" y="4221163"/>
            <a:ext cx="4318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264025" y="3521075"/>
            <a:ext cx="1504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latin typeface="Arial" charset="0"/>
              </a:rPr>
              <a:t>Fiskální části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4264025" y="4600575"/>
            <a:ext cx="1720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latin typeface="Arial" charset="0"/>
              </a:rPr>
              <a:t>Nefiskální části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V="1">
            <a:off x="5867400" y="2997200"/>
            <a:ext cx="649288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5867400" y="3644900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5867400" y="3644900"/>
            <a:ext cx="50482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6084888" y="47974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6156325" y="479742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6156325" y="4868863"/>
            <a:ext cx="28733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6156325" y="5084763"/>
            <a:ext cx="4318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6662738" y="2800350"/>
            <a:ext cx="1644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latin typeface="Arial" charset="0"/>
              </a:rPr>
              <a:t>Rozpočtové p.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6496050" y="3376613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latin typeface="Arial" charset="0"/>
              </a:rPr>
              <a:t>   Berní p.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6784975" y="4097338"/>
            <a:ext cx="971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latin typeface="Arial" charset="0"/>
              </a:rPr>
              <a:t>Celní p.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6496050" y="4673600"/>
            <a:ext cx="1504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latin typeface="Arial" charset="0"/>
              </a:rPr>
              <a:t>    Měnové p.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6784975" y="4960938"/>
            <a:ext cx="191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latin typeface="Arial" charset="0"/>
              </a:rPr>
              <a:t>Veř. bankovní p. 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6784975" y="5248275"/>
            <a:ext cx="2251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latin typeface="Arial" charset="0"/>
              </a:rPr>
              <a:t>Veř. pojišťovnické p.</a:t>
            </a:r>
          </a:p>
        </p:txBody>
      </p:sp>
    </p:spTree>
    <p:extLst>
      <p:ext uri="{BB962C8B-B14F-4D97-AF65-F5344CB8AC3E}">
        <p14:creationId xmlns:p14="http://schemas.microsoft.com/office/powerpoint/2010/main" val="101616267"/>
      </p:ext>
    </p:extLst>
  </p:cSld>
  <p:clrMapOvr>
    <a:masterClrMapping/>
  </p:clrMapOvr>
</p:sld>
</file>

<file path=ppt/theme/theme1.xml><?xml version="1.0" encoding="utf-8"?>
<a:theme xmlns:a="http://schemas.openxmlformats.org/drawingml/2006/main" name="Šablona návrhu s moderním motivem">
  <a:themeElements>
    <a:clrScheme name="Default Design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9999"/>
      </a:accent1>
      <a:accent2>
        <a:srgbClr val="FF9933"/>
      </a:accent2>
      <a:accent3>
        <a:srgbClr val="AAB8E2"/>
      </a:accent3>
      <a:accent4>
        <a:srgbClr val="DADADA"/>
      </a:accent4>
      <a:accent5>
        <a:srgbClr val="AACACA"/>
      </a:accent5>
      <a:accent6>
        <a:srgbClr val="E78A2D"/>
      </a:accent6>
      <a:hlink>
        <a:srgbClr val="330099"/>
      </a:hlink>
      <a:folHlink>
        <a:srgbClr val="CBCBCB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 návrhu s moderním motivem</Template>
  <TotalTime>3</TotalTime>
  <Words>1501</Words>
  <Application>Microsoft Office PowerPoint</Application>
  <PresentationFormat>Předvádění na obrazovce (4:3)</PresentationFormat>
  <Paragraphs>268</Paragraphs>
  <Slides>43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6" baseType="lpstr">
      <vt:lpstr>Times New Roman</vt:lpstr>
      <vt:lpstr>Arial</vt:lpstr>
      <vt:lpstr>Šablona návrhu s moderním motivem</vt:lpstr>
      <vt:lpstr>ROZPOČTOVÉ PRÁVO FINANČNÍ KONTROLA</vt:lpstr>
      <vt:lpstr>Úvod do problematiky</vt:lpstr>
      <vt:lpstr>KONTROLA  OBECNĚ - přezkoušení, ověřování, testování, přezkoumání, revize </vt:lpstr>
      <vt:lpstr>KONTROLA ve FP</vt:lpstr>
      <vt:lpstr>DOZOR</vt:lpstr>
      <vt:lpstr>DOZOR</vt:lpstr>
      <vt:lpstr>DOHLED</vt:lpstr>
      <vt:lpstr>INSPEKCE</vt:lpstr>
      <vt:lpstr>KONTROLA VE FP</vt:lpstr>
      <vt:lpstr>Kontrola v berním právu</vt:lpstr>
      <vt:lpstr>Daňová kontrola</vt:lpstr>
      <vt:lpstr>Daňová kontrola</vt:lpstr>
      <vt:lpstr>KO v celním právu</vt:lpstr>
      <vt:lpstr>KO v rozpočtovém právu</vt:lpstr>
      <vt:lpstr>Prezentace aplikace PowerPoint</vt:lpstr>
      <vt:lpstr>Prezentace aplikace PowerPoint</vt:lpstr>
      <vt:lpstr>Prezentace aplikace PowerPoint</vt:lpstr>
      <vt:lpstr>Zásady</vt:lpstr>
      <vt:lpstr>Obecné principy</vt:lpstr>
      <vt:lpstr>Speciální principy</vt:lpstr>
      <vt:lpstr>Prezentace aplikace PowerPoint</vt:lpstr>
      <vt:lpstr>Další zásady</vt:lpstr>
      <vt:lpstr>Prezentace aplikace PowerPoint</vt:lpstr>
      <vt:lpstr>Prezentace aplikace PowerPoint</vt:lpstr>
      <vt:lpstr>KONTROLA V RP</vt:lpstr>
      <vt:lpstr>Rozpočtový proces u státního rozpočtu</vt:lpstr>
      <vt:lpstr>Ad I.) Vypracování návrhu SR</vt:lpstr>
      <vt:lpstr>Speciální režim kapitol</vt:lpstr>
      <vt:lpstr>Prezentace aplikace PowerPoint</vt:lpstr>
      <vt:lpstr>AD II.) Kontrola plnění rozpočtu</vt:lpstr>
      <vt:lpstr>ROZPOČTOVÉ  OPATŘENÍ</vt:lpstr>
      <vt:lpstr>Porušení rozpočtové kázně</vt:lpstr>
      <vt:lpstr>POSTIH za neoprávněné použití prostředků</vt:lpstr>
      <vt:lpstr>Ad. III.) Sestavení a schválení závěrečného účtu SR</vt:lpstr>
      <vt:lpstr>Státní závěrečný účet</vt:lpstr>
      <vt:lpstr>Přílohy státního závěrečného účtu</vt:lpstr>
      <vt:lpstr>Rozpočtový proces na úrovni ÚSC</vt:lpstr>
      <vt:lpstr>1.Vypracování rozpočtu</vt:lpstr>
      <vt:lpstr>Schvalování</vt:lpstr>
      <vt:lpstr>2. Hospodaření a kontrola</vt:lpstr>
      <vt:lpstr>Vnitřní kontrola</vt:lpstr>
      <vt:lpstr>Vnější kontrola</vt:lpstr>
      <vt:lpstr>3. Závěrečný účet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ROZPOČTOVÉ PRÁVO FINANČNÍ KONTROLA</dc:title>
  <dc:creator>Ivana Pařízková</dc:creator>
  <cp:lastModifiedBy>Ivana Pařízková</cp:lastModifiedBy>
  <cp:revision>1</cp:revision>
  <dcterms:created xsi:type="dcterms:W3CDTF">2015-10-16T12:28:25Z</dcterms:created>
  <dcterms:modified xsi:type="dcterms:W3CDTF">2015-10-16T12:32:19Z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TC010690071029</vt:lpwstr>
  </property>
</Properties>
</file>