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8"/>
  </p:notesMasterIdLst>
  <p:handoutMasterIdLst>
    <p:handoutMasterId r:id="rId19"/>
  </p:handoutMasterIdLst>
  <p:sldIdLst>
    <p:sldId id="309" r:id="rId3"/>
    <p:sldId id="316" r:id="rId4"/>
    <p:sldId id="318" r:id="rId5"/>
    <p:sldId id="319" r:id="rId6"/>
    <p:sldId id="320" r:id="rId7"/>
    <p:sldId id="321" r:id="rId8"/>
    <p:sldId id="317" r:id="rId9"/>
    <p:sldId id="310" r:id="rId10"/>
    <p:sldId id="311" r:id="rId11"/>
    <p:sldId id="312" r:id="rId12"/>
    <p:sldId id="313" r:id="rId13"/>
    <p:sldId id="314" r:id="rId14"/>
    <p:sldId id="322" r:id="rId15"/>
    <p:sldId id="323" r:id="rId16"/>
    <p:sldId id="315" r:id="rId17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0373" autoAdjust="0"/>
  </p:normalViewPr>
  <p:slideViewPr>
    <p:cSldViewPr>
      <p:cViewPr varScale="1">
        <p:scale>
          <a:sx n="80" d="100"/>
          <a:sy n="80" d="100"/>
        </p:scale>
        <p:origin x="-155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1389644-60CA-4A0A-BB29-9EF8B0CD23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66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D9BA3ED-58D3-4A3F-919C-AD35AF857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8201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BA3ED-58D3-4A3F-919C-AD35AF857D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3538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BA3ED-58D3-4A3F-919C-AD35AF857D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824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3337FA63-A322-4892-B740-4515BA0A993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BB54EE-0FF5-49CA-8D85-902E9CFB486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085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5BB7AC-9C54-4D43-B0BE-05AF878394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2327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345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8307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90573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72622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26641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888149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81854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304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B73C7F-C9F0-4B28-B0E1-5896729C9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36752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9852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72494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8184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7F9334-18F8-42E4-9586-4869F12D4AD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98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472E4D-9EC2-492D-954F-229C5D1F76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765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4A65F-9C93-479A-ABB4-326F75972E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552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3CE95C-5280-4F3E-80A8-021C19C1EE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771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238AC2-4809-4BA5-B8AB-B0F38F1EDD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026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D80E32-DBB8-4019-88C0-335493813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138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6D5FDA-9ED4-4713-97E0-83690356432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103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6BE94A91-6379-48EA-8343-523B3AA8E24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/>
              <a:t>Periodizace společnosti z pohledu východisek tvorby koncepce soukromého práva</a:t>
            </a:r>
            <a:br>
              <a:rPr lang="cs-CZ" altLang="cs-CZ" sz="4000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1800" dirty="0" smtClean="0"/>
              <a:t>Jan </a:t>
            </a:r>
            <a:r>
              <a:rPr lang="cs-CZ" altLang="cs-CZ" sz="1800" dirty="0" err="1" smtClean="0"/>
              <a:t>Hurdík</a:t>
            </a:r>
            <a:endParaRPr lang="cs-CZ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06684"/>
              </p:ext>
            </p:extLst>
          </p:nvPr>
        </p:nvGraphicFramePr>
        <p:xfrm>
          <a:off x="899592" y="903000"/>
          <a:ext cx="7772400" cy="7589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657085">
                <a:tc>
                  <a:txBody>
                    <a:bodyPr/>
                    <a:lstStyle/>
                    <a:p>
                      <a:r>
                        <a:rPr lang="cs-CZ" dirty="0" smtClean="0"/>
                        <a:t>Východiska soukromého práva/Historický typ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Postavení jednotlivce ve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Koncept výchozího majetkového vztahu/výchozí podoba vlastnictví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Výchozí typ odpovědnosti</a:t>
                      </a:r>
                      <a:endParaRPr lang="cs-CZ" dirty="0"/>
                    </a:p>
                  </a:txBody>
                  <a:tcPr/>
                </a:tc>
              </a:tr>
              <a:tr h="423930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Antická společnost římského typu</a:t>
                      </a:r>
                    </a:p>
                    <a:p>
                      <a:r>
                        <a:rPr lang="cs-CZ" dirty="0" smtClean="0"/>
                        <a:t>(Typ řízení společnosti: demokracie – (omezená) autokracie)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Systém osobní závislosti (otroci, klienti)</a:t>
                      </a:r>
                    </a:p>
                    <a:p>
                      <a:r>
                        <a:rPr lang="cs-CZ" dirty="0" smtClean="0"/>
                        <a:t>Postavení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zal</a:t>
                      </a:r>
                      <a:r>
                        <a:rPr lang="cs-CZ" baseline="0" dirty="0" smtClean="0"/>
                        <a:t>. na </a:t>
                      </a:r>
                      <a:r>
                        <a:rPr lang="cs-CZ" baseline="0" dirty="0" smtClean="0"/>
                        <a:t>s</a:t>
                      </a:r>
                      <a:r>
                        <a:rPr lang="cs-CZ" dirty="0" smtClean="0"/>
                        <a:t>ystému privilegií</a:t>
                      </a:r>
                    </a:p>
                    <a:p>
                      <a:r>
                        <a:rPr lang="cs-CZ" dirty="0" smtClean="0"/>
                        <a:t>(</a:t>
                      </a:r>
                      <a:r>
                        <a:rPr lang="cs-CZ" i="1" dirty="0" err="1" smtClean="0"/>
                        <a:t>caput</a:t>
                      </a:r>
                      <a:r>
                        <a:rPr lang="cs-CZ" i="1" dirty="0" smtClean="0"/>
                        <a:t>)</a:t>
                      </a:r>
                    </a:p>
                    <a:p>
                      <a:r>
                        <a:rPr lang="cs-CZ" dirty="0" smtClean="0"/>
                        <a:t>osobní nerovnost -různost statusů;</a:t>
                      </a:r>
                    </a:p>
                    <a:p>
                      <a:r>
                        <a:rPr lang="cs-CZ" dirty="0" smtClean="0"/>
                        <a:t>mezi nositeli téhož statusu (dílčího) dílčí rovnost (smluvní právo)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Majetková způsobilost je součástí systému privilegií (</a:t>
                      </a:r>
                      <a:r>
                        <a:rPr lang="cs-CZ" i="1" dirty="0" err="1" smtClean="0"/>
                        <a:t>quiritský</a:t>
                      </a:r>
                      <a:r>
                        <a:rPr lang="cs-CZ" i="1" dirty="0" smtClean="0"/>
                        <a:t> </a:t>
                      </a:r>
                      <a:r>
                        <a:rPr lang="cs-CZ" dirty="0" smtClean="0"/>
                        <a:t>vlastník)</a:t>
                      </a:r>
                    </a:p>
                    <a:p>
                      <a:r>
                        <a:rPr lang="cs-CZ" dirty="0" smtClean="0"/>
                        <a:t>V klasickém období: prétorské uplatnění ekvity ke zmírnění absolutního postavení vlastníka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 vztazích osobní závislosti původně neodpovědnost (</a:t>
                      </a:r>
                      <a:r>
                        <a:rPr lang="cs-CZ" i="1" dirty="0" smtClean="0"/>
                        <a:t>ius vitae </a:t>
                      </a:r>
                      <a:r>
                        <a:rPr lang="cs-CZ" i="1" dirty="0" err="1" smtClean="0"/>
                        <a:t>ac</a:t>
                      </a:r>
                      <a:r>
                        <a:rPr lang="cs-CZ" i="1" dirty="0" smtClean="0"/>
                        <a:t> </a:t>
                      </a:r>
                      <a:r>
                        <a:rPr lang="cs-CZ" i="1" dirty="0" err="1" smtClean="0"/>
                        <a:t>necis</a:t>
                      </a:r>
                      <a:r>
                        <a:rPr lang="cs-CZ" dirty="0" smtClean="0"/>
                        <a:t>)</a:t>
                      </a:r>
                    </a:p>
                    <a:p>
                      <a:r>
                        <a:rPr lang="cs-CZ" dirty="0" smtClean="0"/>
                        <a:t>Ve vztazích osobní nezávislosti (sousedé, smluvní strany) původně neodpovědnost (</a:t>
                      </a:r>
                      <a:r>
                        <a:rPr lang="cs-CZ" i="1" dirty="0" smtClean="0"/>
                        <a:t>ius </a:t>
                      </a:r>
                      <a:r>
                        <a:rPr lang="cs-CZ" i="1" dirty="0" err="1" smtClean="0"/>
                        <a:t>abutendi</a:t>
                      </a:r>
                      <a:r>
                        <a:rPr lang="cs-CZ" i="1" dirty="0" smtClean="0"/>
                        <a:t>)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smtClean="0"/>
                        <a:t>právo škodit jinému (</a:t>
                      </a:r>
                      <a:r>
                        <a:rPr lang="cs-CZ" i="1" dirty="0" smtClean="0"/>
                        <a:t>ius </a:t>
                      </a:r>
                      <a:r>
                        <a:rPr lang="cs-CZ" i="1" dirty="0" err="1" smtClean="0"/>
                        <a:t>nocendi</a:t>
                      </a:r>
                      <a:r>
                        <a:rPr lang="cs-CZ" dirty="0" smtClean="0"/>
                        <a:t>) při výkonu svého právního potenciálu)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49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175091"/>
              </p:ext>
            </p:extLst>
          </p:nvPr>
        </p:nvGraphicFramePr>
        <p:xfrm>
          <a:off x="900113" y="1773238"/>
          <a:ext cx="7772400" cy="6766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084571">
                <a:tc>
                  <a:txBody>
                    <a:bodyPr/>
                    <a:lstStyle/>
                    <a:p>
                      <a:r>
                        <a:rPr lang="cs-CZ" dirty="0" smtClean="0"/>
                        <a:t>Východiska soukromého práva/Historický typ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Postavení jednotlivce ve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Koncept výchozího majetkového vztahu/výchozí podoba vlastnictví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Výchozí typ odpovědnosti</a:t>
                      </a:r>
                      <a:endParaRPr lang="cs-CZ" dirty="0"/>
                    </a:p>
                  </a:txBody>
                  <a:tcPr/>
                </a:tc>
              </a:tr>
              <a:tr h="409958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Středověká společnost</a:t>
                      </a:r>
                    </a:p>
                    <a:p>
                      <a:r>
                        <a:rPr lang="cs-CZ" dirty="0" smtClean="0"/>
                        <a:t>(Typ řízení společnosti: boj o určování vývoje mezi světskou a církevní mocí)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Hierarchizace postavení</a:t>
                      </a:r>
                    </a:p>
                    <a:p>
                      <a:r>
                        <a:rPr lang="cs-CZ" dirty="0" smtClean="0"/>
                        <a:t>Hierarchická závislost-podřízenost</a:t>
                      </a:r>
                    </a:p>
                    <a:p>
                      <a:r>
                        <a:rPr lang="cs-CZ" dirty="0" smtClean="0"/>
                        <a:t>Vrchol božská moc</a:t>
                      </a:r>
                    </a:p>
                    <a:p>
                      <a:r>
                        <a:rPr lang="cs-CZ" dirty="0" smtClean="0"/>
                        <a:t>Mezi nositeli téhož statusu, ale omezeně i různého – směna založená na rovnosti (recepce římského obligačního práva)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Svrchovaný vlastník Bůh</a:t>
                      </a:r>
                    </a:p>
                    <a:p>
                      <a:r>
                        <a:rPr lang="cs-CZ" dirty="0" smtClean="0"/>
                        <a:t>Teorie děleného vlastnictví (</a:t>
                      </a:r>
                      <a:r>
                        <a:rPr lang="cs-CZ" i="1" dirty="0" smtClean="0"/>
                        <a:t>dominium </a:t>
                      </a:r>
                      <a:r>
                        <a:rPr lang="cs-CZ" i="1" dirty="0" err="1" smtClean="0"/>
                        <a:t>directum</a:t>
                      </a:r>
                      <a:r>
                        <a:rPr lang="cs-CZ" i="1" dirty="0" smtClean="0"/>
                        <a:t>-dominium </a:t>
                      </a:r>
                      <a:r>
                        <a:rPr lang="cs-CZ" i="1" dirty="0" err="1" smtClean="0"/>
                        <a:t>utile</a:t>
                      </a:r>
                      <a:r>
                        <a:rPr lang="cs-CZ" dirty="0" smtClean="0"/>
                        <a:t>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Odpovědnost vyššího v hierarchii vůči svým poddaným</a:t>
                      </a:r>
                    </a:p>
                    <a:p>
                      <a:r>
                        <a:rPr lang="cs-CZ" dirty="0" smtClean="0"/>
                        <a:t>Odpovědnost nižšího vůči svému lennímu pánu/vrchnosti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268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00414"/>
              </p:ext>
            </p:extLst>
          </p:nvPr>
        </p:nvGraphicFramePr>
        <p:xfrm>
          <a:off x="611560" y="1700809"/>
          <a:ext cx="7772400" cy="13075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564617">
                <a:tc>
                  <a:txBody>
                    <a:bodyPr/>
                    <a:lstStyle/>
                    <a:p>
                      <a:r>
                        <a:rPr lang="cs-CZ" dirty="0" smtClean="0"/>
                        <a:t>Východiska soukromého práva/Historický typ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Postavení jednotlivce ve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Koncept výchozího majetkového vztahu/výchozí podoba vlastnictví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Výchozí typ odpovědnosti</a:t>
                      </a:r>
                      <a:endParaRPr lang="cs-CZ" dirty="0"/>
                    </a:p>
                  </a:txBody>
                  <a:tcPr/>
                </a:tc>
              </a:tr>
              <a:tr h="359123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Kapitalismus</a:t>
                      </a:r>
                    </a:p>
                    <a:p>
                      <a:r>
                        <a:rPr lang="cs-CZ" b="0" dirty="0" smtClean="0"/>
                        <a:t>(někdy odlišována </a:t>
                      </a:r>
                      <a:r>
                        <a:rPr lang="cs-CZ" b="0" dirty="0" err="1" smtClean="0"/>
                        <a:t>burž</a:t>
                      </a:r>
                      <a:r>
                        <a:rPr lang="cs-CZ" b="0" dirty="0" smtClean="0"/>
                        <a:t>.- </a:t>
                      </a:r>
                      <a:r>
                        <a:rPr lang="cs-CZ" b="0" dirty="0" err="1" smtClean="0"/>
                        <a:t>kapit</a:t>
                      </a:r>
                      <a:r>
                        <a:rPr lang="cs-CZ" b="0" dirty="0" smtClean="0"/>
                        <a:t>. společnost)</a:t>
                      </a:r>
                    </a:p>
                    <a:p>
                      <a:r>
                        <a:rPr lang="cs-CZ" dirty="0" smtClean="0"/>
                        <a:t>(Typ řízení společnosti: liberalismus-imperialismus)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Primární postavení jedince</a:t>
                      </a:r>
                    </a:p>
                    <a:p>
                      <a:r>
                        <a:rPr lang="cs-CZ" dirty="0" smtClean="0"/>
                        <a:t>Formální svoboda formální rovnost</a:t>
                      </a:r>
                    </a:p>
                    <a:p>
                      <a:r>
                        <a:rPr lang="cs-CZ" dirty="0" smtClean="0"/>
                        <a:t>Princip soutěže</a:t>
                      </a:r>
                    </a:p>
                    <a:p>
                      <a:r>
                        <a:rPr lang="cs-CZ" dirty="0" smtClean="0"/>
                        <a:t>Faktická nerovnost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Vývoj od absolutní povahy vlastnického práva – k sociálnímu prvku - nástrojem řešení extrémů ekvita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u="sng" dirty="0" smtClean="0"/>
                        <a:t>Liberální stát: </a:t>
                      </a:r>
                      <a:r>
                        <a:rPr lang="cs-CZ" dirty="0" smtClean="0"/>
                        <a:t>Odpovědnost jedince za sebe sama (promítnuto i do struktury PO), neodpovědnost celku za sociální postavení jedince.</a:t>
                      </a:r>
                    </a:p>
                    <a:p>
                      <a:r>
                        <a:rPr lang="cs-CZ" dirty="0" smtClean="0"/>
                        <a:t>Komutativní </a:t>
                      </a:r>
                      <a:r>
                        <a:rPr lang="cs-CZ" dirty="0" smtClean="0"/>
                        <a:t>spravedlnost.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Postupně odpovědnost v míře vlastního postavení (čím více vlastní, tím více odpovídá společnosti)</a:t>
                      </a:r>
                    </a:p>
                    <a:p>
                      <a:r>
                        <a:rPr lang="cs-CZ" u="sng" dirty="0" smtClean="0"/>
                        <a:t>Sociální stát: </a:t>
                      </a:r>
                      <a:r>
                        <a:rPr lang="cs-CZ" dirty="0" smtClean="0"/>
                        <a:t>Spojen s dílčí odpovědností za společenské extrémy. Dílčí projevy distributivní a sociálně korektivní spravedlnosti.</a:t>
                      </a:r>
                    </a:p>
                    <a:p>
                      <a:r>
                        <a:rPr lang="cs-CZ" dirty="0" smtClean="0"/>
                        <a:t>Na sklonku 20. století se prosazuje „společenská odpovědnost“ (zejm. PO) jako dílčí heslo, zatím bez větších praktických dopadů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033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795010"/>
              </p:ext>
            </p:extLst>
          </p:nvPr>
        </p:nvGraphicFramePr>
        <p:xfrm>
          <a:off x="611560" y="908720"/>
          <a:ext cx="7772400" cy="6217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728192">
                <a:tc>
                  <a:txBody>
                    <a:bodyPr/>
                    <a:lstStyle/>
                    <a:p>
                      <a:r>
                        <a:rPr lang="cs-CZ" dirty="0" smtClean="0"/>
                        <a:t>Východiska soukromého práva/Historický typ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Postavení jednotlivce ve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Koncept výchozího majetkového vztahu/výchozí podoba vlastnictví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Výchozí typ odpovědnosti</a:t>
                      </a:r>
                      <a:endParaRPr lang="cs-CZ" dirty="0"/>
                    </a:p>
                  </a:txBody>
                  <a:tcPr/>
                </a:tc>
              </a:tr>
              <a:tr h="359123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Socialismus</a:t>
                      </a:r>
                    </a:p>
                    <a:p>
                      <a:r>
                        <a:rPr lang="cs-CZ" dirty="0" smtClean="0"/>
                        <a:t>(Typ řízení společnosti: centrálně řízený vývoj)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Primární role společnosti, která by měla fungovat v zájmu jedince</a:t>
                      </a:r>
                    </a:p>
                    <a:p>
                      <a:r>
                        <a:rPr lang="cs-CZ" dirty="0" smtClean="0"/>
                        <a:t>Jedinec podřízen zájmu společnosti – ta by měla sledovat (průměrný) zájem jedince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Primární postavení </a:t>
                      </a:r>
                      <a:r>
                        <a:rPr lang="cs-CZ" dirty="0" smtClean="0"/>
                        <a:t>spol. vlastnictví.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Sekundární postavení vlastnictví dílčích celků (družstevní)</a:t>
                      </a:r>
                    </a:p>
                    <a:p>
                      <a:r>
                        <a:rPr lang="cs-CZ" dirty="0" smtClean="0"/>
                        <a:t>Garantovaná majetková práva ryze osobní a spotřební povahy (</a:t>
                      </a:r>
                      <a:r>
                        <a:rPr lang="cs-CZ" dirty="0" err="1" smtClean="0"/>
                        <a:t>vlastnictví-osobní</a:t>
                      </a:r>
                      <a:r>
                        <a:rPr lang="cs-CZ" dirty="0" smtClean="0"/>
                        <a:t>- </a:t>
                      </a:r>
                      <a:r>
                        <a:rPr lang="cs-CZ" dirty="0" smtClean="0"/>
                        <a:t>družstevní užívání..)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Primární odpovědnost jedince vůči celku</a:t>
                      </a:r>
                    </a:p>
                    <a:p>
                      <a:r>
                        <a:rPr lang="cs-CZ" dirty="0" smtClean="0"/>
                        <a:t>Distributivní odpovědnost celku vůči jedinci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982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755019"/>
              </p:ext>
            </p:extLst>
          </p:nvPr>
        </p:nvGraphicFramePr>
        <p:xfrm>
          <a:off x="467544" y="980728"/>
          <a:ext cx="7772400" cy="5394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564617">
                <a:tc>
                  <a:txBody>
                    <a:bodyPr/>
                    <a:lstStyle/>
                    <a:p>
                      <a:r>
                        <a:rPr lang="cs-CZ" dirty="0" smtClean="0"/>
                        <a:t>Východiska soukromého práva/Historický typ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Postavení jednotlivce ve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Koncept výchozího majetkového vztahu/výchozí podoba vlastnictví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Výchozí typ odpovědnosti</a:t>
                      </a:r>
                      <a:endParaRPr lang="cs-CZ" dirty="0"/>
                    </a:p>
                  </a:txBody>
                  <a:tcPr/>
                </a:tc>
              </a:tr>
              <a:tr h="3591231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Nový model ?</a:t>
                      </a:r>
                    </a:p>
                    <a:p>
                      <a:r>
                        <a:rPr lang="cs-CZ" dirty="0" smtClean="0"/>
                        <a:t>(Typ řízení společnosti: oslabené politické řízení – spontánní vývoj, pragmatismus, dominance globálních ekonomických/finančních korporací)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Stále více určující postavení jedince v síťových vztazích</a:t>
                      </a:r>
                    </a:p>
                    <a:p>
                      <a:r>
                        <a:rPr lang="cs-CZ" dirty="0" smtClean="0"/>
                        <a:t>Participativní společnost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Sdílené vlastnictví (informace)</a:t>
                      </a:r>
                    </a:p>
                    <a:p>
                      <a:r>
                        <a:rPr lang="cs-CZ" dirty="0" smtClean="0"/>
                        <a:t>Vlastnictví k nehmotným statkům (beztížná ekonomika)</a:t>
                      </a:r>
                    </a:p>
                    <a:p>
                      <a:r>
                        <a:rPr lang="cs-CZ" dirty="0" smtClean="0"/>
                        <a:t>Ovládnutí kultury jako celku majetkovými vztahy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Síťová odpovědnost za:</a:t>
                      </a:r>
                    </a:p>
                    <a:p>
                      <a:r>
                        <a:rPr lang="cs-CZ" dirty="0" smtClean="0"/>
                        <a:t>-Fungování sítě,</a:t>
                      </a:r>
                    </a:p>
                    <a:p>
                      <a:r>
                        <a:rPr lang="cs-CZ" dirty="0" smtClean="0"/>
                        <a:t>-z toho plyne fungující jednotlivec</a:t>
                      </a:r>
                    </a:p>
                    <a:p>
                      <a:r>
                        <a:rPr lang="cs-CZ" dirty="0" smtClean="0"/>
                        <a:t>Odpovědnost za budoucnost lidstva ??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04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7772400" cy="720055"/>
          </a:xfrm>
        </p:spPr>
        <p:txBody>
          <a:bodyPr/>
          <a:lstStyle/>
          <a:p>
            <a:r>
              <a:rPr lang="cs-CZ" sz="2800" dirty="0" smtClean="0"/>
              <a:t>Periodizace </a:t>
            </a:r>
            <a:r>
              <a:rPr lang="cs-CZ" sz="2800" dirty="0"/>
              <a:t>společnosti z pohledu cílů právní regulace/podoby spravedlnosti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889590"/>
              </p:ext>
            </p:extLst>
          </p:nvPr>
        </p:nvGraphicFramePr>
        <p:xfrm>
          <a:off x="971600" y="1970916"/>
          <a:ext cx="7848872" cy="4903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4810"/>
                <a:gridCol w="4924062"/>
              </a:tblGrid>
              <a:tr h="304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Historický typ společnosti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Cíle právní regulace/Pojetí spravedlnosti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9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Prvobytně pospolná společnost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Zachování </a:t>
                      </a:r>
                      <a:r>
                        <a:rPr lang="cs-CZ" sz="1800">
                          <a:effectLst/>
                        </a:rPr>
                        <a:t>rodu/distributivní </a:t>
                      </a:r>
                      <a:r>
                        <a:rPr lang="cs-CZ" sz="1800" smtClean="0">
                          <a:effectLst/>
                        </a:rPr>
                        <a:t>spravedlnost/odplata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9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Antická společnost řeckého typu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Dominance obce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9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Antická společnost římského typu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Dominance obce – individuální spravedlnost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Středověk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Partikulární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Kapitalismus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Formální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Socialismus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Sociální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7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Nový model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Formální – sociální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výraz participativní společnosti = spravedlnost </a:t>
                      </a:r>
                      <a:r>
                        <a:rPr lang="cs-CZ" sz="1800" dirty="0" smtClean="0">
                          <a:effectLst/>
                        </a:rPr>
                        <a:t>přístupu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2765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7772400" cy="1008112"/>
          </a:xfrm>
        </p:spPr>
        <p:txBody>
          <a:bodyPr/>
          <a:lstStyle/>
          <a:p>
            <a:r>
              <a:rPr lang="cs-CZ" dirty="0" smtClean="0"/>
              <a:t>Evropská </a:t>
            </a:r>
            <a:r>
              <a:rPr lang="cs-CZ" dirty="0" smtClean="0"/>
              <a:t>kultura: Jednota a rozdílnosti, konstanty a proměnné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r>
              <a:rPr lang="cs-CZ" dirty="0" smtClean="0"/>
              <a:t>Evropské právo a EU se odvolává na evropské hodnoty a evropskou kulturu (Preambule LZPEU)</a:t>
            </a:r>
          </a:p>
          <a:p>
            <a:r>
              <a:rPr lang="cs-CZ" dirty="0" smtClean="0"/>
              <a:t>Současně jsou respektovány odlišnosti národních kultur-právních kultur  (tamtéž, dále čl. 22 LZPEU)</a:t>
            </a:r>
          </a:p>
          <a:p>
            <a:r>
              <a:rPr lang="cs-CZ" dirty="0" smtClean="0"/>
              <a:t>Co je a jakými faktory je utvářena evropská kultura?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721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evropské </a:t>
            </a:r>
            <a:r>
              <a:rPr lang="cs-CZ" dirty="0" smtClean="0"/>
              <a:t>kultury 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44824"/>
            <a:ext cx="7772400" cy="4536504"/>
          </a:xfrm>
        </p:spPr>
        <p:txBody>
          <a:bodyPr/>
          <a:lstStyle/>
          <a:p>
            <a:r>
              <a:rPr lang="cs-CZ" dirty="0"/>
              <a:t>Základy evropské kultury </a:t>
            </a:r>
            <a:r>
              <a:rPr lang="cs-CZ" dirty="0" smtClean="0"/>
              <a:t>mají </a:t>
            </a:r>
            <a:r>
              <a:rPr lang="cs-CZ" b="1" dirty="0" smtClean="0"/>
              <a:t>antické kořeny</a:t>
            </a:r>
          </a:p>
          <a:p>
            <a:r>
              <a:rPr lang="cs-CZ" dirty="0" smtClean="0"/>
              <a:t>Aspekty antické kultury:</a:t>
            </a:r>
          </a:p>
          <a:p>
            <a:pPr lvl="1"/>
            <a:r>
              <a:rPr lang="cs-CZ" dirty="0" smtClean="0"/>
              <a:t>Antická filosofie</a:t>
            </a:r>
          </a:p>
          <a:p>
            <a:pPr lvl="1"/>
            <a:r>
              <a:rPr lang="cs-CZ" dirty="0" smtClean="0"/>
              <a:t>Jednotný kulturní prostor</a:t>
            </a:r>
          </a:p>
          <a:p>
            <a:pPr lvl="1"/>
            <a:r>
              <a:rPr lang="cs-CZ" dirty="0" smtClean="0"/>
              <a:t>Oblasti antické kultury: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Římský model vzdělanosti – křesťanské školy</a:t>
            </a:r>
          </a:p>
          <a:p>
            <a:pPr lvl="2"/>
            <a:r>
              <a:rPr lang="cs-CZ" dirty="0" smtClean="0"/>
              <a:t>Antické poznatky </a:t>
            </a:r>
            <a:r>
              <a:rPr lang="cs-CZ" dirty="0" smtClean="0"/>
              <a:t>o </a:t>
            </a:r>
            <a:r>
              <a:rPr lang="cs-CZ" dirty="0" smtClean="0"/>
              <a:t>přírodě – </a:t>
            </a:r>
            <a:r>
              <a:rPr lang="cs-CZ" dirty="0" err="1" smtClean="0"/>
              <a:t>prostř</a:t>
            </a:r>
            <a:r>
              <a:rPr lang="cs-CZ" dirty="0" smtClean="0"/>
              <a:t>. </a:t>
            </a:r>
            <a:r>
              <a:rPr lang="cs-CZ" dirty="0"/>
              <a:t>i</a:t>
            </a:r>
            <a:r>
              <a:rPr lang="cs-CZ" dirty="0" smtClean="0"/>
              <a:t>slámské kultury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Římské právo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Antická politická teorie a praxe</a:t>
            </a:r>
          </a:p>
          <a:p>
            <a:pPr lvl="2"/>
            <a:r>
              <a:rPr lang="cs-CZ" dirty="0" smtClean="0"/>
              <a:t>Antické umění</a:t>
            </a:r>
          </a:p>
          <a:p>
            <a:pPr lvl="1"/>
            <a:r>
              <a:rPr lang="cs-CZ" dirty="0" smtClean="0"/>
              <a:t>Duchovní základ Evropy - křesťanství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0391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evropské </a:t>
            </a:r>
            <a:r>
              <a:rPr lang="cs-CZ" dirty="0" smtClean="0"/>
              <a:t>kultury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Filosofické paradigma antické společnosti:</a:t>
            </a:r>
          </a:p>
          <a:p>
            <a:pPr lvl="1"/>
            <a:r>
              <a:rPr lang="cs-CZ" dirty="0" smtClean="0"/>
              <a:t>Vůdčí role patří těm, kteří věnují individuální schopnosti blahu celku</a:t>
            </a:r>
          </a:p>
          <a:p>
            <a:pPr lvl="1"/>
            <a:r>
              <a:rPr lang="cs-CZ" dirty="0" smtClean="0"/>
              <a:t>Základní hodnoty: rozum a </a:t>
            </a:r>
            <a:r>
              <a:rPr lang="cs-CZ" dirty="0" smtClean="0"/>
              <a:t>dobro</a:t>
            </a:r>
          </a:p>
          <a:p>
            <a:pPr lvl="1"/>
            <a:r>
              <a:rPr lang="cs-CZ" dirty="0" smtClean="0"/>
              <a:t>= Akcent na (rozumného a dobrého) jedince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Odraz v právu: Jádrem římského chápání lidskosti (humanity) je respektování člověka jako právní osoby (</a:t>
            </a:r>
            <a:r>
              <a:rPr lang="cs-CZ" dirty="0" err="1" smtClean="0"/>
              <a:t>Salmon</a:t>
            </a:r>
            <a:r>
              <a:rPr lang="cs-CZ" dirty="0" smtClean="0"/>
              <a:t>, 1995, s. 50)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492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evropské </a:t>
            </a:r>
            <a:r>
              <a:rPr lang="cs-CZ" dirty="0" smtClean="0"/>
              <a:t>kultury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Středověk</a:t>
            </a:r>
            <a:r>
              <a:rPr lang="cs-CZ" dirty="0" smtClean="0"/>
              <a:t> - křesťanské hodnoty:</a:t>
            </a:r>
          </a:p>
          <a:p>
            <a:pPr lvl="1"/>
            <a:r>
              <a:rPr lang="cs-CZ" dirty="0" smtClean="0"/>
              <a:t>Princip svobody (založen na osobním duchovním rozvoji- niterný rozměr svobody)</a:t>
            </a:r>
          </a:p>
          <a:p>
            <a:pPr lvl="1"/>
            <a:r>
              <a:rPr lang="cs-CZ" dirty="0" smtClean="0"/>
              <a:t>Princip rovnosti (založen na rovnosti před Bohem)</a:t>
            </a:r>
          </a:p>
          <a:p>
            <a:pPr lvl="1"/>
            <a:r>
              <a:rPr lang="cs-CZ" dirty="0" smtClean="0"/>
              <a:t>Člověk vnímán jako člen vyššího duchovního společenství</a:t>
            </a:r>
          </a:p>
          <a:p>
            <a:endParaRPr lang="cs-CZ" dirty="0" smtClean="0"/>
          </a:p>
          <a:p>
            <a:r>
              <a:rPr lang="cs-CZ" b="1" dirty="0" smtClean="0"/>
              <a:t>Novověk</a:t>
            </a:r>
            <a:r>
              <a:rPr lang="cs-CZ" dirty="0" smtClean="0"/>
              <a:t> </a:t>
            </a:r>
            <a:r>
              <a:rPr lang="cs-CZ" dirty="0" smtClean="0"/>
              <a:t>– paradigma univerzální vědy, vycházející z mechaniky/matematiky</a:t>
            </a:r>
          </a:p>
          <a:p>
            <a:pPr lvl="1"/>
            <a:r>
              <a:rPr lang="cs-CZ" dirty="0" err="1" smtClean="0"/>
              <a:t>Hegel</a:t>
            </a:r>
            <a:r>
              <a:rPr lang="cs-CZ" dirty="0" smtClean="0"/>
              <a:t>: pojetí svobody v </a:t>
            </a:r>
            <a:r>
              <a:rPr lang="cs-CZ" dirty="0" smtClean="0"/>
              <a:t>sebezdokonalení-emancipaci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344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evropské </a:t>
            </a:r>
            <a:r>
              <a:rPr lang="cs-CZ" dirty="0" smtClean="0"/>
              <a:t>kultury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Modernita</a:t>
            </a:r>
            <a:r>
              <a:rPr lang="cs-CZ" dirty="0"/>
              <a:t> (pol. 19. – pol. 20. stol</a:t>
            </a:r>
            <a:r>
              <a:rPr lang="cs-CZ" dirty="0" smtClean="0"/>
              <a:t>.) a její vyústění:</a:t>
            </a:r>
          </a:p>
          <a:p>
            <a:pPr lvl="1"/>
            <a:r>
              <a:rPr lang="cs-CZ" dirty="0" smtClean="0"/>
              <a:t>Modernita: </a:t>
            </a:r>
            <a:r>
              <a:rPr lang="cs-CZ" dirty="0" smtClean="0"/>
              <a:t>akcent na lidskou individualitu jako základní hodnotu evropské kultury</a:t>
            </a:r>
          </a:p>
          <a:p>
            <a:pPr lvl="1"/>
            <a:r>
              <a:rPr lang="cs-CZ" dirty="0" smtClean="0"/>
              <a:t>V jejím průběhu se hovoří o selhání evropského paradigmatu a krizi evropské kultury (viz výše)</a:t>
            </a:r>
          </a:p>
          <a:p>
            <a:pPr lvl="1"/>
            <a:r>
              <a:rPr lang="cs-CZ" dirty="0" smtClean="0"/>
              <a:t>Pokusy o překonání dualismu subjekt-objekt </a:t>
            </a:r>
            <a:r>
              <a:rPr lang="cs-CZ" sz="1800" i="1" dirty="0" smtClean="0"/>
              <a:t>(</a:t>
            </a:r>
            <a:r>
              <a:rPr lang="cs-CZ" sz="1800" i="1" dirty="0" err="1" smtClean="0"/>
              <a:t>Whitehead</a:t>
            </a:r>
            <a:r>
              <a:rPr lang="cs-CZ" sz="1800" i="1" dirty="0" smtClean="0"/>
              <a:t>, 1970, s. 33: „Žádnou entitu nelze abstrahovat od univerza a žádná entita nemůže být zbavena vlastní individuality.“</a:t>
            </a:r>
          </a:p>
          <a:p>
            <a:pPr lvl="1"/>
            <a:r>
              <a:rPr lang="cs-CZ" dirty="0"/>
              <a:t>2</a:t>
            </a:r>
            <a:r>
              <a:rPr lang="cs-CZ" dirty="0" smtClean="0"/>
              <a:t> principy:</a:t>
            </a:r>
          </a:p>
          <a:p>
            <a:pPr lvl="2"/>
            <a:r>
              <a:rPr lang="cs-CZ" dirty="0" smtClean="0"/>
              <a:t>Globální zodpovědnost lidstva</a:t>
            </a:r>
          </a:p>
          <a:p>
            <a:pPr lvl="2"/>
            <a:r>
              <a:rPr lang="cs-CZ" dirty="0" smtClean="0"/>
              <a:t>Předpokladem </a:t>
            </a:r>
            <a:r>
              <a:rPr lang="cs-CZ" dirty="0" smtClean="0"/>
              <a:t>je svobodná individualita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604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7</a:t>
            </a:fld>
            <a:endParaRPr lang="cs-CZ" alt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107504"/>
            <a:ext cx="9252520" cy="8064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8139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Prvobytně pospolná společnost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056765"/>
              </p:ext>
            </p:extLst>
          </p:nvPr>
        </p:nvGraphicFramePr>
        <p:xfrm>
          <a:off x="755576" y="548680"/>
          <a:ext cx="7772400" cy="6248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084571">
                <a:tc>
                  <a:txBody>
                    <a:bodyPr/>
                    <a:lstStyle/>
                    <a:p>
                      <a:r>
                        <a:rPr lang="cs-CZ" dirty="0" smtClean="0"/>
                        <a:t>Východiska soukromého práva/Historický typ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Postavení jednotlivce ve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Koncept výchozího majetkového vztahu/výchozí podoba vlastnictví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Výchozí typ odpovědnosti</a:t>
                      </a:r>
                      <a:endParaRPr lang="cs-CZ" dirty="0"/>
                    </a:p>
                  </a:txBody>
                  <a:tcPr/>
                </a:tc>
              </a:tr>
              <a:tr h="4439032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Prvobytně pospolná společnost</a:t>
                      </a:r>
                      <a:r>
                        <a:rPr lang="cs-CZ" sz="1600" dirty="0" smtClean="0"/>
                        <a:t>/matriarchát/ neolitická civilizace typu </a:t>
                      </a:r>
                      <a:r>
                        <a:rPr lang="cs-CZ" sz="1600" dirty="0" err="1" smtClean="0"/>
                        <a:t>Tripoli-Kukuteni</a:t>
                      </a:r>
                      <a:r>
                        <a:rPr lang="cs-CZ" sz="1600" dirty="0" smtClean="0"/>
                        <a:t> 5500-2750 př.n.l. (též Ovidius, Kosmas).</a:t>
                      </a:r>
                    </a:p>
                    <a:p>
                      <a:r>
                        <a:rPr lang="cs-CZ" sz="1600" dirty="0" smtClean="0"/>
                        <a:t>Typ řízení spol.: </a:t>
                      </a:r>
                    </a:p>
                    <a:p>
                      <a:r>
                        <a:rPr lang="cs-CZ" sz="1600" dirty="0" smtClean="0"/>
                        <a:t>Vztahy existenční závislosti v rodině-rodu-kmeni..; neformální autorita, matriarchát- stařešinství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Jedinec existenčně integrován v rodu</a:t>
                      </a:r>
                    </a:p>
                    <a:p>
                      <a:r>
                        <a:rPr lang="cs-CZ" dirty="0" smtClean="0"/>
                        <a:t>Jedinec podřízen celku/vůli rodu/tradici a zvykům-soubor povinností a omezení</a:t>
                      </a:r>
                    </a:p>
                    <a:p>
                      <a:r>
                        <a:rPr lang="cs-CZ" dirty="0" smtClean="0"/>
                        <a:t>Mezi jedinci rovnost</a:t>
                      </a:r>
                    </a:p>
                    <a:p>
                      <a:r>
                        <a:rPr lang="cs-CZ" dirty="0" smtClean="0"/>
                        <a:t>Absence konfliktů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Neexistoval výraz pro „mé“ (neexistence soukromého vlastnictví)</a:t>
                      </a:r>
                    </a:p>
                    <a:p>
                      <a:r>
                        <a:rPr lang="cs-CZ" dirty="0" smtClean="0"/>
                        <a:t>Podpora produkčního (nikoli přivlastňovacího) způsobu hospodaření</a:t>
                      </a:r>
                    </a:p>
                    <a:p>
                      <a:r>
                        <a:rPr lang="cs-CZ" dirty="0" smtClean="0"/>
                        <a:t>Nesprávně nazýváno „občinové vlastnictví“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Primární odpovědnost jedince vůči rodu a jedince vůči jedinci skrze pravidla rodu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82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681789"/>
              </p:ext>
            </p:extLst>
          </p:nvPr>
        </p:nvGraphicFramePr>
        <p:xfrm>
          <a:off x="899592" y="908720"/>
          <a:ext cx="7772400" cy="583694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084571">
                <a:tc>
                  <a:txBody>
                    <a:bodyPr/>
                    <a:lstStyle/>
                    <a:p>
                      <a:r>
                        <a:rPr lang="cs-CZ" dirty="0" smtClean="0"/>
                        <a:t>Východiska soukromého práva/Historický typ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Postavení jednotlivce ve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3Koncept </a:t>
                      </a:r>
                      <a:r>
                        <a:rPr lang="cs-CZ" dirty="0" smtClean="0"/>
                        <a:t>výchozího majetkového vztahu/výchozí podoba vlastnictví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Výchozí typ odpovědnosti</a:t>
                      </a:r>
                      <a:endParaRPr lang="cs-CZ" dirty="0"/>
                    </a:p>
                  </a:txBody>
                  <a:tcPr/>
                </a:tc>
              </a:tr>
              <a:tr h="4099583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Antická společnost typu řeckých městských států</a:t>
                      </a:r>
                    </a:p>
                    <a:p>
                      <a:r>
                        <a:rPr lang="cs-CZ" dirty="0" smtClean="0"/>
                        <a:t>(Typ řízení společnosti: demokracie-tyranie)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Jedinec podřízen </a:t>
                      </a:r>
                      <a:r>
                        <a:rPr lang="cs-CZ" dirty="0" smtClean="0"/>
                        <a:t>obci/přímo</a:t>
                      </a:r>
                      <a:r>
                        <a:rPr lang="cs-CZ" baseline="0" dirty="0" smtClean="0"/>
                        <a:t> se podílel na správě obce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Nerovnost-otroctví </a:t>
                      </a:r>
                    </a:p>
                    <a:p>
                      <a:r>
                        <a:rPr lang="cs-CZ" dirty="0" smtClean="0"/>
                        <a:t>Systém osobní závislosti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Jedinec </a:t>
                      </a:r>
                      <a:r>
                        <a:rPr lang="cs-CZ" dirty="0" smtClean="0"/>
                        <a:t>– </a:t>
                      </a:r>
                      <a:r>
                        <a:rPr lang="cs-CZ" dirty="0" smtClean="0"/>
                        <a:t>obec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Vzájemná odpovědnost</a:t>
                      </a:r>
                    </a:p>
                    <a:p>
                      <a:r>
                        <a:rPr lang="cs-CZ" dirty="0" smtClean="0"/>
                        <a:t>Existenční odpovědnost obce a vůči obci (ohrožení- </a:t>
                      </a:r>
                      <a:r>
                        <a:rPr lang="cs-CZ" dirty="0" err="1" smtClean="0"/>
                        <a:t>Socrates</a:t>
                      </a:r>
                      <a:r>
                        <a:rPr lang="cs-CZ" dirty="0" smtClean="0"/>
                        <a:t>)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B73C7F-C9F0-4B28-B0E1-5896729C95E9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29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134</TotalTime>
  <Words>1124</Words>
  <Application>Microsoft Office PowerPoint</Application>
  <PresentationFormat>Předvádění na obrazovce (4:3)</PresentationFormat>
  <Paragraphs>191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3558</vt:lpstr>
      <vt:lpstr>BÉŽOVÁ TITL</vt:lpstr>
      <vt:lpstr>Periodizace společnosti z pohledu východisek tvorby koncepce soukromého práva  Jan Hurdík</vt:lpstr>
      <vt:lpstr>Evropská kultura: Jednota a rozdílnosti, konstanty a proměnné </vt:lpstr>
      <vt:lpstr>Zdroje evropské kultury I </vt:lpstr>
      <vt:lpstr>Zdroje evropské kultury II</vt:lpstr>
      <vt:lpstr>Zdroje evropské kultury III</vt:lpstr>
      <vt:lpstr>Zdroje evropské kultury IV</vt:lpstr>
      <vt:lpstr>Prezentace aplikace PowerPoint</vt:lpstr>
      <vt:lpstr>Prvobytně pospolná společnost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Periodizace společnosti z pohledu cílů právní regulace/podoby spravedlnosti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Periodizace společnosti z pohledu východisek tvorby koncepce soukromého práva  Jan Hurdík</dc:title>
  <dc:creator>1412</dc:creator>
  <cp:lastModifiedBy>1412</cp:lastModifiedBy>
  <cp:revision>16</cp:revision>
  <dcterms:created xsi:type="dcterms:W3CDTF">2015-10-13T16:04:29Z</dcterms:created>
  <dcterms:modified xsi:type="dcterms:W3CDTF">2015-10-18T12:03:48Z</dcterms:modified>
</cp:coreProperties>
</file>