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718" autoAdjust="0"/>
  </p:normalViewPr>
  <p:slideViewPr>
    <p:cSldViewPr snapToGrid="0">
      <p:cViewPr varScale="1">
        <p:scale>
          <a:sx n="70" d="100"/>
          <a:sy n="70" d="100"/>
        </p:scale>
        <p:origin x="-540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171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32D1-A6E9-4645-85CA-7966E36F77E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FBB6-5543-4E5D-80E7-56EF42BE85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61445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32D1-A6E9-4645-85CA-7966E36F77E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FBB6-5543-4E5D-80E7-56EF42BE85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80964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32D1-A6E9-4645-85CA-7966E36F77E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FBB6-5543-4E5D-80E7-56EF42BE85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922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32D1-A6E9-4645-85CA-7966E36F77E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FBB6-5543-4E5D-80E7-56EF42BE85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8180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32D1-A6E9-4645-85CA-7966E36F77E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FBB6-5543-4E5D-80E7-56EF42BE85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01195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32D1-A6E9-4645-85CA-7966E36F77E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FBB6-5543-4E5D-80E7-56EF42BE85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8560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32D1-A6E9-4645-85CA-7966E36F77E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FBB6-5543-4E5D-80E7-56EF42BE85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1787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32D1-A6E9-4645-85CA-7966E36F77E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FBB6-5543-4E5D-80E7-56EF42BE85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23267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32D1-A6E9-4645-85CA-7966E36F77E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FBB6-5543-4E5D-80E7-56EF42BE85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2496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32D1-A6E9-4645-85CA-7966E36F77E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FBB6-5543-4E5D-80E7-56EF42BE85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3733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32D1-A6E9-4645-85CA-7966E36F77E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1FBB6-5543-4E5D-80E7-56EF42BE85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03176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932D1-A6E9-4645-85CA-7966E36F77E2}" type="datetimeFigureOut">
              <a:rPr lang="cs-CZ" smtClean="0"/>
              <a:pPr/>
              <a:t>26.11.2015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1FBB6-5543-4E5D-80E7-56EF42BE85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312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Služební poměr státních zaměstnanců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…jako příklad možné koncepce veřejné </a:t>
            </a:r>
            <a:r>
              <a:rPr lang="cs-CZ" dirty="0" smtClean="0">
                <a:solidFill>
                  <a:srgbClr val="FF0000"/>
                </a:solidFill>
              </a:rPr>
              <a:t>služby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Mgr. Veronika </a:t>
            </a:r>
            <a:r>
              <a:rPr lang="cs-CZ" dirty="0" err="1" smtClean="0">
                <a:solidFill>
                  <a:schemeClr val="accent1">
                    <a:lumMod val="50000"/>
                  </a:schemeClr>
                </a:solidFill>
              </a:rPr>
              <a:t>Helferová</a:t>
            </a:r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Slib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32 - Státní zaměstnanec skládá služební slib v den nástupu do služby.Bylo-li složení služebního slibu odmítnuto nebo byl-li složen služební slib s výhradou, služební poměr se považuje od počátku za neexistující.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Úřednická zkouška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§ 35 a </a:t>
            </a:r>
            <a:r>
              <a:rPr lang="cs-CZ" dirty="0" err="1" smtClean="0"/>
              <a:t>násl</a:t>
            </a:r>
            <a:r>
              <a:rPr lang="cs-CZ" dirty="0" smtClean="0"/>
              <a:t>. - Státní zaměstnanec je povinen úspěšně vykonat úřednickou zkoušku. </a:t>
            </a:r>
          </a:p>
          <a:p>
            <a:pPr>
              <a:buNone/>
            </a:pPr>
            <a:r>
              <a:rPr lang="cs-CZ" dirty="0" smtClean="0"/>
              <a:t>   Obecná část úřednické zkoušky se koná písemně. Je shodná pro všechny státní zaměstnance a její provedení zabezpečuje Ministerstvo vnitra.</a:t>
            </a:r>
          </a:p>
          <a:p>
            <a:pPr>
              <a:buNone/>
            </a:pPr>
            <a:r>
              <a:rPr lang="cs-CZ" dirty="0" smtClean="0"/>
              <a:t>   Zvláštní část úřednické zkoušky se koná po úspěšném vykonání její obecné části, a to ústně před zkušební komisí. Zahrnuje odborné předpoklady pro dané místo. Její konání zabezpečuje správní úřad ve spolupráci se služebním úřadem.</a:t>
            </a:r>
          </a:p>
          <a:p>
            <a:pPr>
              <a:buNone/>
            </a:pPr>
            <a:r>
              <a:rPr lang="cs-CZ" dirty="0" smtClean="0"/>
              <a:t>   Jestliže státní zaměstnanec úřednickou zkoušku nevykonal úspěšně, umožní mu služební orgán její opakování na základě jeho písemné žádosti. Úřednickou zkoušku lze opakovat jen jednou.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Otázky</a:t>
            </a:r>
            <a:endParaRPr lang="cs-CZ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Co se stane v případě, že 2 po sobě jdoucí služební hodnocení státního zaměstnance obsahují závěr o tom, že ve službě dosahoval nevyhovující výsledky?</a:t>
            </a:r>
          </a:p>
          <a:p>
            <a:pPr>
              <a:buNone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  A v případě, že byl státní zaměstnanec pravomocně odsouzen za trestný čin vraždy?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Skončení služebního poměru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71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- Rozhodnutím služebního orgánu</a:t>
            </a:r>
          </a:p>
          <a:p>
            <a:pPr>
              <a:buFontTx/>
              <a:buChar char="-"/>
            </a:pPr>
            <a:r>
              <a:rPr lang="cs-CZ" dirty="0" smtClean="0"/>
              <a:t>Na základě žádosti státního zaměstnance</a:t>
            </a:r>
          </a:p>
          <a:p>
            <a:pPr>
              <a:buFontTx/>
              <a:buChar char="-"/>
            </a:pPr>
            <a:r>
              <a:rPr lang="cs-CZ" dirty="0" smtClean="0"/>
              <a:t>Ze zákona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b="1" dirty="0" smtClean="0"/>
              <a:t>Služební hodnocení </a:t>
            </a:r>
            <a:r>
              <a:rPr lang="cs-CZ" dirty="0" smtClean="0"/>
              <a:t>§ 155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Otázky</a:t>
            </a:r>
            <a:endParaRPr lang="cs-CZ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  Co by mělo následovat v případě, že státní zaměstnanec přijme v souvislosti s výkonem své služby (například jako poděkování za vstřícné a rychlé vyřízení vkladu do katastru nemovitostí) jako dar osobní automobil v hodnotě 250 000,-?</a:t>
            </a:r>
          </a:p>
          <a:p>
            <a:pPr>
              <a:buNone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  A co se stane v případě, že v dané situaci bude darem květina v hodnotě 250,-?</a:t>
            </a:r>
            <a:endParaRPr lang="cs-CZ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Kárná odpovědnost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Povinnosti státních zaměstnanců </a:t>
            </a:r>
            <a:r>
              <a:rPr lang="cs-CZ" dirty="0" smtClean="0"/>
              <a:t>§ 77</a:t>
            </a:r>
          </a:p>
          <a:p>
            <a:r>
              <a:rPr lang="cs-CZ" b="1" dirty="0" smtClean="0"/>
              <a:t>Kárná odpovědnost </a:t>
            </a:r>
            <a:r>
              <a:rPr lang="cs-CZ" dirty="0" smtClean="0"/>
              <a:t>§ 87 a </a:t>
            </a:r>
            <a:r>
              <a:rPr lang="cs-CZ" dirty="0" err="1" smtClean="0"/>
              <a:t>násl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   Zaviněné porušení služební kázně je kárným proviněním. Za kárné provinění lze uložit státnímu zaměstnanci kárné opatření, a to písemnou důtku, snížení platu až o 15 % na dobu až 3 kalendářních měsíců,odvolání ze služebního místa představeného, nebo propuštění ze služebního poměru. Kárnou pravomoc vykonávají kárné komise prvního stupně a kárné komise druhého stupně.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Právní úprava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Zákon č. 234/2014 Sb. o státní službě</a:t>
            </a:r>
          </a:p>
          <a:p>
            <a:endParaRPr lang="cs-CZ" dirty="0"/>
          </a:p>
          <a:p>
            <a:pPr algn="just"/>
            <a:r>
              <a:rPr lang="cs-CZ" dirty="0"/>
              <a:t>S</a:t>
            </a:r>
            <a:r>
              <a:rPr lang="cs-CZ" dirty="0" smtClean="0"/>
              <a:t>peciální </a:t>
            </a:r>
            <a:r>
              <a:rPr lang="cs-CZ" dirty="0"/>
              <a:t>právní předpis, který </a:t>
            </a:r>
            <a:r>
              <a:rPr lang="cs-CZ" b="1" dirty="0"/>
              <a:t>komplexně</a:t>
            </a:r>
            <a:r>
              <a:rPr lang="cs-CZ" dirty="0"/>
              <a:t> přebírá úpravu zaměstnávání státních zaměstnanců vykonávajících státní službu doposud obecně řešenou zákoníkem </a:t>
            </a:r>
            <a:r>
              <a:rPr lang="cs-CZ" dirty="0" smtClean="0"/>
              <a:t>práce.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Účinný od 1. 1. 2015</a:t>
            </a:r>
            <a:endParaRPr lang="cs-CZ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6330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Působnost zákona o státní službě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Zákon se vztahuje na státní zaměstnance, kteří ve správních úřadech vykonávají státní správu § 1 odst. 1 písm. a)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Otázky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  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Dopadá tedy právní úprava zákona o státní službě na: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referenta pracujícího na oddělení matriky magistrátu města Brna?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Uklizečku pracující na Okresní správě sociálního zabezpečení v Pardubicích?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Zaměstnance Katastrálního úřadu rozhodující o povolení vkladu do katastru?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Působnost zákona o státní službě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Nevztahuje </a:t>
            </a:r>
            <a:r>
              <a:rPr lang="cs-CZ" dirty="0" smtClean="0"/>
              <a:t>se na zaměstnance správních úřadů, kteří vykonávají pomocné, servisní nebo manuální práce a zaměstnance, kteří tyto zaměstnance řídí.</a:t>
            </a:r>
          </a:p>
          <a:p>
            <a:r>
              <a:rPr lang="cs-CZ" b="1" dirty="0" smtClean="0"/>
              <a:t>Nevztahuje </a:t>
            </a:r>
            <a:r>
              <a:rPr lang="cs-CZ" dirty="0" smtClean="0"/>
              <a:t>se na zaměstnance územně samosprávných celků. </a:t>
            </a:r>
          </a:p>
          <a:p>
            <a:r>
              <a:rPr lang="cs-CZ" dirty="0" smtClean="0"/>
              <a:t>Rovněž jsou z působnosti zákona </a:t>
            </a:r>
            <a:r>
              <a:rPr lang="cs-CZ" b="1" dirty="0" smtClean="0"/>
              <a:t>vyčleněni</a:t>
            </a:r>
            <a:r>
              <a:rPr lang="cs-CZ" dirty="0" smtClean="0"/>
              <a:t> vedoucí funkcionáři a případně i členové těchto státních institucí:  Rady pro rozhlasové a televizní vysílání,  Rady Českého telekomunikačního úřadu, </a:t>
            </a:r>
            <a:r>
              <a:rPr lang="cs-CZ" dirty="0" err="1" smtClean="0"/>
              <a:t>Úřadu</a:t>
            </a:r>
            <a:r>
              <a:rPr lang="cs-CZ" dirty="0" smtClean="0"/>
              <a:t> pro ochranu hospodářské soutěže,  Energetického regulačního úřadu, </a:t>
            </a:r>
            <a:r>
              <a:rPr lang="cs-CZ" dirty="0" err="1" smtClean="0"/>
              <a:t>Úřadu</a:t>
            </a:r>
            <a:r>
              <a:rPr lang="cs-CZ" dirty="0" smtClean="0"/>
              <a:t> pro ochranu osobních údajů, Českého statistického úřadu a Ústavu pro odborné zjišťování příčin leteckých nehod (§ 2)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Zákon o státní službě upravuje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právní </a:t>
            </a:r>
            <a:r>
              <a:rPr lang="cs-CZ" dirty="0"/>
              <a:t>poměry státních zaměstnanců vykonávajících ve správních úřadech státní </a:t>
            </a:r>
            <a:r>
              <a:rPr lang="cs-CZ" dirty="0" smtClean="0"/>
              <a:t>správu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organizační </a:t>
            </a:r>
            <a:r>
              <a:rPr lang="cs-CZ" dirty="0"/>
              <a:t>věci státní </a:t>
            </a:r>
            <a:r>
              <a:rPr lang="cs-CZ" dirty="0" smtClean="0"/>
              <a:t>služby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služební </a:t>
            </a:r>
            <a:r>
              <a:rPr lang="cs-CZ" dirty="0"/>
              <a:t>vztahy státních </a:t>
            </a:r>
            <a:r>
              <a:rPr lang="cs-CZ" dirty="0" smtClean="0"/>
              <a:t>zaměstnanců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odměňování </a:t>
            </a:r>
            <a:r>
              <a:rPr lang="cs-CZ" dirty="0"/>
              <a:t>státních </a:t>
            </a:r>
            <a:r>
              <a:rPr lang="cs-CZ" dirty="0" smtClean="0"/>
              <a:t>zaměstnanců</a:t>
            </a: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 smtClean="0"/>
              <a:t>řízení </a:t>
            </a:r>
            <a:r>
              <a:rPr lang="cs-CZ" dirty="0"/>
              <a:t>ve věcech služebního </a:t>
            </a:r>
            <a:r>
              <a:rPr lang="cs-CZ" dirty="0" smtClean="0"/>
              <a:t>poměru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84425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Služební poměr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Jedním z nejdůležitějších institutů zákona o státní službě je </a:t>
            </a:r>
            <a:r>
              <a:rPr lang="cs-CZ" dirty="0" smtClean="0"/>
              <a:t>tedy služební </a:t>
            </a:r>
            <a:r>
              <a:rPr lang="cs-CZ" dirty="0"/>
              <a:t>poměr. Služební poměr stanoví základní pravidla právních vztahů (práv a povinností) mezi státními zaměstnanci a Českou republikou reprezentovanou příslušným služebním orgánem. Ve služebním poměru jsou zohledněna specifika postavení státních zaměstnanců oproti zaměstnancům v běžném pracovněprávním </a:t>
            </a:r>
            <a:r>
              <a:rPr lang="cs-CZ" dirty="0" smtClean="0"/>
              <a:t>vztahu, na něž se vtahuje zákoník práce. </a:t>
            </a:r>
          </a:p>
          <a:p>
            <a:pPr algn="just"/>
            <a:endParaRPr lang="cs-CZ" dirty="0" smtClean="0"/>
          </a:p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Otázka</a:t>
            </a:r>
          </a:p>
          <a:p>
            <a:pPr>
              <a:buNone/>
            </a:pPr>
            <a:r>
              <a:rPr lang="cs-CZ" b="1" i="1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Jaké předpoklady je třeba vždy splňovat pro přijetí do služebního poměru?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83302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Předpoklady pro přijetí do služebního poměru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§ 25 odst. 1 </a:t>
            </a:r>
            <a:r>
              <a:rPr lang="cs-CZ" b="1" dirty="0" smtClean="0"/>
              <a:t>Žadatel o přijetí do služebního poměru musí</a:t>
            </a:r>
          </a:p>
          <a:p>
            <a:pPr>
              <a:buNone/>
            </a:pPr>
            <a:r>
              <a:rPr lang="cs-CZ" b="1" dirty="0" smtClean="0"/>
              <a:t>   a)</a:t>
            </a:r>
            <a:r>
              <a:rPr lang="cs-CZ" dirty="0" smtClean="0"/>
              <a:t> být státním občanem České republiky, občanem jiného členského státu Evropské unie nebo občanem státu, který je smluvním státem Dohody o Evropském hospodářském prostoru,</a:t>
            </a:r>
          </a:p>
          <a:p>
            <a:pPr>
              <a:buNone/>
            </a:pPr>
            <a:r>
              <a:rPr lang="cs-CZ" b="1" dirty="0" smtClean="0"/>
              <a:t>   b)</a:t>
            </a:r>
            <a:r>
              <a:rPr lang="cs-CZ" dirty="0" smtClean="0"/>
              <a:t> dosáhnout věku 18 let,</a:t>
            </a:r>
          </a:p>
          <a:p>
            <a:pPr>
              <a:buNone/>
            </a:pPr>
            <a:r>
              <a:rPr lang="cs-CZ" b="1" dirty="0" smtClean="0"/>
              <a:t>   c)</a:t>
            </a:r>
            <a:r>
              <a:rPr lang="cs-CZ" dirty="0" smtClean="0"/>
              <a:t> být plně svéprávný,</a:t>
            </a:r>
          </a:p>
          <a:p>
            <a:pPr>
              <a:buNone/>
            </a:pPr>
            <a:r>
              <a:rPr lang="cs-CZ" b="1" dirty="0" smtClean="0"/>
              <a:t>   d)</a:t>
            </a:r>
            <a:r>
              <a:rPr lang="cs-CZ" dirty="0" smtClean="0"/>
              <a:t> být bezúhonný,</a:t>
            </a:r>
          </a:p>
          <a:p>
            <a:pPr>
              <a:buNone/>
            </a:pPr>
            <a:r>
              <a:rPr lang="cs-CZ" b="1" dirty="0" smtClean="0"/>
              <a:t>   e)</a:t>
            </a:r>
            <a:r>
              <a:rPr lang="cs-CZ" dirty="0" smtClean="0"/>
              <a:t> dosáhnout vzdělání stanoveného tímto zákonem a</a:t>
            </a:r>
          </a:p>
          <a:p>
            <a:pPr>
              <a:buNone/>
            </a:pPr>
            <a:r>
              <a:rPr lang="cs-CZ" b="1" dirty="0" smtClean="0"/>
              <a:t>   f)</a:t>
            </a:r>
            <a:r>
              <a:rPr lang="cs-CZ" dirty="0" smtClean="0"/>
              <a:t> mít potřebnou zdravotní způsobilost.</a:t>
            </a:r>
          </a:p>
          <a:p>
            <a:r>
              <a:rPr lang="cs-CZ" dirty="0" smtClean="0"/>
              <a:t>§ 22 </a:t>
            </a:r>
            <a:r>
              <a:rPr lang="cs-CZ" b="1" dirty="0" smtClean="0"/>
              <a:t>Do služebního poměru lze přijmout pouze osobu</a:t>
            </a:r>
            <a:r>
              <a:rPr lang="cs-CZ" dirty="0" smtClean="0"/>
              <a:t>, u které lze předpokládat, že bude ve službě dodržovat demokratické zásady ústavního pořádku České republiky a řádně vykonávat službu.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Vznik služebního poměru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§ 31 – služební poměr vzniká ke dni, který je uveden v rozhodnutí o přijetí do služebního poměru. Dále musí být rozhodnuto o zařazení státního zaměstnance na služební místo nebo jeho jmenování na služební místo představeného. </a:t>
            </a: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Otázky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i="1" dirty="0" smtClean="0">
                <a:solidFill>
                  <a:srgbClr val="FF0000"/>
                </a:solidFill>
              </a:rPr>
              <a:t>   </a:t>
            </a: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Co musí rozhodnutí o přijetí do služebního poměru předcházet?</a:t>
            </a:r>
          </a:p>
          <a:p>
            <a:pPr>
              <a:buNone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  A co musí následně v den přijetí do služby státní zaměstnanec vykonat?</a:t>
            </a:r>
          </a:p>
          <a:p>
            <a:pPr>
              <a:buNone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  Co dále musí státní zaměstnanec dále vykonat?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+mn-lt"/>
              </a:rPr>
              <a:t>Výběrové řízení</a:t>
            </a:r>
            <a:endParaRPr lang="cs-CZ" b="1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§§ 27 a 28 – Skládá se vždy z pohovoru, který může být doplněn písemnou zkouškou. Tříčlenná výběrová komise vybere tři vhodnější uchazeče. Služební orgán z nich vybere v dohodě s bezprostředně nadřízeným představeným jednoho úspěšného žadatele. </a:t>
            </a:r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691</Words>
  <Application>Microsoft Office PowerPoint</Application>
  <PresentationFormat>Vlastní</PresentationFormat>
  <Paragraphs>80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Office</vt:lpstr>
      <vt:lpstr>Služební poměr státních zaměstnanců</vt:lpstr>
      <vt:lpstr>Právní úprava</vt:lpstr>
      <vt:lpstr>Působnost zákona o státní službě</vt:lpstr>
      <vt:lpstr>Působnost zákona o státní službě</vt:lpstr>
      <vt:lpstr>Zákon o státní službě upravuje</vt:lpstr>
      <vt:lpstr>Služební poměr</vt:lpstr>
      <vt:lpstr>Předpoklady pro přijetí do služebního poměru</vt:lpstr>
      <vt:lpstr>Vznik služebního poměru</vt:lpstr>
      <vt:lpstr>Výběrové řízení</vt:lpstr>
      <vt:lpstr>Slib</vt:lpstr>
      <vt:lpstr>Úřednická zkouška</vt:lpstr>
      <vt:lpstr>Otázky</vt:lpstr>
      <vt:lpstr>Skončení služebního poměru</vt:lpstr>
      <vt:lpstr>Otázky</vt:lpstr>
      <vt:lpstr>Kárná odpovědnost</vt:lpstr>
    </vt:vector>
  </TitlesOfParts>
  <Company>Celní správa České republiky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služba</dc:title>
  <dc:creator>Vrbík Marek, kpt. Mgr.</dc:creator>
  <cp:lastModifiedBy>Veronika Helferová</cp:lastModifiedBy>
  <cp:revision>100</cp:revision>
  <dcterms:created xsi:type="dcterms:W3CDTF">2015-11-09T13:11:58Z</dcterms:created>
  <dcterms:modified xsi:type="dcterms:W3CDTF">2015-11-26T13:27:33Z</dcterms:modified>
</cp:coreProperties>
</file>