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9" r:id="rId8"/>
    <p:sldId id="263" r:id="rId9"/>
    <p:sldId id="264" r:id="rId10"/>
    <p:sldId id="266" r:id="rId11"/>
    <p:sldId id="267" r:id="rId12"/>
    <p:sldId id="280" r:id="rId13"/>
    <p:sldId id="268" r:id="rId14"/>
    <p:sldId id="269" r:id="rId15"/>
    <p:sldId id="270" r:id="rId16"/>
    <p:sldId id="271" r:id="rId17"/>
    <p:sldId id="281" r:id="rId18"/>
    <p:sldId id="288" r:id="rId19"/>
    <p:sldId id="272" r:id="rId20"/>
    <p:sldId id="274" r:id="rId21"/>
    <p:sldId id="275" r:id="rId22"/>
    <p:sldId id="286" r:id="rId23"/>
    <p:sldId id="276" r:id="rId24"/>
    <p:sldId id="273" r:id="rId25"/>
    <p:sldId id="285" r:id="rId26"/>
    <p:sldId id="287" r:id="rId27"/>
    <p:sldId id="282" r:id="rId28"/>
    <p:sldId id="283" r:id="rId29"/>
    <p:sldId id="278" r:id="rId30"/>
    <p:sldId id="279" r:id="rId31"/>
  </p:sldIdLst>
  <p:sldSz cx="12192000" cy="6858000"/>
  <p:notesSz cx="6745288" cy="98821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D823435-879A-4A64-BB65-835A318267AF}" type="datetimeFigureOut">
              <a:rPr lang="cs-CZ" smtClean="0"/>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259561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823435-879A-4A64-BB65-835A318267AF}" type="datetimeFigureOut">
              <a:rPr lang="cs-CZ" smtClean="0"/>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393378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823435-879A-4A64-BB65-835A318267AF}" type="datetimeFigureOut">
              <a:rPr lang="cs-CZ" smtClean="0"/>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164882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823435-879A-4A64-BB65-835A318267AF}" type="datetimeFigureOut">
              <a:rPr lang="cs-CZ" smtClean="0"/>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54981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D823435-879A-4A64-BB65-835A318267AF}" type="datetimeFigureOut">
              <a:rPr lang="cs-CZ" smtClean="0"/>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1669689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D823435-879A-4A64-BB65-835A318267AF}" type="datetimeFigureOut">
              <a:rPr lang="cs-CZ" smtClean="0"/>
              <a:t>26.11.2015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139618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D823435-879A-4A64-BB65-835A318267AF}" type="datetimeFigureOut">
              <a:rPr lang="cs-CZ" smtClean="0"/>
              <a:t>26.11.2015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375317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D823435-879A-4A64-BB65-835A318267AF}" type="datetimeFigureOut">
              <a:rPr lang="cs-CZ" smtClean="0"/>
              <a:t>26.11.2015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138208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D823435-879A-4A64-BB65-835A318267AF}" type="datetimeFigureOut">
              <a:rPr lang="cs-CZ" smtClean="0"/>
              <a:t>26.11.2015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264008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D823435-879A-4A64-BB65-835A318267AF}" type="datetimeFigureOut">
              <a:rPr lang="cs-CZ" smtClean="0"/>
              <a:t>26.11.2015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421824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D823435-879A-4A64-BB65-835A318267AF}" type="datetimeFigureOut">
              <a:rPr lang="cs-CZ" smtClean="0"/>
              <a:t>26.11.2015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81E2507-115F-49D9-900E-7589043E154B}" type="slidenum">
              <a:rPr lang="cs-CZ" smtClean="0"/>
              <a:t>‹#›</a:t>
            </a:fld>
            <a:endParaRPr lang="cs-CZ"/>
          </a:p>
        </p:txBody>
      </p:sp>
    </p:spTree>
    <p:extLst>
      <p:ext uri="{BB962C8B-B14F-4D97-AF65-F5344CB8AC3E}">
        <p14:creationId xmlns:p14="http://schemas.microsoft.com/office/powerpoint/2010/main" val="211436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23435-879A-4A64-BB65-835A318267AF}" type="datetimeFigureOut">
              <a:rPr lang="cs-CZ" smtClean="0"/>
              <a:t>26.11.2015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E2507-115F-49D9-900E-7589043E154B}" type="slidenum">
              <a:rPr lang="cs-CZ" smtClean="0"/>
              <a:t>‹#›</a:t>
            </a:fld>
            <a:endParaRPr lang="cs-CZ"/>
          </a:p>
        </p:txBody>
      </p:sp>
    </p:spTree>
    <p:extLst>
      <p:ext uri="{BB962C8B-B14F-4D97-AF65-F5344CB8AC3E}">
        <p14:creationId xmlns:p14="http://schemas.microsoft.com/office/powerpoint/2010/main" val="2523131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olicie.cz/clanek/posouzeni-fyzicke-zpusobilosti-uchazece.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nalus.usoud.cz/Search/GetText.aspx?sz=Pl-20-09_1" TargetMode="External"/><Relationship Id="rId7" Type="http://schemas.openxmlformats.org/officeDocument/2006/relationships/hyperlink" Target="http://nssoud.cz/files/EVIDENCNI_LIST/2012/15A_104_2012_20141022095628_prevedeno.pdf" TargetMode="External"/><Relationship Id="rId2" Type="http://schemas.openxmlformats.org/officeDocument/2006/relationships/hyperlink" Target="http://nssoud.cz/files/SOUDNI_VYKON/2005/0026_0Konf0500009A_prevedeno.pdf" TargetMode="External"/><Relationship Id="rId1" Type="http://schemas.openxmlformats.org/officeDocument/2006/relationships/slideLayout" Target="../slideLayouts/slideLayout2.xml"/><Relationship Id="rId6" Type="http://schemas.openxmlformats.org/officeDocument/2006/relationships/hyperlink" Target="http://nssoud.cz/files/SOUDNI_VYKON/2014/0271_6As__1400041_20150817124655_prevedeno.pdf" TargetMode="External"/><Relationship Id="rId5" Type="http://schemas.openxmlformats.org/officeDocument/2006/relationships/hyperlink" Target="http://nssoud.cz/files/SOUDNI_VYKON/2014/0155_9As__1400032_20141121075230_prevedeno.pdf" TargetMode="External"/><Relationship Id="rId4" Type="http://schemas.openxmlformats.org/officeDocument/2006/relationships/hyperlink" Target="http://nssoud.cz/files/SOUDNI_VYKON/2010/0036_1As__1000044A_prevedeno.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plikace.mvcr.cz/sluzebni-mista/Search_PublicAndMembers.aspx?search=ba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zakonyprolidi.cz/cs/2004-50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smtClean="0"/>
              <a:t>Služební poměr přislušníků bezpečnostních sborů</a:t>
            </a:r>
            <a:endParaRPr lang="cs-CZ" b="1"/>
          </a:p>
        </p:txBody>
      </p:sp>
      <p:sp>
        <p:nvSpPr>
          <p:cNvPr id="3" name="Podnadpis 2"/>
          <p:cNvSpPr>
            <a:spLocks noGrp="1"/>
          </p:cNvSpPr>
          <p:nvPr>
            <p:ph type="subTitle" idx="1"/>
          </p:nvPr>
        </p:nvSpPr>
        <p:spPr/>
        <p:txBody>
          <a:bodyPr>
            <a:normAutofit lnSpcReduction="10000"/>
          </a:bodyPr>
          <a:lstStyle/>
          <a:p>
            <a:r>
              <a:rPr lang="cs-CZ" smtClean="0">
                <a:solidFill>
                  <a:srgbClr val="FF0000"/>
                </a:solidFill>
              </a:rPr>
              <a:t>…jako příklad možné koncepce veřejné služby</a:t>
            </a:r>
          </a:p>
          <a:p>
            <a:endParaRPr lang="cs-CZ">
              <a:solidFill>
                <a:schemeClr val="accent1">
                  <a:lumMod val="50000"/>
                </a:schemeClr>
              </a:solidFill>
            </a:endParaRPr>
          </a:p>
          <a:p>
            <a:endParaRPr lang="cs-CZ" smtClean="0">
              <a:solidFill>
                <a:schemeClr val="accent1">
                  <a:lumMod val="50000"/>
                </a:schemeClr>
              </a:solidFill>
            </a:endParaRPr>
          </a:p>
          <a:p>
            <a:r>
              <a:rPr lang="cs-CZ" sz="2000">
                <a:solidFill>
                  <a:schemeClr val="accent1">
                    <a:lumMod val="50000"/>
                  </a:schemeClr>
                </a:solidFill>
              </a:rPr>
              <a:t>k</a:t>
            </a:r>
            <a:r>
              <a:rPr lang="cs-CZ" sz="2000" smtClean="0">
                <a:solidFill>
                  <a:schemeClr val="accent1">
                    <a:lumMod val="50000"/>
                  </a:schemeClr>
                </a:solidFill>
              </a:rPr>
              <a:t>pt. Mgr. Marek Vrbík</a:t>
            </a:r>
            <a:endParaRPr lang="cs-CZ" sz="2000">
              <a:solidFill>
                <a:schemeClr val="accent1">
                  <a:lumMod val="50000"/>
                </a:schemeClr>
              </a:solidFill>
            </a:endParaRPr>
          </a:p>
        </p:txBody>
      </p:sp>
    </p:spTree>
    <p:extLst>
      <p:ext uri="{BB962C8B-B14F-4D97-AF65-F5344CB8AC3E}">
        <p14:creationId xmlns:p14="http://schemas.microsoft.com/office/powerpoint/2010/main" val="1480030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Podmínky přijetí do služebního </a:t>
            </a:r>
            <a:r>
              <a:rPr lang="cs-CZ" b="1" dirty="0" smtClean="0"/>
              <a:t>poměru</a:t>
            </a:r>
            <a:br>
              <a:rPr lang="cs-CZ" b="1" dirty="0" smtClean="0"/>
            </a:br>
            <a:r>
              <a:rPr lang="cs-CZ" b="1" dirty="0" smtClean="0"/>
              <a:t>…</a:t>
            </a:r>
            <a:r>
              <a:rPr lang="cs-CZ" sz="1600" dirty="0" smtClean="0"/>
              <a:t>jsou zákonem taxativně vyjmenované</a:t>
            </a:r>
            <a:endParaRPr lang="cs-CZ" sz="1600" dirty="0"/>
          </a:p>
        </p:txBody>
      </p:sp>
      <p:sp>
        <p:nvSpPr>
          <p:cNvPr id="3" name="Zástupný symbol pro obsah 2"/>
          <p:cNvSpPr>
            <a:spLocks noGrp="1"/>
          </p:cNvSpPr>
          <p:nvPr>
            <p:ph idx="1"/>
          </p:nvPr>
        </p:nvSpPr>
        <p:spPr/>
        <p:txBody>
          <a:bodyPr>
            <a:normAutofit fontScale="55000" lnSpcReduction="20000"/>
          </a:bodyPr>
          <a:lstStyle/>
          <a:p>
            <a:r>
              <a:rPr lang="cs-CZ" dirty="0" smtClean="0"/>
              <a:t>státní </a:t>
            </a:r>
            <a:r>
              <a:rPr lang="cs-CZ" dirty="0"/>
              <a:t>občan České </a:t>
            </a:r>
            <a:r>
              <a:rPr lang="cs-CZ" dirty="0" smtClean="0"/>
              <a:t>republiky</a:t>
            </a:r>
          </a:p>
          <a:p>
            <a:r>
              <a:rPr lang="cs-CZ" dirty="0"/>
              <a:t>n</a:t>
            </a:r>
            <a:r>
              <a:rPr lang="cs-CZ" dirty="0" smtClean="0"/>
              <a:t>a základě vlastní žádosti</a:t>
            </a:r>
            <a:endParaRPr lang="cs-CZ" dirty="0"/>
          </a:p>
          <a:p>
            <a:r>
              <a:rPr lang="cs-CZ" dirty="0" smtClean="0"/>
              <a:t>starší </a:t>
            </a:r>
            <a:r>
              <a:rPr lang="cs-CZ" dirty="0"/>
              <a:t>18 let,</a:t>
            </a:r>
          </a:p>
          <a:p>
            <a:r>
              <a:rPr lang="cs-CZ" dirty="0" smtClean="0"/>
              <a:t>bezúhonný</a:t>
            </a:r>
            <a:r>
              <a:rPr lang="cs-CZ" dirty="0"/>
              <a:t>,</a:t>
            </a:r>
          </a:p>
          <a:p>
            <a:r>
              <a:rPr lang="cs-CZ" dirty="0" smtClean="0"/>
              <a:t>splňuje </a:t>
            </a:r>
            <a:r>
              <a:rPr lang="cs-CZ" dirty="0"/>
              <a:t>stupeň vzdělání stanovený pro služební místo, na které má být ustanoven,</a:t>
            </a:r>
          </a:p>
          <a:p>
            <a:r>
              <a:rPr lang="cs-CZ" dirty="0" smtClean="0"/>
              <a:t>je </a:t>
            </a:r>
            <a:r>
              <a:rPr lang="cs-CZ" dirty="0"/>
              <a:t>zdravotně, osobnostně a fyzicky způsobilý k výkonu služby,</a:t>
            </a:r>
          </a:p>
          <a:p>
            <a:r>
              <a:rPr lang="cs-CZ" dirty="0" smtClean="0"/>
              <a:t>je </a:t>
            </a:r>
            <a:r>
              <a:rPr lang="cs-CZ" dirty="0"/>
              <a:t>plně svéprávný,</a:t>
            </a:r>
          </a:p>
          <a:p>
            <a:r>
              <a:rPr lang="cs-CZ" dirty="0" smtClean="0"/>
              <a:t>je </a:t>
            </a:r>
            <a:r>
              <a:rPr lang="cs-CZ" dirty="0"/>
              <a:t>oprávněný seznamovat se s utajovanými informacemi podle zvláštního právního </a:t>
            </a:r>
            <a:r>
              <a:rPr lang="cs-CZ" dirty="0" smtClean="0"/>
              <a:t>předpisu,</a:t>
            </a:r>
            <a:r>
              <a:rPr lang="cs-CZ" dirty="0"/>
              <a:t> má-li být ustanoven na služební místo, pro které se tato způsobilost vyžaduje,</a:t>
            </a:r>
          </a:p>
          <a:p>
            <a:r>
              <a:rPr lang="cs-CZ" dirty="0" smtClean="0"/>
              <a:t>není </a:t>
            </a:r>
            <a:r>
              <a:rPr lang="cs-CZ" dirty="0"/>
              <a:t>členem politické strany nebo politického hnutí, a jde-li o služební poměr příslušníka zpravodajské služby, ani odborové organizace,</a:t>
            </a:r>
          </a:p>
          <a:p>
            <a:r>
              <a:rPr lang="cs-CZ" dirty="0" smtClean="0"/>
              <a:t>nevykonává </a:t>
            </a:r>
            <a:r>
              <a:rPr lang="cs-CZ" dirty="0"/>
              <a:t>živnostenskou nebo jinou výdělečnou činnost a není členem řídících nebo kontrolních orgánů právnických osob, které vykonávají podnikatelskou činnost.</a:t>
            </a:r>
          </a:p>
          <a:p>
            <a:r>
              <a:rPr lang="cs-CZ" b="1" dirty="0" smtClean="0"/>
              <a:t>Vyžaduje-li </a:t>
            </a:r>
            <a:r>
              <a:rPr lang="cs-CZ" b="1" dirty="0"/>
              <a:t>to důležitý zájem služby, může být příslušník zpravodajské služby ve výjimečných případech přijat do služebního poměru, i když nesplňuje stupeň vzdělání stanovený pro služební hodnost, do níž má být jmenován</a:t>
            </a:r>
            <a:r>
              <a:rPr lang="cs-CZ" dirty="0"/>
              <a:t>.</a:t>
            </a:r>
          </a:p>
        </p:txBody>
      </p:sp>
    </p:spTree>
    <p:extLst>
      <p:ext uri="{BB962C8B-B14F-4D97-AF65-F5344CB8AC3E}">
        <p14:creationId xmlns:p14="http://schemas.microsoft.com/office/powerpoint/2010/main" val="837931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solidFill>
                  <a:schemeClr val="accent1">
                    <a:lumMod val="50000"/>
                  </a:schemeClr>
                </a:solidFill>
              </a:rPr>
              <a:t>O</a:t>
            </a:r>
            <a:r>
              <a:rPr lang="cs-CZ" b="1" smtClean="0">
                <a:solidFill>
                  <a:schemeClr val="accent1">
                    <a:lumMod val="50000"/>
                  </a:schemeClr>
                </a:solidFill>
              </a:rPr>
              <a:t>tázky</a:t>
            </a:r>
            <a:endParaRPr lang="cs-CZ" b="1">
              <a:solidFill>
                <a:schemeClr val="accent1">
                  <a:lumMod val="50000"/>
                </a:schemeClr>
              </a:solidFill>
            </a:endParaRPr>
          </a:p>
        </p:txBody>
      </p:sp>
      <p:sp>
        <p:nvSpPr>
          <p:cNvPr id="3" name="Zástupný symbol pro obsah 2"/>
          <p:cNvSpPr>
            <a:spLocks noGrp="1"/>
          </p:cNvSpPr>
          <p:nvPr>
            <p:ph idx="1"/>
          </p:nvPr>
        </p:nvSpPr>
        <p:spPr/>
        <p:txBody>
          <a:bodyPr>
            <a:normAutofit lnSpcReduction="10000"/>
          </a:bodyPr>
          <a:lstStyle/>
          <a:p>
            <a:r>
              <a:rPr lang="cs-CZ" dirty="0" smtClean="0"/>
              <a:t>Lze jako na bezúhonnou pohlížet i na osobu:</a:t>
            </a:r>
          </a:p>
          <a:p>
            <a:endParaRPr lang="cs-CZ" dirty="0"/>
          </a:p>
          <a:p>
            <a:pPr marL="914400" lvl="1" indent="-457200">
              <a:buFont typeface="+mj-lt"/>
              <a:buAutoNum type="arabicPeriod"/>
            </a:pPr>
            <a:r>
              <a:rPr lang="cs-CZ" dirty="0"/>
              <a:t>v</a:t>
            </a:r>
            <a:r>
              <a:rPr lang="cs-CZ" dirty="0" smtClean="0"/>
              <a:t>ykazující znaky závislosti na hracích </a:t>
            </a:r>
            <a:r>
              <a:rPr lang="cs-CZ" dirty="0" smtClean="0"/>
              <a:t>automatech?</a:t>
            </a:r>
          </a:p>
          <a:p>
            <a:pPr marL="914400" lvl="1" indent="-457200">
              <a:buFont typeface="+mj-lt"/>
              <a:buAutoNum type="arabicPeriod"/>
            </a:pPr>
            <a:endParaRPr lang="cs-CZ" dirty="0"/>
          </a:p>
          <a:p>
            <a:pPr marL="914400" lvl="1" indent="-457200">
              <a:buFont typeface="+mj-lt"/>
              <a:buAutoNum type="arabicPeriod"/>
            </a:pPr>
            <a:r>
              <a:rPr lang="cs-CZ" dirty="0" smtClean="0"/>
              <a:t>před </a:t>
            </a:r>
            <a:r>
              <a:rPr lang="cs-CZ" dirty="0" smtClean="0"/>
              <a:t>12 roky pravomocně odsouzenou pro úmyslný trestný čin s horní hranicí trestní sazby odnětí svobody nepřevyšující 2 </a:t>
            </a:r>
            <a:r>
              <a:rPr lang="cs-CZ" dirty="0" smtClean="0"/>
              <a:t>roky</a:t>
            </a:r>
          </a:p>
          <a:p>
            <a:pPr marL="914400" lvl="1" indent="-457200">
              <a:buFont typeface="+mj-lt"/>
              <a:buAutoNum type="arabicPeriod"/>
            </a:pPr>
            <a:endParaRPr lang="cs-CZ" dirty="0"/>
          </a:p>
          <a:p>
            <a:pPr marL="914400" lvl="1" indent="-457200">
              <a:buFont typeface="+mj-lt"/>
              <a:buAutoNum type="arabicPeriod"/>
            </a:pPr>
            <a:r>
              <a:rPr lang="cs-CZ" dirty="0" smtClean="0"/>
              <a:t>před </a:t>
            </a:r>
            <a:r>
              <a:rPr lang="cs-CZ" dirty="0" smtClean="0"/>
              <a:t>rokem uznanou vinnou z přestupku </a:t>
            </a:r>
            <a:r>
              <a:rPr lang="cs-CZ" dirty="0" smtClean="0"/>
              <a:t>krádeže?</a:t>
            </a:r>
          </a:p>
          <a:p>
            <a:pPr marL="914400" lvl="1" indent="-457200">
              <a:buFont typeface="+mj-lt"/>
              <a:buAutoNum type="arabicPeriod"/>
            </a:pPr>
            <a:endParaRPr lang="cs-CZ" dirty="0"/>
          </a:p>
          <a:p>
            <a:pPr marL="914400" lvl="1" indent="-457200">
              <a:buFont typeface="+mj-lt"/>
              <a:buAutoNum type="arabicPeriod"/>
            </a:pPr>
            <a:r>
              <a:rPr lang="cs-CZ" dirty="0" smtClean="0"/>
              <a:t>pravomocně </a:t>
            </a:r>
            <a:r>
              <a:rPr lang="cs-CZ" dirty="0" smtClean="0"/>
              <a:t>odsouzenou </a:t>
            </a:r>
            <a:r>
              <a:rPr lang="cs-CZ" dirty="0"/>
              <a:t>pro úmyslný trestný </a:t>
            </a:r>
            <a:r>
              <a:rPr lang="cs-CZ" dirty="0" smtClean="0"/>
              <a:t>čin k </a:t>
            </a:r>
            <a:r>
              <a:rPr lang="cs-CZ" dirty="0"/>
              <a:t>výjimečnému trestu</a:t>
            </a:r>
            <a:r>
              <a:rPr lang="cs-CZ" dirty="0" smtClean="0"/>
              <a:t>, ale vztahovala se na ni amnestie?</a:t>
            </a:r>
          </a:p>
          <a:p>
            <a:endParaRPr lang="cs-CZ" dirty="0"/>
          </a:p>
          <a:p>
            <a:endParaRPr lang="cs-CZ" dirty="0"/>
          </a:p>
        </p:txBody>
      </p:sp>
    </p:spTree>
    <p:extLst>
      <p:ext uri="{BB962C8B-B14F-4D97-AF65-F5344CB8AC3E}">
        <p14:creationId xmlns:p14="http://schemas.microsoft.com/office/powerpoint/2010/main" val="2602142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FF0000"/>
                </a:solidFill>
              </a:rPr>
              <a:t>Odpovědi</a:t>
            </a:r>
            <a:endParaRPr lang="cs-CZ" b="1">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pPr marL="514350" indent="-514350" algn="just">
              <a:buFont typeface="+mj-lt"/>
              <a:buAutoNum type="arabicPeriod"/>
            </a:pPr>
            <a:r>
              <a:rPr lang="cs-CZ" smtClean="0">
                <a:solidFill>
                  <a:srgbClr val="FF0000"/>
                </a:solidFill>
              </a:rPr>
              <a:t>Nelze, </a:t>
            </a:r>
            <a:r>
              <a:rPr lang="cs-CZ" smtClean="0"/>
              <a:t>neboť za </a:t>
            </a:r>
            <a:r>
              <a:rPr lang="cs-CZ"/>
              <a:t>bezúhonného se pro účely tohoto zákona nepovažuje též </a:t>
            </a:r>
            <a:r>
              <a:rPr lang="cs-CZ" smtClean="0"/>
              <a:t>občan, </a:t>
            </a:r>
            <a:r>
              <a:rPr lang="cs-CZ"/>
              <a:t>který vykazuje znaky závislosti na alkoholu či jiných psychotropních látkách nebo </a:t>
            </a:r>
            <a:r>
              <a:rPr lang="cs-CZ" b="1" smtClean="0"/>
              <a:t>činnostech</a:t>
            </a:r>
            <a:r>
              <a:rPr lang="cs-CZ" smtClean="0"/>
              <a:t>. Těmito činnostmi jsou myšleny činnosti jakou je právě například patologické hráčství.</a:t>
            </a:r>
          </a:p>
          <a:p>
            <a:pPr marL="514350" indent="-514350" algn="just">
              <a:buFont typeface="+mj-lt"/>
              <a:buAutoNum type="arabicPeriod"/>
            </a:pPr>
            <a:endParaRPr lang="cs-CZ"/>
          </a:p>
          <a:p>
            <a:pPr marL="514350" indent="-514350" algn="just">
              <a:buFont typeface="+mj-lt"/>
              <a:buAutoNum type="arabicPeriod"/>
            </a:pPr>
            <a:r>
              <a:rPr lang="cs-CZ" smtClean="0">
                <a:solidFill>
                  <a:schemeClr val="accent1">
                    <a:lumMod val="50000"/>
                  </a:schemeClr>
                </a:solidFill>
              </a:rPr>
              <a:t>Lze, </a:t>
            </a:r>
            <a:r>
              <a:rPr lang="cs-CZ" smtClean="0"/>
              <a:t>neboť se hlásí po uplynutí deseti let od právní moci rozsudku.</a:t>
            </a:r>
          </a:p>
          <a:p>
            <a:pPr marL="514350" indent="-514350" algn="just">
              <a:buFont typeface="+mj-lt"/>
              <a:buAutoNum type="arabicPeriod"/>
            </a:pPr>
            <a:endParaRPr lang="cs-CZ"/>
          </a:p>
          <a:p>
            <a:pPr marL="514350" indent="-514350" algn="just">
              <a:buFont typeface="+mj-lt"/>
              <a:buAutoNum type="arabicPeriod"/>
            </a:pPr>
            <a:r>
              <a:rPr lang="cs-CZ" smtClean="0">
                <a:solidFill>
                  <a:srgbClr val="FF0000"/>
                </a:solidFill>
              </a:rPr>
              <a:t>Nelze, </a:t>
            </a:r>
            <a:r>
              <a:rPr lang="cs-CZ" smtClean="0"/>
              <a:t>neboť uznání viny z přestupku bylo během posledních 5. let a zároveň krádež lze jistě považovat za jednání</a:t>
            </a:r>
            <a:r>
              <a:rPr lang="cs-CZ"/>
              <a:t>, </a:t>
            </a:r>
            <a:r>
              <a:rPr lang="cs-CZ" smtClean="0"/>
              <a:t>které je v </a:t>
            </a:r>
            <a:r>
              <a:rPr lang="cs-CZ"/>
              <a:t>rozporu s požadavky kladenými na </a:t>
            </a:r>
            <a:r>
              <a:rPr lang="cs-CZ" smtClean="0"/>
              <a:t>příslušníka.</a:t>
            </a:r>
          </a:p>
          <a:p>
            <a:pPr marL="514350" indent="-514350" algn="just">
              <a:buFont typeface="+mj-lt"/>
              <a:buAutoNum type="arabicPeriod"/>
            </a:pPr>
            <a:endParaRPr lang="cs-CZ"/>
          </a:p>
          <a:p>
            <a:pPr marL="514350" indent="-514350" algn="just">
              <a:buFont typeface="+mj-lt"/>
              <a:buAutoNum type="arabicPeriod"/>
            </a:pPr>
            <a:r>
              <a:rPr lang="cs-CZ" smtClean="0">
                <a:solidFill>
                  <a:srgbClr val="FF0000"/>
                </a:solidFill>
              </a:rPr>
              <a:t>Nelze, </a:t>
            </a:r>
            <a:r>
              <a:rPr lang="cs-CZ" smtClean="0"/>
              <a:t>neboť při posuzování bezúhonnosti se nepřihlíží k zahlazení odsouzení na základě rozhodnutí prezidenta republiky, v jejichž důsledku se na občana hledí, jako by odsouzen nebyl, a jelikož se dopustil úmysleného trestného činu za který mu byl uložen výjimečný trest.</a:t>
            </a:r>
          </a:p>
        </p:txBody>
      </p:sp>
    </p:spTree>
    <p:extLst>
      <p:ext uri="{BB962C8B-B14F-4D97-AF65-F5344CB8AC3E}">
        <p14:creationId xmlns:p14="http://schemas.microsoft.com/office/powerpoint/2010/main" val="2902342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chemeClr val="accent1">
                    <a:lumMod val="50000"/>
                  </a:schemeClr>
                </a:solidFill>
              </a:rPr>
              <a:t>Otázky</a:t>
            </a:r>
            <a:r>
              <a:rPr lang="cs-CZ" b="1" smtClean="0">
                <a:solidFill>
                  <a:srgbClr val="FF0000"/>
                </a:solidFill>
              </a:rPr>
              <a:t> </a:t>
            </a:r>
            <a:r>
              <a:rPr lang="cs-CZ" sz="2400" smtClean="0"/>
              <a:t>jen pro zajímavost…</a:t>
            </a:r>
            <a:endParaRPr lang="cs-CZ" sz="2400"/>
          </a:p>
        </p:txBody>
      </p:sp>
      <p:sp>
        <p:nvSpPr>
          <p:cNvPr id="3" name="Zástupný symbol pro obsah 2"/>
          <p:cNvSpPr>
            <a:spLocks noGrp="1"/>
          </p:cNvSpPr>
          <p:nvPr>
            <p:ph idx="1"/>
          </p:nvPr>
        </p:nvSpPr>
        <p:spPr/>
        <p:txBody>
          <a:bodyPr/>
          <a:lstStyle/>
          <a:p>
            <a:pPr algn="just"/>
            <a:r>
              <a:rPr lang="cs-CZ" smtClean="0"/>
              <a:t>Kolik myslíte že musí uchazeč o přijetí do služebního poměru udělat minimálně kliků, aby mohl být přijat do Policie ČR?</a:t>
            </a:r>
          </a:p>
          <a:p>
            <a:pPr marL="0" indent="0">
              <a:buNone/>
            </a:pPr>
            <a:endParaRPr lang="cs-CZ"/>
          </a:p>
          <a:p>
            <a:r>
              <a:rPr lang="cs-CZ" smtClean="0"/>
              <a:t>Je v případě fyzického testu rozdíl mezi muži a ženami?</a:t>
            </a:r>
          </a:p>
          <a:p>
            <a:pPr marL="0" indent="0">
              <a:buNone/>
            </a:pPr>
            <a:endParaRPr lang="cs-CZ"/>
          </a:p>
        </p:txBody>
      </p:sp>
    </p:spTree>
    <p:extLst>
      <p:ext uri="{BB962C8B-B14F-4D97-AF65-F5344CB8AC3E}">
        <p14:creationId xmlns:p14="http://schemas.microsoft.com/office/powerpoint/2010/main" val="1646821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solidFill>
                  <a:srgbClr val="FF0000"/>
                </a:solidFill>
              </a:rPr>
              <a:t>O</a:t>
            </a:r>
            <a:r>
              <a:rPr lang="cs-CZ" b="1" smtClean="0">
                <a:solidFill>
                  <a:srgbClr val="FF0000"/>
                </a:solidFill>
              </a:rPr>
              <a:t>dpovědi</a:t>
            </a:r>
            <a:endParaRPr lang="cs-CZ" b="1">
              <a:solidFill>
                <a:srgbClr val="FF0000"/>
              </a:solidFill>
            </a:endParaRPr>
          </a:p>
        </p:txBody>
      </p:sp>
      <p:sp>
        <p:nvSpPr>
          <p:cNvPr id="3" name="Zástupný symbol pro obsah 2"/>
          <p:cNvSpPr>
            <a:spLocks noGrp="1"/>
          </p:cNvSpPr>
          <p:nvPr>
            <p:ph idx="1"/>
          </p:nvPr>
        </p:nvSpPr>
        <p:spPr/>
        <p:txBody>
          <a:bodyPr>
            <a:normAutofit lnSpcReduction="10000"/>
          </a:bodyPr>
          <a:lstStyle/>
          <a:p>
            <a:pPr algn="just"/>
            <a:r>
              <a:rPr lang="cs-CZ" smtClean="0"/>
              <a:t>Kliků je třeba udělat minimálně 18, ale s tím, že za tento výkon jsou pouze čtyři body a jelikož z celkem čtyř disciplín je třeba získat v součtu 36, musí se to dohnat buť jinde, nebo je třeba kliků udělat víc </a:t>
            </a:r>
            <a:r>
              <a:rPr lang="cs-CZ" smtClean="0">
                <a:sym typeface="Wingdings" panose="05000000000000000000" pitchFamily="2" charset="2"/>
              </a:rPr>
              <a:t></a:t>
            </a:r>
            <a:endParaRPr lang="cs-CZ" smtClean="0"/>
          </a:p>
          <a:p>
            <a:pPr marL="0" indent="0">
              <a:buNone/>
            </a:pPr>
            <a:endParaRPr lang="cs-CZ" smtClean="0"/>
          </a:p>
          <a:p>
            <a:pPr algn="just"/>
            <a:r>
              <a:rPr lang="cs-CZ" smtClean="0"/>
              <a:t>Mezi muži a ženami (ani jinými pohlavími) nejsou žádné rozdíly, musí splnit stejné limity!</a:t>
            </a:r>
          </a:p>
          <a:p>
            <a:endParaRPr lang="cs-CZ"/>
          </a:p>
          <a:p>
            <a:r>
              <a:rPr lang="cs-CZ" smtClean="0"/>
              <a:t>Posouzení fyzické způsobilosti (Policie ČR)</a:t>
            </a:r>
          </a:p>
          <a:p>
            <a:pPr lvl="1"/>
            <a:r>
              <a:rPr lang="cs-CZ" smtClean="0"/>
              <a:t>Odkaz </a:t>
            </a:r>
            <a:r>
              <a:rPr lang="cs-CZ" b="1" smtClean="0">
                <a:hlinkClick r:id="rId2"/>
              </a:rPr>
              <a:t>zde</a:t>
            </a:r>
            <a:r>
              <a:rPr lang="cs-CZ" smtClean="0"/>
              <a:t>.</a:t>
            </a:r>
          </a:p>
        </p:txBody>
      </p:sp>
    </p:spTree>
    <p:extLst>
      <p:ext uri="{BB962C8B-B14F-4D97-AF65-F5344CB8AC3E}">
        <p14:creationId xmlns:p14="http://schemas.microsoft.com/office/powerpoint/2010/main" val="3158289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t/>
            </a:r>
            <a:br>
              <a:rPr lang="cs-CZ" b="1" smtClean="0"/>
            </a:br>
            <a:r>
              <a:rPr lang="cs-CZ" b="1" smtClean="0"/>
              <a:t>Způsoby skončení služebního poměru</a:t>
            </a:r>
            <a:br>
              <a:rPr lang="cs-CZ" b="1" smtClean="0"/>
            </a:br>
            <a:endParaRPr lang="cs-CZ"/>
          </a:p>
        </p:txBody>
      </p:sp>
      <p:sp>
        <p:nvSpPr>
          <p:cNvPr id="3" name="Zástupný symbol pro obsah 2"/>
          <p:cNvSpPr>
            <a:spLocks noGrp="1"/>
          </p:cNvSpPr>
          <p:nvPr>
            <p:ph idx="1"/>
          </p:nvPr>
        </p:nvSpPr>
        <p:spPr/>
        <p:txBody>
          <a:bodyPr/>
          <a:lstStyle/>
          <a:p>
            <a:r>
              <a:rPr lang="cs-CZ" smtClean="0"/>
              <a:t>uplynutím </a:t>
            </a:r>
            <a:r>
              <a:rPr lang="cs-CZ"/>
              <a:t>doby určité</a:t>
            </a:r>
            <a:r>
              <a:rPr lang="cs-CZ" smtClean="0"/>
              <a:t>,</a:t>
            </a:r>
          </a:p>
          <a:p>
            <a:endParaRPr lang="cs-CZ"/>
          </a:p>
          <a:p>
            <a:r>
              <a:rPr lang="cs-CZ" smtClean="0"/>
              <a:t>propuštěním,</a:t>
            </a:r>
          </a:p>
          <a:p>
            <a:endParaRPr lang="cs-CZ"/>
          </a:p>
          <a:p>
            <a:r>
              <a:rPr lang="cs-CZ" smtClean="0"/>
              <a:t>úmrtím </a:t>
            </a:r>
            <a:r>
              <a:rPr lang="cs-CZ"/>
              <a:t>nebo prohlášením za mrtvého</a:t>
            </a:r>
            <a:r>
              <a:rPr lang="cs-CZ" smtClean="0"/>
              <a:t>,</a:t>
            </a:r>
          </a:p>
          <a:p>
            <a:endParaRPr lang="cs-CZ"/>
          </a:p>
          <a:p>
            <a:r>
              <a:rPr lang="cs-CZ" smtClean="0"/>
              <a:t>dnem </a:t>
            </a:r>
            <a:r>
              <a:rPr lang="cs-CZ"/>
              <a:t>31. prosince kalendářního roku, v němž příslušník dovršil věku 65 let.</a:t>
            </a:r>
          </a:p>
          <a:p>
            <a:endParaRPr lang="cs-CZ"/>
          </a:p>
        </p:txBody>
      </p:sp>
    </p:spTree>
    <p:extLst>
      <p:ext uri="{BB962C8B-B14F-4D97-AF65-F5344CB8AC3E}">
        <p14:creationId xmlns:p14="http://schemas.microsoft.com/office/powerpoint/2010/main" val="3347539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chemeClr val="accent1">
                    <a:lumMod val="50000"/>
                  </a:schemeClr>
                </a:solidFill>
              </a:rPr>
              <a:t>Otázky</a:t>
            </a:r>
            <a:endParaRPr lang="cs-CZ" b="1">
              <a:solidFill>
                <a:schemeClr val="accent1">
                  <a:lumMod val="50000"/>
                </a:schemeClr>
              </a:solidFill>
            </a:endParaRPr>
          </a:p>
        </p:txBody>
      </p:sp>
      <p:sp>
        <p:nvSpPr>
          <p:cNvPr id="3" name="Zástupný symbol pro obsah 2"/>
          <p:cNvSpPr>
            <a:spLocks noGrp="1"/>
          </p:cNvSpPr>
          <p:nvPr>
            <p:ph idx="1"/>
          </p:nvPr>
        </p:nvSpPr>
        <p:spPr/>
        <p:txBody>
          <a:bodyPr>
            <a:normAutofit fontScale="92500"/>
          </a:bodyPr>
          <a:lstStyle/>
          <a:p>
            <a:pPr marL="514350" indent="-514350" algn="just">
              <a:buFont typeface="+mj-lt"/>
              <a:buAutoNum type="arabicPeriod"/>
            </a:pPr>
            <a:r>
              <a:rPr lang="cs-CZ" smtClean="0"/>
              <a:t>Lze propustit příslušníka v případě, že je pravomocně rozhodnuto, že spáchal kázeňský přestupek?</a:t>
            </a:r>
          </a:p>
          <a:p>
            <a:pPr marL="514350" indent="-514350">
              <a:buFont typeface="+mj-lt"/>
              <a:buAutoNum type="arabicPeriod"/>
            </a:pPr>
            <a:endParaRPr lang="cs-CZ"/>
          </a:p>
          <a:p>
            <a:pPr marL="514350" indent="-514350" algn="just">
              <a:buFont typeface="+mj-lt"/>
              <a:buAutoNum type="arabicPeriod"/>
            </a:pPr>
            <a:r>
              <a:rPr lang="cs-CZ" smtClean="0"/>
              <a:t>Lze propustit příslušníka v případě, že mu zanikla </a:t>
            </a:r>
            <a:r>
              <a:rPr lang="cs-CZ"/>
              <a:t>platnost osvědčení, je-li osobou určenou ke styku s utajovanými </a:t>
            </a:r>
            <a:r>
              <a:rPr lang="cs-CZ" smtClean="0"/>
              <a:t>informacemi?</a:t>
            </a:r>
          </a:p>
          <a:p>
            <a:pPr marL="514350" indent="-514350" algn="just">
              <a:buFont typeface="+mj-lt"/>
              <a:buAutoNum type="arabicPeriod"/>
            </a:pPr>
            <a:endParaRPr lang="cs-CZ"/>
          </a:p>
          <a:p>
            <a:pPr marL="514350" indent="-514350" algn="just">
              <a:buFont typeface="+mj-lt"/>
              <a:buAutoNum type="arabicPeriod"/>
            </a:pPr>
            <a:r>
              <a:rPr lang="cs-CZ" smtClean="0"/>
              <a:t>Lze propustit příslušníka, který je ve služebním poměru na dobu neurčitou a služební </a:t>
            </a:r>
            <a:r>
              <a:rPr lang="cs-CZ"/>
              <a:t>místo, na něž byl </a:t>
            </a:r>
            <a:r>
              <a:rPr lang="cs-CZ" smtClean="0"/>
              <a:t>ustanoven, bylo zrušeno v důsledku organizačních změn a příslušníka nelze ustanovit na jiné služební místo?</a:t>
            </a:r>
          </a:p>
          <a:p>
            <a:pPr marL="514350" indent="-514350">
              <a:buFont typeface="+mj-lt"/>
              <a:buAutoNum type="arabicPeriod"/>
            </a:pPr>
            <a:endParaRPr lang="cs-CZ"/>
          </a:p>
          <a:p>
            <a:pPr marL="514350" indent="-514350">
              <a:buFont typeface="+mj-lt"/>
              <a:buAutoNum type="arabicPeriod"/>
            </a:pPr>
            <a:endParaRPr lang="cs-CZ" smtClean="0"/>
          </a:p>
        </p:txBody>
      </p:sp>
    </p:spTree>
    <p:extLst>
      <p:ext uri="{BB962C8B-B14F-4D97-AF65-F5344CB8AC3E}">
        <p14:creationId xmlns:p14="http://schemas.microsoft.com/office/powerpoint/2010/main" val="471895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FF0000"/>
                </a:solidFill>
              </a:rPr>
              <a:t>Odpovědi</a:t>
            </a:r>
            <a:endParaRPr lang="cs-CZ" b="1">
              <a:solidFill>
                <a:srgbClr val="FF0000"/>
              </a:solidFill>
            </a:endParaRPr>
          </a:p>
        </p:txBody>
      </p:sp>
      <p:sp>
        <p:nvSpPr>
          <p:cNvPr id="3" name="Zástupný symbol pro obsah 2"/>
          <p:cNvSpPr>
            <a:spLocks noGrp="1"/>
          </p:cNvSpPr>
          <p:nvPr>
            <p:ph idx="1"/>
          </p:nvPr>
        </p:nvSpPr>
        <p:spPr/>
        <p:txBody>
          <a:bodyPr>
            <a:normAutofit fontScale="92500"/>
          </a:bodyPr>
          <a:lstStyle/>
          <a:p>
            <a:pPr marL="514350" indent="-514350" algn="just">
              <a:buFont typeface="+mj-lt"/>
              <a:buAutoNum type="arabicPeriod"/>
            </a:pPr>
            <a:r>
              <a:rPr lang="cs-CZ" smtClean="0"/>
              <a:t>Pouze v případě, že by byl uložen kázeňský trest </a:t>
            </a:r>
            <a:r>
              <a:rPr lang="cs-CZ"/>
              <a:t>odnětí služební </a:t>
            </a:r>
            <a:r>
              <a:rPr lang="cs-CZ" smtClean="0"/>
              <a:t>hodnosti.</a:t>
            </a:r>
          </a:p>
          <a:p>
            <a:pPr marL="514350" indent="-514350">
              <a:buFont typeface="+mj-lt"/>
              <a:buAutoNum type="arabicPeriod"/>
            </a:pPr>
            <a:endParaRPr lang="cs-CZ"/>
          </a:p>
          <a:p>
            <a:pPr marL="514350" indent="-514350" algn="just">
              <a:buFont typeface="+mj-lt"/>
              <a:buAutoNum type="arabicPeriod"/>
            </a:pPr>
            <a:r>
              <a:rPr lang="cs-CZ" smtClean="0"/>
              <a:t>Pouze v případě, že příslušníka ve služebním poměru na dobu určitou nelze ustanovit </a:t>
            </a:r>
            <a:r>
              <a:rPr lang="cs-CZ"/>
              <a:t>na jiné služební </a:t>
            </a:r>
            <a:r>
              <a:rPr lang="cs-CZ" smtClean="0"/>
              <a:t>místo, nebo v případě, že se jedná o příslušníka zpravodajské služby </a:t>
            </a:r>
            <a:r>
              <a:rPr lang="cs-CZ"/>
              <a:t>a nelze jej ustanovit na jiné služební místo, a to ani po 1 roce zařazení v záloze pro přechodně nezařazené</a:t>
            </a:r>
            <a:r>
              <a:rPr lang="cs-CZ" smtClean="0"/>
              <a:t>.</a:t>
            </a:r>
          </a:p>
          <a:p>
            <a:pPr marL="514350" indent="-514350" algn="just">
              <a:buFont typeface="+mj-lt"/>
              <a:buAutoNum type="arabicPeriod"/>
            </a:pPr>
            <a:endParaRPr lang="cs-CZ"/>
          </a:p>
          <a:p>
            <a:pPr marL="514350" indent="-514350" algn="just">
              <a:buFont typeface="+mj-lt"/>
              <a:buAutoNum type="arabicPeriod"/>
            </a:pPr>
            <a:r>
              <a:rPr lang="cs-CZ" smtClean="0"/>
              <a:t>Nelze, toto ustanovení dopadá pouze na příslušníky ve služebním poměru na dobu určitou.</a:t>
            </a:r>
          </a:p>
          <a:p>
            <a:pPr marL="514350" indent="-514350" algn="just">
              <a:buFont typeface="+mj-lt"/>
              <a:buAutoNum type="arabicPeriod"/>
            </a:pPr>
            <a:endParaRPr lang="cs-CZ"/>
          </a:p>
          <a:p>
            <a:pPr marL="514350" indent="-514350" algn="just">
              <a:buFont typeface="+mj-lt"/>
              <a:buAutoNum type="arabicPeriod"/>
            </a:pPr>
            <a:endParaRPr lang="cs-CZ" smtClean="0"/>
          </a:p>
          <a:p>
            <a:pPr marL="514350" indent="-514350">
              <a:buFont typeface="+mj-lt"/>
              <a:buAutoNum type="arabicPeriod"/>
            </a:pPr>
            <a:endParaRPr lang="cs-CZ"/>
          </a:p>
          <a:p>
            <a:pPr marL="514350" indent="-514350">
              <a:buFont typeface="+mj-lt"/>
              <a:buAutoNum type="arabicPeriod"/>
            </a:pPr>
            <a:endParaRPr lang="cs-CZ"/>
          </a:p>
        </p:txBody>
      </p:sp>
    </p:spTree>
    <p:extLst>
      <p:ext uri="{BB962C8B-B14F-4D97-AF65-F5344CB8AC3E}">
        <p14:creationId xmlns:p14="http://schemas.microsoft.com/office/powerpoint/2010/main" val="2075251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Kontroverzní ustanovení § 42 odst. 1 písm. d)</a:t>
            </a:r>
            <a:endParaRPr lang="cs-CZ" b="1" dirty="0">
              <a:solidFill>
                <a:srgbClr val="FF0000"/>
              </a:solidFill>
            </a:endParaRPr>
          </a:p>
        </p:txBody>
      </p:sp>
      <p:sp>
        <p:nvSpPr>
          <p:cNvPr id="3" name="Zástupný symbol pro obsah 2"/>
          <p:cNvSpPr>
            <a:spLocks noGrp="1"/>
          </p:cNvSpPr>
          <p:nvPr>
            <p:ph idx="1"/>
          </p:nvPr>
        </p:nvSpPr>
        <p:spPr/>
        <p:txBody>
          <a:bodyPr>
            <a:normAutofit/>
          </a:bodyPr>
          <a:lstStyle/>
          <a:p>
            <a:pPr algn="just"/>
            <a:r>
              <a:rPr lang="cs-CZ" dirty="0"/>
              <a:t>Příslušník musí být propuštěn, </a:t>
            </a:r>
            <a:r>
              <a:rPr lang="cs-CZ" dirty="0" smtClean="0"/>
              <a:t>jestliže </a:t>
            </a:r>
            <a:r>
              <a:rPr lang="cs-CZ" b="1" dirty="0" smtClean="0"/>
              <a:t>porušil </a:t>
            </a:r>
            <a:r>
              <a:rPr lang="cs-CZ" b="1" dirty="0"/>
              <a:t>služební </a:t>
            </a:r>
            <a:r>
              <a:rPr lang="cs-CZ" dirty="0"/>
              <a:t>slib tím, že se </a:t>
            </a:r>
            <a:r>
              <a:rPr lang="cs-CZ" b="1" dirty="0"/>
              <a:t>dopustil zavrženíhodného jednání</a:t>
            </a:r>
            <a:r>
              <a:rPr lang="cs-CZ" dirty="0"/>
              <a:t>, které má </a:t>
            </a:r>
            <a:r>
              <a:rPr lang="cs-CZ" b="1" dirty="0"/>
              <a:t>znaky trestného činu</a:t>
            </a:r>
            <a:r>
              <a:rPr lang="cs-CZ" dirty="0"/>
              <a:t> a je </a:t>
            </a:r>
            <a:r>
              <a:rPr lang="cs-CZ" b="1" dirty="0"/>
              <a:t>způsobilé ohrozit dobrou pověst </a:t>
            </a:r>
            <a:r>
              <a:rPr lang="cs-CZ" dirty="0"/>
              <a:t>bezpečnostního </a:t>
            </a:r>
            <a:r>
              <a:rPr lang="cs-CZ" dirty="0" smtClean="0"/>
              <a:t>sboru.</a:t>
            </a:r>
          </a:p>
          <a:p>
            <a:pPr algn="just"/>
            <a:endParaRPr lang="cs-CZ" dirty="0"/>
          </a:p>
          <a:p>
            <a:pPr algn="just"/>
            <a:r>
              <a:rPr lang="cs-CZ" dirty="0" smtClean="0"/>
              <a:t>Rozporná judikatura (viz</a:t>
            </a:r>
            <a:r>
              <a:rPr lang="cs-CZ" dirty="0"/>
              <a:t>. </a:t>
            </a:r>
            <a:r>
              <a:rPr lang="cs-CZ" dirty="0" err="1"/>
              <a:t>r</a:t>
            </a:r>
            <a:r>
              <a:rPr lang="cs-CZ" dirty="0" err="1" smtClean="0"/>
              <a:t>ozh</a:t>
            </a:r>
            <a:r>
              <a:rPr lang="cs-CZ" dirty="0" smtClean="0"/>
              <a:t>. NSS č.j. 10 </a:t>
            </a:r>
            <a:r>
              <a:rPr lang="cs-CZ" dirty="0"/>
              <a:t>As 78/2014 </a:t>
            </a:r>
            <a:r>
              <a:rPr lang="cs-CZ" dirty="0" smtClean="0"/>
              <a:t>– 53; č.j. 7 </a:t>
            </a:r>
            <a:r>
              <a:rPr lang="cs-CZ" dirty="0"/>
              <a:t>As 109/2015 </a:t>
            </a:r>
            <a:r>
              <a:rPr lang="cs-CZ" dirty="0" smtClean="0"/>
              <a:t>– 31; </a:t>
            </a:r>
            <a:r>
              <a:rPr lang="cs-CZ" dirty="0" err="1" smtClean="0"/>
              <a:t>rozh</a:t>
            </a:r>
            <a:r>
              <a:rPr lang="cs-CZ" dirty="0" smtClean="0"/>
              <a:t>. MS </a:t>
            </a:r>
            <a:r>
              <a:rPr lang="cs-CZ" dirty="0"/>
              <a:t>v Praze </a:t>
            </a:r>
            <a:r>
              <a:rPr lang="cs-CZ" dirty="0" smtClean="0"/>
              <a:t>č.j. 10 Ad </a:t>
            </a:r>
            <a:r>
              <a:rPr lang="cs-CZ" dirty="0"/>
              <a:t>1/2012 </a:t>
            </a:r>
            <a:r>
              <a:rPr lang="cs-CZ" dirty="0" smtClean="0"/>
              <a:t>– 41)</a:t>
            </a:r>
          </a:p>
          <a:p>
            <a:pPr algn="just"/>
            <a:endParaRPr lang="cs-CZ" dirty="0"/>
          </a:p>
          <a:p>
            <a:pPr algn="just"/>
            <a:r>
              <a:rPr lang="cs-CZ" dirty="0" smtClean="0"/>
              <a:t>Jak lze správně dané ustanovení interpretovat, resp. aplikovat?</a:t>
            </a:r>
            <a:endParaRPr lang="cs-CZ" dirty="0"/>
          </a:p>
          <a:p>
            <a:pPr algn="just"/>
            <a:endParaRPr lang="cs-CZ" dirty="0"/>
          </a:p>
          <a:p>
            <a:endParaRPr lang="cs-CZ" dirty="0"/>
          </a:p>
        </p:txBody>
      </p:sp>
    </p:spTree>
    <p:extLst>
      <p:ext uri="{BB962C8B-B14F-4D97-AF65-F5344CB8AC3E}">
        <p14:creationId xmlns:p14="http://schemas.microsoft.com/office/powerpoint/2010/main" val="3931816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t>Základní povinnosti </a:t>
            </a:r>
            <a:r>
              <a:rPr lang="cs-CZ" b="1" smtClean="0"/>
              <a:t>příslušníka</a:t>
            </a:r>
            <a:endParaRPr lang="cs-CZ" sz="2000"/>
          </a:p>
        </p:txBody>
      </p:sp>
      <p:sp>
        <p:nvSpPr>
          <p:cNvPr id="3" name="Zástupný symbol pro obsah 2"/>
          <p:cNvSpPr>
            <a:spLocks noGrp="1"/>
          </p:cNvSpPr>
          <p:nvPr>
            <p:ph idx="1"/>
          </p:nvPr>
        </p:nvSpPr>
        <p:spPr/>
        <p:txBody>
          <a:bodyPr/>
          <a:lstStyle/>
          <a:p>
            <a:pPr marL="0" indent="0">
              <a:buNone/>
            </a:pPr>
            <a:r>
              <a:rPr lang="cs-CZ" b="1" dirty="0" smtClean="0"/>
              <a:t>Především</a:t>
            </a:r>
          </a:p>
          <a:p>
            <a:r>
              <a:rPr lang="cs-CZ" dirty="0" smtClean="0"/>
              <a:t>Dodržovat služební kázeň,</a:t>
            </a:r>
          </a:p>
          <a:p>
            <a:r>
              <a:rPr lang="cs-CZ" dirty="0" smtClean="0"/>
              <a:t>Zdržení </a:t>
            </a:r>
            <a:r>
              <a:rPr lang="cs-CZ" dirty="0"/>
              <a:t>se jednání, které může vést ke střetu zájmu služby se zájmy </a:t>
            </a:r>
            <a:r>
              <a:rPr lang="cs-CZ" dirty="0" smtClean="0"/>
              <a:t>osobními,</a:t>
            </a:r>
          </a:p>
          <a:p>
            <a:r>
              <a:rPr lang="cs-CZ" dirty="0" smtClean="0"/>
              <a:t>Zachovávat mlčenlivost,</a:t>
            </a:r>
          </a:p>
          <a:p>
            <a:r>
              <a:rPr lang="cs-CZ" dirty="0" smtClean="0"/>
              <a:t>Prohlubovat </a:t>
            </a:r>
            <a:r>
              <a:rPr lang="cs-CZ" dirty="0"/>
              <a:t>svoji odbornost a udržovat svoji fyzickou </a:t>
            </a:r>
            <a:r>
              <a:rPr lang="cs-CZ" dirty="0" smtClean="0"/>
              <a:t>zdatnost,</a:t>
            </a:r>
          </a:p>
          <a:p>
            <a:pPr algn="just"/>
            <a:r>
              <a:rPr lang="cs-CZ" dirty="0" smtClean="0"/>
              <a:t>Chovat </a:t>
            </a:r>
            <a:r>
              <a:rPr lang="cs-CZ" dirty="0"/>
              <a:t>se a jednat </a:t>
            </a:r>
            <a:r>
              <a:rPr lang="cs-CZ" b="1" dirty="0"/>
              <a:t>i v době mimo službu </a:t>
            </a:r>
            <a:r>
              <a:rPr lang="cs-CZ" dirty="0"/>
              <a:t>tak, aby svým jednáním neohrozil dobrou pověst bezpečnostního </a:t>
            </a:r>
            <a:r>
              <a:rPr lang="cs-CZ" dirty="0" smtClean="0"/>
              <a:t>sboru, …</a:t>
            </a:r>
          </a:p>
          <a:p>
            <a:endParaRPr lang="cs-CZ" dirty="0" smtClean="0"/>
          </a:p>
          <a:p>
            <a:endParaRPr lang="cs-CZ" dirty="0"/>
          </a:p>
        </p:txBody>
      </p:sp>
    </p:spTree>
    <p:extLst>
      <p:ext uri="{BB962C8B-B14F-4D97-AF65-F5344CB8AC3E}">
        <p14:creationId xmlns:p14="http://schemas.microsoft.com/office/powerpoint/2010/main" val="464472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spcBef>
                <a:spcPts val="1000"/>
              </a:spcBef>
            </a:pPr>
            <a:r>
              <a:rPr lang="cs-CZ" sz="4900" b="1" smtClean="0">
                <a:solidFill>
                  <a:prstClr val="black"/>
                </a:solidFill>
                <a:latin typeface="Calibri" panose="020F0502020204030204"/>
                <a:ea typeface="+mn-ea"/>
                <a:cs typeface="+mn-cs"/>
              </a:rPr>
              <a:t/>
            </a:r>
            <a:br>
              <a:rPr lang="cs-CZ" sz="4900" b="1" smtClean="0">
                <a:solidFill>
                  <a:prstClr val="black"/>
                </a:solidFill>
                <a:latin typeface="Calibri" panose="020F0502020204030204"/>
                <a:ea typeface="+mn-ea"/>
                <a:cs typeface="+mn-cs"/>
              </a:rPr>
            </a:br>
            <a:r>
              <a:rPr lang="cs-CZ" b="1" smtClean="0">
                <a:solidFill>
                  <a:prstClr val="black"/>
                </a:solidFill>
                <a:latin typeface="Calibri" panose="020F0502020204030204"/>
                <a:ea typeface="+mn-ea"/>
                <a:cs typeface="+mn-cs"/>
              </a:rPr>
              <a:t>Právní úprava</a:t>
            </a:r>
            <a:r>
              <a:rPr lang="cs-CZ" sz="2400">
                <a:solidFill>
                  <a:prstClr val="black"/>
                </a:solidFill>
                <a:latin typeface="Calibri" panose="020F0502020204030204"/>
                <a:ea typeface="+mn-ea"/>
                <a:cs typeface="+mn-cs"/>
              </a:rPr>
              <a:t/>
            </a:r>
            <a:br>
              <a:rPr lang="cs-CZ" sz="2400">
                <a:solidFill>
                  <a:prstClr val="black"/>
                </a:solidFill>
                <a:latin typeface="Calibri" panose="020F0502020204030204"/>
                <a:ea typeface="+mn-ea"/>
                <a:cs typeface="+mn-cs"/>
              </a:rPr>
            </a:br>
            <a:endParaRPr lang="cs-CZ"/>
          </a:p>
        </p:txBody>
      </p:sp>
      <p:sp>
        <p:nvSpPr>
          <p:cNvPr id="3" name="Zástupný symbol pro obsah 2"/>
          <p:cNvSpPr>
            <a:spLocks noGrp="1"/>
          </p:cNvSpPr>
          <p:nvPr>
            <p:ph idx="1"/>
          </p:nvPr>
        </p:nvSpPr>
        <p:spPr/>
        <p:txBody>
          <a:bodyPr>
            <a:normAutofit fontScale="92500" lnSpcReduction="10000"/>
          </a:bodyPr>
          <a:lstStyle/>
          <a:p>
            <a:pPr algn="just"/>
            <a:r>
              <a:rPr lang="cs-CZ" smtClean="0">
                <a:solidFill>
                  <a:prstClr val="black"/>
                </a:solidFill>
              </a:rPr>
              <a:t>Služební poměr příslušníků bezpečnostních sborů je upraven v zákoně         </a:t>
            </a:r>
            <a:r>
              <a:rPr lang="cs-CZ" b="1" smtClean="0">
                <a:solidFill>
                  <a:prstClr val="black"/>
                </a:solidFill>
              </a:rPr>
              <a:t>č</a:t>
            </a:r>
            <a:r>
              <a:rPr lang="cs-CZ" b="1">
                <a:solidFill>
                  <a:prstClr val="black"/>
                </a:solidFill>
              </a:rPr>
              <a:t>. 361/2003 Sb., </a:t>
            </a:r>
            <a:r>
              <a:rPr lang="cs-CZ" b="1" smtClean="0">
                <a:solidFill>
                  <a:prstClr val="black"/>
                </a:solidFill>
              </a:rPr>
              <a:t>o služebním </a:t>
            </a:r>
            <a:r>
              <a:rPr lang="cs-CZ" b="1">
                <a:solidFill>
                  <a:prstClr val="black"/>
                </a:solidFill>
              </a:rPr>
              <a:t>poměru příslušníků bezpečnostních </a:t>
            </a:r>
            <a:r>
              <a:rPr lang="cs-CZ" b="1" smtClean="0">
                <a:solidFill>
                  <a:prstClr val="black"/>
                </a:solidFill>
              </a:rPr>
              <a:t>sborů</a:t>
            </a:r>
          </a:p>
          <a:p>
            <a:pPr algn="just"/>
            <a:endParaRPr lang="cs-CZ">
              <a:solidFill>
                <a:prstClr val="black"/>
              </a:solidFill>
            </a:endParaRPr>
          </a:p>
          <a:p>
            <a:pPr algn="just"/>
            <a:r>
              <a:rPr lang="cs-CZ"/>
              <a:t>Tento zákon upravuje </a:t>
            </a:r>
            <a:r>
              <a:rPr lang="cs-CZ" b="1"/>
              <a:t>právní poměry </a:t>
            </a:r>
            <a:r>
              <a:rPr lang="cs-CZ"/>
              <a:t>fyzických osob, které v bezpečnostním sboru vykonávají službu </a:t>
            </a:r>
            <a:r>
              <a:rPr lang="cs-CZ" smtClean="0"/>
              <a:t>a </a:t>
            </a:r>
            <a:r>
              <a:rPr lang="cs-CZ" b="1" smtClean="0"/>
              <a:t>nazývá tyto osoby příslušníky</a:t>
            </a:r>
            <a:r>
              <a:rPr lang="cs-CZ" smtClean="0"/>
              <a:t>, a dále řeší </a:t>
            </a:r>
            <a:r>
              <a:rPr lang="cs-CZ" b="1" smtClean="0"/>
              <a:t>služební vztahy</a:t>
            </a:r>
            <a:r>
              <a:rPr lang="cs-CZ" smtClean="0"/>
              <a:t>, což znamená: </a:t>
            </a:r>
          </a:p>
          <a:p>
            <a:pPr lvl="1"/>
            <a:r>
              <a:rPr lang="cs-CZ" smtClean="0"/>
              <a:t>odměňování příslušníků, </a:t>
            </a:r>
          </a:p>
          <a:p>
            <a:pPr lvl="1"/>
            <a:r>
              <a:rPr lang="cs-CZ" smtClean="0"/>
              <a:t>řízení </a:t>
            </a:r>
            <a:r>
              <a:rPr lang="cs-CZ"/>
              <a:t>ve věcech služebního poměru </a:t>
            </a:r>
            <a:endParaRPr lang="cs-CZ" smtClean="0"/>
          </a:p>
          <a:p>
            <a:pPr lvl="1"/>
            <a:r>
              <a:rPr lang="cs-CZ" smtClean="0"/>
              <a:t>a </a:t>
            </a:r>
            <a:r>
              <a:rPr lang="cs-CZ"/>
              <a:t>organizační věci </a:t>
            </a:r>
            <a:r>
              <a:rPr lang="cs-CZ" smtClean="0"/>
              <a:t>služby</a:t>
            </a:r>
          </a:p>
          <a:p>
            <a:pPr lvl="1"/>
            <a:endParaRPr lang="cs-CZ"/>
          </a:p>
          <a:p>
            <a:pPr marL="342900" lvl="1" indent="-342900"/>
            <a:r>
              <a:rPr lang="cs-CZ" sz="2800" b="1" smtClean="0"/>
              <a:t>Jedná se o komplexní právní úpravu bez využití zákoníku práce.</a:t>
            </a:r>
          </a:p>
        </p:txBody>
      </p:sp>
    </p:spTree>
    <p:extLst>
      <p:ext uri="{BB962C8B-B14F-4D97-AF65-F5344CB8AC3E}">
        <p14:creationId xmlns:p14="http://schemas.microsoft.com/office/powerpoint/2010/main" val="9223165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Omezení práv</a:t>
            </a:r>
            <a:endParaRPr lang="cs-CZ" b="1"/>
          </a:p>
        </p:txBody>
      </p:sp>
      <p:sp>
        <p:nvSpPr>
          <p:cNvPr id="3" name="Zástupný symbol pro obsah 2"/>
          <p:cNvSpPr>
            <a:spLocks noGrp="1"/>
          </p:cNvSpPr>
          <p:nvPr>
            <p:ph idx="1"/>
          </p:nvPr>
        </p:nvSpPr>
        <p:spPr/>
        <p:txBody>
          <a:bodyPr>
            <a:normAutofit fontScale="77500" lnSpcReduction="20000"/>
          </a:bodyPr>
          <a:lstStyle/>
          <a:p>
            <a:pPr marL="0" indent="0">
              <a:buNone/>
            </a:pPr>
            <a:r>
              <a:rPr lang="cs-CZ" smtClean="0"/>
              <a:t>Příslušník především:</a:t>
            </a:r>
          </a:p>
          <a:p>
            <a:endParaRPr lang="cs-CZ"/>
          </a:p>
          <a:p>
            <a:pPr algn="just"/>
            <a:r>
              <a:rPr lang="cs-CZ" smtClean="0"/>
              <a:t>nesmí </a:t>
            </a:r>
            <a:r>
              <a:rPr lang="cs-CZ"/>
              <a:t>být členem politické strany nebo politického hnutí ani vykonávat činnost v jejich </a:t>
            </a:r>
            <a:r>
              <a:rPr lang="cs-CZ" smtClean="0"/>
              <a:t>prospěch</a:t>
            </a:r>
            <a:r>
              <a:rPr lang="cs-CZ"/>
              <a:t>,</a:t>
            </a:r>
          </a:p>
          <a:p>
            <a:endParaRPr lang="cs-CZ" b="1" smtClean="0"/>
          </a:p>
          <a:p>
            <a:pPr algn="just"/>
            <a:r>
              <a:rPr lang="cs-CZ" smtClean="0"/>
              <a:t>nesmí </a:t>
            </a:r>
            <a:r>
              <a:rPr lang="cs-CZ"/>
              <a:t>být členem řídících nebo kontrolních orgánů právnických osob, které provozují podnikatelskou činnost, s výjimkou případů, kdy je do těchto orgánů vyslán bezpečnostním sborem; vyslaný příslušník jedná v těchto orgánech jako zástupce České republiky, je povinen prosazovat její zájmy a nesmí od příslušné právnické osoby pobírat odměnu, nestanoví-li zvláštní právní předpis jinak. Odměna podle věty první nesmí být příslušníkovi vyplacena ani po skončení služebního poměru</a:t>
            </a:r>
            <a:r>
              <a:rPr lang="cs-CZ" smtClean="0"/>
              <a:t>.</a:t>
            </a:r>
          </a:p>
          <a:p>
            <a:pPr algn="just"/>
            <a:endParaRPr lang="cs-CZ"/>
          </a:p>
          <a:p>
            <a:pPr algn="just"/>
            <a:r>
              <a:rPr lang="cs-CZ" smtClean="0"/>
              <a:t>nesmí </a:t>
            </a:r>
            <a:r>
              <a:rPr lang="cs-CZ"/>
              <a:t>vykonávat jinou výdělečnou činnost než službu </a:t>
            </a:r>
            <a:r>
              <a:rPr lang="cs-CZ" smtClean="0"/>
              <a:t>(existují vyjímky)</a:t>
            </a:r>
            <a:endParaRPr lang="cs-CZ"/>
          </a:p>
          <a:p>
            <a:endParaRPr lang="cs-CZ"/>
          </a:p>
        </p:txBody>
      </p:sp>
    </p:spTree>
    <p:extLst>
      <p:ext uri="{BB962C8B-B14F-4D97-AF65-F5344CB8AC3E}">
        <p14:creationId xmlns:p14="http://schemas.microsoft.com/office/powerpoint/2010/main" val="3765192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Kázeňské odměny</a:t>
            </a:r>
            <a:endParaRPr lang="cs-CZ" b="1"/>
          </a:p>
        </p:txBody>
      </p:sp>
      <p:sp>
        <p:nvSpPr>
          <p:cNvPr id="3" name="Zástupný symbol pro obsah 2"/>
          <p:cNvSpPr>
            <a:spLocks noGrp="1"/>
          </p:cNvSpPr>
          <p:nvPr>
            <p:ph idx="1"/>
          </p:nvPr>
        </p:nvSpPr>
        <p:spPr/>
        <p:txBody>
          <a:bodyPr>
            <a:normAutofit fontScale="92500"/>
          </a:bodyPr>
          <a:lstStyle/>
          <a:p>
            <a:pPr algn="just"/>
            <a:r>
              <a:rPr lang="cs-CZ"/>
              <a:t> Příslušníkovi lze za projevení osobní statečnosti nebo za splnění zvlášť významného služebního úkolu anebo za účelem ocenění příkladného plnění služebních povinností udělit kázeňskou odměnu. Za příkladné plnění služebních povinností se považuje též opakované dosahování velmi dobrých výsledků ve výkonu služby konstatované v závěru služebního hodnocení</a:t>
            </a:r>
            <a:r>
              <a:rPr lang="cs-CZ" smtClean="0"/>
              <a:t>.</a:t>
            </a:r>
          </a:p>
          <a:p>
            <a:endParaRPr lang="cs-CZ"/>
          </a:p>
          <a:p>
            <a:r>
              <a:rPr lang="cs-CZ" smtClean="0"/>
              <a:t>Kázeňskou </a:t>
            </a:r>
            <a:r>
              <a:rPr lang="cs-CZ"/>
              <a:t>odměnou je</a:t>
            </a:r>
          </a:p>
          <a:p>
            <a:r>
              <a:rPr lang="cs-CZ" b="1"/>
              <a:t>a)</a:t>
            </a:r>
            <a:r>
              <a:rPr lang="cs-CZ"/>
              <a:t> písemná pochvala,</a:t>
            </a:r>
          </a:p>
          <a:p>
            <a:r>
              <a:rPr lang="cs-CZ" b="1"/>
              <a:t>b)</a:t>
            </a:r>
            <a:r>
              <a:rPr lang="cs-CZ"/>
              <a:t> peněžitý nebo věcný dar, anebo</a:t>
            </a:r>
          </a:p>
          <a:p>
            <a:r>
              <a:rPr lang="cs-CZ" b="1"/>
              <a:t>c)</a:t>
            </a:r>
            <a:r>
              <a:rPr lang="cs-CZ"/>
              <a:t> udělení služební medaile.</a:t>
            </a:r>
          </a:p>
          <a:p>
            <a:endParaRPr lang="cs-CZ"/>
          </a:p>
        </p:txBody>
      </p:sp>
    </p:spTree>
    <p:extLst>
      <p:ext uri="{BB962C8B-B14F-4D97-AF65-F5344CB8AC3E}">
        <p14:creationId xmlns:p14="http://schemas.microsoft.com/office/powerpoint/2010/main" val="25765951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Kázeňský přestupek</a:t>
            </a:r>
            <a:br>
              <a:rPr lang="cs-CZ" b="1" smtClean="0"/>
            </a:br>
            <a:endParaRPr lang="cs-CZ"/>
          </a:p>
        </p:txBody>
      </p:sp>
      <p:sp>
        <p:nvSpPr>
          <p:cNvPr id="3" name="Zástupný symbol pro obsah 2"/>
          <p:cNvSpPr>
            <a:spLocks noGrp="1"/>
          </p:cNvSpPr>
          <p:nvPr>
            <p:ph idx="1"/>
          </p:nvPr>
        </p:nvSpPr>
        <p:spPr/>
        <p:txBody>
          <a:bodyPr>
            <a:normAutofit fontScale="85000" lnSpcReduction="10000"/>
          </a:bodyPr>
          <a:lstStyle/>
          <a:p>
            <a:pPr marL="0" indent="0">
              <a:buNone/>
            </a:pPr>
            <a:r>
              <a:rPr lang="cs-CZ" smtClean="0">
                <a:solidFill>
                  <a:schemeClr val="accent1">
                    <a:lumMod val="50000"/>
                  </a:schemeClr>
                </a:solidFill>
              </a:rPr>
              <a:t>Pozitivní vymezení</a:t>
            </a:r>
          </a:p>
          <a:p>
            <a:pPr marL="0" indent="0">
              <a:buNone/>
            </a:pPr>
            <a:endParaRPr lang="cs-CZ" smtClean="0"/>
          </a:p>
          <a:p>
            <a:r>
              <a:rPr lang="cs-CZ" smtClean="0"/>
              <a:t>Kázeňským </a:t>
            </a:r>
            <a:r>
              <a:rPr lang="cs-CZ"/>
              <a:t>přestupkem je zaviněné jednání, které porušuje služební </a:t>
            </a:r>
            <a:r>
              <a:rPr lang="cs-CZ" smtClean="0"/>
              <a:t>povinnost</a:t>
            </a:r>
            <a:r>
              <a:rPr lang="cs-CZ"/>
              <a:t>.</a:t>
            </a:r>
            <a:endParaRPr lang="cs-CZ" smtClean="0"/>
          </a:p>
          <a:p>
            <a:pPr marL="0" indent="0">
              <a:buNone/>
            </a:pPr>
            <a:r>
              <a:rPr lang="cs-CZ" smtClean="0"/>
              <a:t> </a:t>
            </a:r>
          </a:p>
          <a:p>
            <a:r>
              <a:rPr lang="cs-CZ" smtClean="0"/>
              <a:t>Za takové jednání se považuje i dosahování neuspokojivých výsledků ve výkonu služby uvedené v závěru služebního hodnocení.</a:t>
            </a:r>
          </a:p>
          <a:p>
            <a:endParaRPr lang="cs-CZ" smtClean="0"/>
          </a:p>
          <a:p>
            <a:pPr marL="0" indent="0">
              <a:buNone/>
            </a:pPr>
            <a:r>
              <a:rPr lang="cs-CZ" smtClean="0">
                <a:solidFill>
                  <a:schemeClr val="accent1">
                    <a:lumMod val="50000"/>
                  </a:schemeClr>
                </a:solidFill>
              </a:rPr>
              <a:t>Negativní vymezení</a:t>
            </a:r>
          </a:p>
          <a:p>
            <a:pPr marL="0" indent="0">
              <a:buNone/>
            </a:pPr>
            <a:endParaRPr lang="cs-CZ"/>
          </a:p>
          <a:p>
            <a:r>
              <a:rPr lang="cs-CZ" smtClean="0"/>
              <a:t>O kázeňský přestupek nejde pokud se jedná o trestný </a:t>
            </a:r>
            <a:r>
              <a:rPr lang="cs-CZ"/>
              <a:t>čin nebo o jednání, které má znaky přestupku nebo jiného správního deliktu. </a:t>
            </a:r>
            <a:endParaRPr lang="cs-CZ" smtClean="0"/>
          </a:p>
          <a:p>
            <a:endParaRPr lang="cs-CZ" smtClean="0"/>
          </a:p>
          <a:p>
            <a:endParaRPr lang="cs-CZ"/>
          </a:p>
          <a:p>
            <a:endParaRPr lang="cs-CZ"/>
          </a:p>
          <a:p>
            <a:endParaRPr lang="cs-CZ"/>
          </a:p>
        </p:txBody>
      </p:sp>
    </p:spTree>
    <p:extLst>
      <p:ext uri="{BB962C8B-B14F-4D97-AF65-F5344CB8AC3E}">
        <p14:creationId xmlns:p14="http://schemas.microsoft.com/office/powerpoint/2010/main" val="37577405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Kázeňské tresty</a:t>
            </a:r>
            <a:endParaRPr lang="cs-CZ" b="1"/>
          </a:p>
        </p:txBody>
      </p:sp>
      <p:sp>
        <p:nvSpPr>
          <p:cNvPr id="3" name="Zástupný symbol pro obsah 2"/>
          <p:cNvSpPr>
            <a:spLocks noGrp="1"/>
          </p:cNvSpPr>
          <p:nvPr>
            <p:ph idx="1"/>
          </p:nvPr>
        </p:nvSpPr>
        <p:spPr/>
        <p:txBody>
          <a:bodyPr>
            <a:normAutofit/>
          </a:bodyPr>
          <a:lstStyle/>
          <a:p>
            <a:r>
              <a:rPr lang="cs-CZ" smtClean="0"/>
              <a:t>písemné </a:t>
            </a:r>
            <a:r>
              <a:rPr lang="cs-CZ"/>
              <a:t>napomenutí</a:t>
            </a:r>
            <a:r>
              <a:rPr lang="cs-CZ" smtClean="0"/>
              <a:t>,</a:t>
            </a:r>
            <a:endParaRPr lang="cs-CZ"/>
          </a:p>
          <a:p>
            <a:r>
              <a:rPr lang="cs-CZ" smtClean="0"/>
              <a:t>snížení </a:t>
            </a:r>
            <a:r>
              <a:rPr lang="cs-CZ"/>
              <a:t>základního tarifu až o 25 % na dobu nejvýše 3 měsíců</a:t>
            </a:r>
            <a:r>
              <a:rPr lang="cs-CZ" smtClean="0"/>
              <a:t>,</a:t>
            </a:r>
            <a:endParaRPr lang="cs-CZ"/>
          </a:p>
          <a:p>
            <a:r>
              <a:rPr lang="cs-CZ" smtClean="0"/>
              <a:t>odnětí </a:t>
            </a:r>
            <a:r>
              <a:rPr lang="cs-CZ"/>
              <a:t>služební medaile</a:t>
            </a:r>
            <a:r>
              <a:rPr lang="cs-CZ" smtClean="0"/>
              <a:t>,</a:t>
            </a:r>
            <a:endParaRPr lang="cs-CZ"/>
          </a:p>
          <a:p>
            <a:r>
              <a:rPr lang="cs-CZ" smtClean="0"/>
              <a:t>odnětí </a:t>
            </a:r>
            <a:r>
              <a:rPr lang="cs-CZ"/>
              <a:t>služební hodnosti</a:t>
            </a:r>
            <a:r>
              <a:rPr lang="cs-CZ" smtClean="0"/>
              <a:t>,</a:t>
            </a:r>
          </a:p>
          <a:p>
            <a:endParaRPr lang="cs-CZ"/>
          </a:p>
          <a:p>
            <a:r>
              <a:rPr lang="cs-CZ" smtClean="0"/>
              <a:t>pokuta,</a:t>
            </a:r>
            <a:endParaRPr lang="cs-CZ"/>
          </a:p>
          <a:p>
            <a:r>
              <a:rPr lang="cs-CZ" smtClean="0"/>
              <a:t>propadnutí věci,</a:t>
            </a:r>
          </a:p>
          <a:p>
            <a:r>
              <a:rPr lang="cs-CZ" smtClean="0"/>
              <a:t>zákaz </a:t>
            </a:r>
            <a:r>
              <a:rPr lang="cs-CZ"/>
              <a:t>činnosti.</a:t>
            </a:r>
          </a:p>
          <a:p>
            <a:pPr marL="0" indent="0">
              <a:buNone/>
            </a:pPr>
            <a:endParaRPr lang="cs-CZ"/>
          </a:p>
        </p:txBody>
      </p:sp>
    </p:spTree>
    <p:extLst>
      <p:ext uri="{BB962C8B-B14F-4D97-AF65-F5344CB8AC3E}">
        <p14:creationId xmlns:p14="http://schemas.microsoft.com/office/powerpoint/2010/main" val="3947425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chemeClr val="accent1">
                    <a:lumMod val="50000"/>
                  </a:schemeClr>
                </a:solidFill>
              </a:rPr>
              <a:t>Otázky</a:t>
            </a:r>
            <a:endParaRPr lang="cs-CZ" b="1">
              <a:solidFill>
                <a:schemeClr val="accent1">
                  <a:lumMod val="50000"/>
                </a:schemeClr>
              </a:solidFill>
            </a:endParaRPr>
          </a:p>
        </p:txBody>
      </p:sp>
      <p:sp>
        <p:nvSpPr>
          <p:cNvPr id="3" name="Zástupný symbol pro obsah 2"/>
          <p:cNvSpPr>
            <a:spLocks noGrp="1"/>
          </p:cNvSpPr>
          <p:nvPr>
            <p:ph idx="1"/>
          </p:nvPr>
        </p:nvSpPr>
        <p:spPr/>
        <p:txBody>
          <a:bodyPr>
            <a:normAutofit/>
          </a:bodyPr>
          <a:lstStyle/>
          <a:p>
            <a:pPr marL="514350" indent="-514350">
              <a:buFont typeface="+mj-lt"/>
              <a:buAutoNum type="arabicPeriod"/>
            </a:pPr>
            <a:r>
              <a:rPr lang="cs-CZ" smtClean="0"/>
              <a:t>Může příslušník odepřít rozkaz kterým by se dopustil jednání mající znaky přestupku?</a:t>
            </a:r>
          </a:p>
          <a:p>
            <a:pPr marL="514350" indent="-514350">
              <a:buFont typeface="+mj-lt"/>
              <a:buAutoNum type="arabicPeriod"/>
            </a:pPr>
            <a:endParaRPr lang="cs-CZ"/>
          </a:p>
          <a:p>
            <a:pPr marL="514350" indent="-514350">
              <a:buFont typeface="+mj-lt"/>
              <a:buAutoNum type="arabicPeriod"/>
            </a:pPr>
            <a:r>
              <a:rPr lang="cs-CZ" smtClean="0"/>
              <a:t>Může příslušník volit?</a:t>
            </a:r>
          </a:p>
          <a:p>
            <a:pPr marL="514350" indent="-514350">
              <a:buFont typeface="+mj-lt"/>
              <a:buAutoNum type="arabicPeriod"/>
            </a:pPr>
            <a:endParaRPr lang="cs-CZ"/>
          </a:p>
          <a:p>
            <a:pPr marL="514350" indent="-514350">
              <a:buFont typeface="+mj-lt"/>
              <a:buAutoNum type="arabicPeriod"/>
            </a:pPr>
            <a:r>
              <a:rPr lang="cs-CZ" smtClean="0"/>
              <a:t>Může být příslušník členem </a:t>
            </a:r>
            <a:r>
              <a:rPr lang="cs-CZ"/>
              <a:t>odborové </a:t>
            </a:r>
            <a:r>
              <a:rPr lang="cs-CZ" smtClean="0"/>
              <a:t>organizace?</a:t>
            </a:r>
          </a:p>
          <a:p>
            <a:pPr marL="514350" indent="-514350">
              <a:buFont typeface="+mj-lt"/>
              <a:buAutoNum type="arabicPeriod"/>
            </a:pPr>
            <a:endParaRPr lang="cs-CZ"/>
          </a:p>
          <a:p>
            <a:pPr marL="514350" indent="-514350">
              <a:buFont typeface="+mj-lt"/>
              <a:buAutoNum type="arabicPeriod"/>
            </a:pPr>
            <a:r>
              <a:rPr lang="cs-CZ" smtClean="0"/>
              <a:t>Lze uložit příslušníkovi za kázeňský přestupek pokutu?</a:t>
            </a:r>
          </a:p>
          <a:p>
            <a:pPr marL="514350" indent="-514350">
              <a:buFont typeface="+mj-lt"/>
              <a:buAutoNum type="arabicPeriod"/>
            </a:pPr>
            <a:endParaRPr lang="cs-CZ"/>
          </a:p>
          <a:p>
            <a:pPr marL="514350" indent="-514350">
              <a:buFont typeface="+mj-lt"/>
              <a:buAutoNum type="arabicPeriod"/>
            </a:pPr>
            <a:endParaRPr lang="cs-CZ" smtClean="0"/>
          </a:p>
          <a:p>
            <a:pPr marL="514350" indent="-514350">
              <a:buFont typeface="+mj-lt"/>
              <a:buAutoNum type="arabicPeriod"/>
            </a:pPr>
            <a:endParaRPr lang="cs-CZ"/>
          </a:p>
        </p:txBody>
      </p:sp>
    </p:spTree>
    <p:extLst>
      <p:ext uri="{BB962C8B-B14F-4D97-AF65-F5344CB8AC3E}">
        <p14:creationId xmlns:p14="http://schemas.microsoft.com/office/powerpoint/2010/main" val="324337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FF0000"/>
                </a:solidFill>
              </a:rPr>
              <a:t>Odpověď č. 1</a:t>
            </a:r>
            <a:endParaRPr lang="cs-CZ" b="1">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pPr algn="just"/>
            <a:r>
              <a:rPr lang="cs-CZ" b="1" dirty="0" smtClean="0"/>
              <a:t>Nemůže, neboť</a:t>
            </a:r>
            <a:r>
              <a:rPr lang="cs-CZ" dirty="0" smtClean="0"/>
              <a:t> </a:t>
            </a:r>
            <a:r>
              <a:rPr lang="cs-CZ" dirty="0" smtClean="0"/>
              <a:t>je povinen splnit i takový </a:t>
            </a:r>
            <a:r>
              <a:rPr lang="cs-CZ" dirty="0" smtClean="0"/>
              <a:t>rozkaz (služební </a:t>
            </a:r>
            <a:r>
              <a:rPr lang="cs-CZ" dirty="0" smtClean="0"/>
              <a:t>kázeň mimo jiné </a:t>
            </a:r>
            <a:r>
              <a:rPr lang="cs-CZ" dirty="0"/>
              <a:t>spočívá </a:t>
            </a:r>
            <a:r>
              <a:rPr lang="cs-CZ" dirty="0" smtClean="0"/>
              <a:t>v plnění rozkazů, takže by nesplněním porušil služební </a:t>
            </a:r>
            <a:r>
              <a:rPr lang="cs-CZ" dirty="0" smtClean="0"/>
              <a:t>kázeň). </a:t>
            </a:r>
            <a:endParaRPr lang="cs-CZ" dirty="0" smtClean="0"/>
          </a:p>
          <a:p>
            <a:pPr algn="just"/>
            <a:endParaRPr lang="cs-CZ" dirty="0"/>
          </a:p>
          <a:p>
            <a:pPr algn="just"/>
            <a:r>
              <a:rPr lang="cs-CZ" dirty="0" smtClean="0"/>
              <a:t>Příslušník pouze nesmí splnit rozkaz, jehož splněním </a:t>
            </a:r>
            <a:r>
              <a:rPr lang="cs-CZ" b="1" dirty="0" smtClean="0"/>
              <a:t>by zřejmě spáchal trestný čin</a:t>
            </a:r>
            <a:r>
              <a:rPr lang="cs-CZ" dirty="0" smtClean="0"/>
              <a:t>.</a:t>
            </a:r>
          </a:p>
          <a:p>
            <a:pPr algn="just"/>
            <a:endParaRPr lang="cs-CZ" dirty="0" smtClean="0"/>
          </a:p>
          <a:p>
            <a:pPr algn="just"/>
            <a:r>
              <a:rPr lang="cs-CZ" dirty="0" smtClean="0"/>
              <a:t>Příslušník je povinen rozkaz splnit a oznámit tuto skutečnost bez zbytečného odkladu vedoucímu příslušníkovi toho, kdo takový rozkaz vydal.</a:t>
            </a:r>
          </a:p>
          <a:p>
            <a:endParaRPr lang="cs-CZ" dirty="0"/>
          </a:p>
          <a:p>
            <a:pPr algn="just"/>
            <a:r>
              <a:rPr lang="cs-CZ" dirty="0" smtClean="0"/>
              <a:t>Nicméně je-li </a:t>
            </a:r>
            <a:r>
              <a:rPr lang="cs-CZ" dirty="0"/>
              <a:t>rozkaz vedoucího příslušníka ve zřejmém rozporu s právním předpisem, příslušník je povinen jej na tuto skutečnost upozornit. Jestliže vedoucí příslušník trvá na splnění rozkazu, příslušník je oprávněn žádat o jeho písemné vydání. Vedoucí příslušník je povinen žádosti vyhovět, umožňují-li to okolnosti výkonu služby. V případě, že to okolnosti výkonu služby neumožňují, učiní tak bez zbytečného odkladu poté, co tyto okolnosti pominou. </a:t>
            </a:r>
          </a:p>
          <a:p>
            <a:endParaRPr lang="cs-CZ" dirty="0"/>
          </a:p>
        </p:txBody>
      </p:sp>
    </p:spTree>
    <p:extLst>
      <p:ext uri="{BB962C8B-B14F-4D97-AF65-F5344CB8AC3E}">
        <p14:creationId xmlns:p14="http://schemas.microsoft.com/office/powerpoint/2010/main" val="1686826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FF0000"/>
                </a:solidFill>
              </a:rPr>
              <a:t>Odpovědi</a:t>
            </a:r>
            <a:endParaRPr lang="cs-CZ" b="1">
              <a:solidFill>
                <a:srgbClr val="FF0000"/>
              </a:solidFill>
            </a:endParaRPr>
          </a:p>
        </p:txBody>
      </p:sp>
      <p:sp>
        <p:nvSpPr>
          <p:cNvPr id="3" name="Zástupný symbol pro obsah 2"/>
          <p:cNvSpPr>
            <a:spLocks noGrp="1"/>
          </p:cNvSpPr>
          <p:nvPr>
            <p:ph idx="1"/>
          </p:nvPr>
        </p:nvSpPr>
        <p:spPr/>
        <p:txBody>
          <a:bodyPr/>
          <a:lstStyle/>
          <a:p>
            <a:r>
              <a:rPr lang="cs-CZ" smtClean="0">
                <a:solidFill>
                  <a:srgbClr val="FF0000"/>
                </a:solidFill>
              </a:rPr>
              <a:t>Č. 2 </a:t>
            </a:r>
            <a:r>
              <a:rPr lang="cs-CZ" smtClean="0"/>
              <a:t>- Volební právo příslušníka není nijak omezeno.</a:t>
            </a:r>
          </a:p>
          <a:p>
            <a:endParaRPr lang="cs-CZ"/>
          </a:p>
          <a:p>
            <a:r>
              <a:rPr lang="cs-CZ" smtClean="0">
                <a:solidFill>
                  <a:srgbClr val="FF0000"/>
                </a:solidFill>
              </a:rPr>
              <a:t>Č. 3 </a:t>
            </a:r>
            <a:r>
              <a:rPr lang="cs-CZ" smtClean="0"/>
              <a:t>- Ano, kromě příslušníků </a:t>
            </a:r>
            <a:r>
              <a:rPr lang="cs-CZ"/>
              <a:t>zpravodajské </a:t>
            </a:r>
            <a:r>
              <a:rPr lang="cs-CZ" smtClean="0"/>
              <a:t>služby, kteří nemohou </a:t>
            </a:r>
            <a:r>
              <a:rPr lang="cs-CZ"/>
              <a:t>být </a:t>
            </a:r>
            <a:r>
              <a:rPr lang="cs-CZ" smtClean="0"/>
              <a:t>členy </a:t>
            </a:r>
            <a:r>
              <a:rPr lang="cs-CZ"/>
              <a:t>odborové </a:t>
            </a:r>
            <a:r>
              <a:rPr lang="cs-CZ" smtClean="0"/>
              <a:t>organizace.</a:t>
            </a:r>
          </a:p>
          <a:p>
            <a:endParaRPr lang="cs-CZ"/>
          </a:p>
          <a:p>
            <a:r>
              <a:rPr lang="cs-CZ" smtClean="0">
                <a:solidFill>
                  <a:srgbClr val="FF0000"/>
                </a:solidFill>
              </a:rPr>
              <a:t>Č. 4 </a:t>
            </a:r>
            <a:r>
              <a:rPr lang="cs-CZ" smtClean="0"/>
              <a:t>- Ne, pokutu lze uložit pouze za jednání mající znaky přestupku.</a:t>
            </a:r>
          </a:p>
          <a:p>
            <a:endParaRPr lang="cs-CZ"/>
          </a:p>
        </p:txBody>
      </p:sp>
    </p:spTree>
    <p:extLst>
      <p:ext uri="{BB962C8B-B14F-4D97-AF65-F5344CB8AC3E}">
        <p14:creationId xmlns:p14="http://schemas.microsoft.com/office/powerpoint/2010/main" val="40159011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Klady vyplývající z režimu služebního poměru</a:t>
            </a:r>
            <a:endParaRPr lang="cs-CZ" b="1"/>
          </a:p>
        </p:txBody>
      </p:sp>
      <p:sp>
        <p:nvSpPr>
          <p:cNvPr id="3" name="Zástupný symbol pro obsah 2"/>
          <p:cNvSpPr>
            <a:spLocks noGrp="1"/>
          </p:cNvSpPr>
          <p:nvPr>
            <p:ph idx="1"/>
          </p:nvPr>
        </p:nvSpPr>
        <p:spPr/>
        <p:txBody>
          <a:bodyPr>
            <a:normAutofit/>
          </a:bodyPr>
          <a:lstStyle/>
          <a:p>
            <a:r>
              <a:rPr lang="cs-CZ" dirty="0" smtClean="0"/>
              <a:t>Kratší pracovní doba (7,5 hodin)</a:t>
            </a:r>
          </a:p>
          <a:p>
            <a:r>
              <a:rPr lang="cs-CZ" dirty="0" smtClean="0"/>
              <a:t>Nárok na 6 týdnů dovolené</a:t>
            </a:r>
          </a:p>
          <a:p>
            <a:r>
              <a:rPr lang="cs-CZ" dirty="0" smtClean="0"/>
              <a:t>Po 10 letech služby nárok na další 2 týdny ozdravného pobytu</a:t>
            </a:r>
          </a:p>
          <a:p>
            <a:r>
              <a:rPr lang="cs-CZ" dirty="0" smtClean="0"/>
              <a:t>Výsluhové nároky, </a:t>
            </a:r>
            <a:r>
              <a:rPr lang="cs-CZ" dirty="0" smtClean="0"/>
              <a:t>odchodné</a:t>
            </a:r>
          </a:p>
          <a:p>
            <a:endParaRPr lang="cs-CZ" dirty="0"/>
          </a:p>
          <a:p>
            <a:r>
              <a:rPr lang="cs-CZ" dirty="0" smtClean="0"/>
              <a:t>Výjimečná pracovní náplň (vyšetřovatel, hasič, speciální jednotky…)</a:t>
            </a:r>
            <a:endParaRPr lang="cs-CZ" dirty="0" smtClean="0"/>
          </a:p>
          <a:p>
            <a:endParaRPr lang="cs-CZ" dirty="0"/>
          </a:p>
          <a:p>
            <a:r>
              <a:rPr lang="cs-CZ" dirty="0" smtClean="0"/>
              <a:t>Co dále?</a:t>
            </a:r>
          </a:p>
        </p:txBody>
      </p:sp>
    </p:spTree>
    <p:extLst>
      <p:ext uri="{BB962C8B-B14F-4D97-AF65-F5344CB8AC3E}">
        <p14:creationId xmlns:p14="http://schemas.microsoft.com/office/powerpoint/2010/main" val="38906023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Negativa vyplývající z režimu služebního poměru</a:t>
            </a:r>
            <a:endParaRPr lang="cs-CZ"/>
          </a:p>
        </p:txBody>
      </p:sp>
      <p:sp>
        <p:nvSpPr>
          <p:cNvPr id="3" name="Zástupný symbol pro obsah 2"/>
          <p:cNvSpPr>
            <a:spLocks noGrp="1"/>
          </p:cNvSpPr>
          <p:nvPr>
            <p:ph idx="1"/>
          </p:nvPr>
        </p:nvSpPr>
        <p:spPr/>
        <p:txBody>
          <a:bodyPr>
            <a:normAutofit fontScale="77500" lnSpcReduction="20000"/>
          </a:bodyPr>
          <a:lstStyle/>
          <a:p>
            <a:pPr algn="just"/>
            <a:r>
              <a:rPr lang="cs-CZ" dirty="0"/>
              <a:t>O</a:t>
            </a:r>
            <a:r>
              <a:rPr lang="cs-CZ" dirty="0" smtClean="0"/>
              <a:t>mezení </a:t>
            </a:r>
            <a:r>
              <a:rPr lang="cs-CZ" dirty="0"/>
              <a:t>některých základních a ústavních </a:t>
            </a:r>
            <a:r>
              <a:rPr lang="cs-CZ" dirty="0" smtClean="0"/>
              <a:t>práv (politická práva, </a:t>
            </a:r>
            <a:r>
              <a:rPr lang="cs-CZ" dirty="0" smtClean="0"/>
              <a:t>svoboda </a:t>
            </a:r>
            <a:r>
              <a:rPr lang="cs-CZ" dirty="0" smtClean="0"/>
              <a:t>podnikání, </a:t>
            </a:r>
            <a:r>
              <a:rPr lang="cs-CZ" dirty="0"/>
              <a:t>omezení práva na stávku </a:t>
            </a:r>
            <a:r>
              <a:rPr lang="cs-CZ" dirty="0" smtClean="0"/>
              <a:t>apod.).</a:t>
            </a:r>
          </a:p>
          <a:p>
            <a:pPr algn="just"/>
            <a:endParaRPr lang="cs-CZ" dirty="0"/>
          </a:p>
          <a:p>
            <a:pPr algn="just"/>
            <a:r>
              <a:rPr lang="cs-CZ" dirty="0"/>
              <a:t>Ve služebním příjmu příslušníků zcela absentují příplatky za práci v noci, o sobotách, nedělích či ve svátek </a:t>
            </a:r>
            <a:r>
              <a:rPr lang="cs-CZ" dirty="0" smtClean="0"/>
              <a:t>(i když je v případě osob pracujících pravidelně na směny zvýšen základní tarif o 10 %)</a:t>
            </a:r>
          </a:p>
          <a:p>
            <a:pPr algn="just"/>
            <a:endParaRPr lang="cs-CZ" dirty="0"/>
          </a:p>
          <a:p>
            <a:pPr algn="just"/>
            <a:r>
              <a:rPr lang="cs-CZ" dirty="0"/>
              <a:t>P</a:t>
            </a:r>
            <a:r>
              <a:rPr lang="cs-CZ" dirty="0" smtClean="0"/>
              <a:t>řesčasové </a:t>
            </a:r>
            <a:r>
              <a:rPr lang="cs-CZ" dirty="0"/>
              <a:t>práce do výše 150 hodin </a:t>
            </a:r>
            <a:r>
              <a:rPr lang="cs-CZ" dirty="0" smtClean="0"/>
              <a:t>ročně bez </a:t>
            </a:r>
            <a:r>
              <a:rPr lang="cs-CZ" dirty="0"/>
              <a:t>nároku na finanční nebo alternativní </a:t>
            </a:r>
            <a:r>
              <a:rPr lang="cs-CZ" dirty="0" smtClean="0"/>
              <a:t>kompenzaci. </a:t>
            </a:r>
            <a:r>
              <a:rPr lang="cs-CZ" dirty="0" smtClean="0"/>
              <a:t>(k tomu srov. disent E. </a:t>
            </a:r>
            <a:r>
              <a:rPr lang="cs-CZ" dirty="0" smtClean="0"/>
              <a:t>W</a:t>
            </a:r>
            <a:r>
              <a:rPr lang="cs-CZ" dirty="0" smtClean="0"/>
              <a:t>ágnerové v nálezu ÚS </a:t>
            </a:r>
            <a:r>
              <a:rPr lang="cs-CZ" dirty="0" err="1" smtClean="0"/>
              <a:t>Pl</a:t>
            </a:r>
            <a:r>
              <a:rPr lang="cs-CZ" dirty="0" smtClean="0"/>
              <a:t>. 20/09 – odkaz níže)</a:t>
            </a:r>
            <a:endParaRPr lang="cs-CZ" dirty="0" smtClean="0"/>
          </a:p>
          <a:p>
            <a:pPr algn="just"/>
            <a:endParaRPr lang="cs-CZ" dirty="0" smtClean="0"/>
          </a:p>
          <a:p>
            <a:pPr algn="just"/>
            <a:r>
              <a:rPr lang="cs-CZ" dirty="0" smtClean="0"/>
              <a:t>Nízké finanční ohodnocení na některých rizikových a náročných funkcích.</a:t>
            </a:r>
          </a:p>
          <a:p>
            <a:pPr marL="0" indent="0" algn="just">
              <a:buNone/>
            </a:pPr>
            <a:endParaRPr lang="cs-CZ" dirty="0"/>
          </a:p>
          <a:p>
            <a:pPr algn="just"/>
            <a:r>
              <a:rPr lang="cs-CZ" dirty="0" smtClean="0"/>
              <a:t>A dále?</a:t>
            </a:r>
          </a:p>
          <a:p>
            <a:endParaRPr lang="cs-CZ" dirty="0"/>
          </a:p>
          <a:p>
            <a:endParaRPr lang="cs-CZ" dirty="0"/>
          </a:p>
        </p:txBody>
      </p:sp>
    </p:spTree>
    <p:extLst>
      <p:ext uri="{BB962C8B-B14F-4D97-AF65-F5344CB8AC3E}">
        <p14:creationId xmlns:p14="http://schemas.microsoft.com/office/powerpoint/2010/main" val="8319655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7030A0"/>
                </a:solidFill>
              </a:rPr>
              <a:t>Zajímavá judikatura</a:t>
            </a:r>
            <a:endParaRPr lang="cs-CZ" b="1">
              <a:solidFill>
                <a:srgbClr val="7030A0"/>
              </a:solidFill>
            </a:endParaRPr>
          </a:p>
        </p:txBody>
      </p:sp>
      <p:sp>
        <p:nvSpPr>
          <p:cNvPr id="3" name="Zástupný symbol pro obsah 2"/>
          <p:cNvSpPr>
            <a:spLocks noGrp="1"/>
          </p:cNvSpPr>
          <p:nvPr>
            <p:ph idx="1"/>
          </p:nvPr>
        </p:nvSpPr>
        <p:spPr/>
        <p:txBody>
          <a:bodyPr>
            <a:normAutofit fontScale="70000" lnSpcReduction="20000"/>
          </a:bodyPr>
          <a:lstStyle/>
          <a:p>
            <a:r>
              <a:rPr lang="pl-PL" smtClean="0"/>
              <a:t>Usnesení zvláštního senátu zřízeného dle zákona č. 131/2002 Sb., o rozhodování některých kompetenčních sporu č.j. Konf </a:t>
            </a:r>
            <a:r>
              <a:rPr lang="pl-PL"/>
              <a:t>26/2005 - 9 ze dne 13. </a:t>
            </a:r>
            <a:r>
              <a:rPr lang="pl-PL" smtClean="0"/>
              <a:t>12. 2007 (</a:t>
            </a:r>
            <a:r>
              <a:rPr lang="pl-PL" smtClean="0">
                <a:hlinkClick r:id="rId2"/>
              </a:rPr>
              <a:t>zde</a:t>
            </a:r>
            <a:r>
              <a:rPr lang="pl-PL" smtClean="0"/>
              <a:t>)</a:t>
            </a:r>
          </a:p>
          <a:p>
            <a:endParaRPr lang="pl-PL"/>
          </a:p>
          <a:p>
            <a:r>
              <a:rPr lang="pl-PL" smtClean="0"/>
              <a:t>Nález ustavního soudu </a:t>
            </a:r>
            <a:r>
              <a:rPr lang="cs-CZ"/>
              <a:t>Pl. ÚS 20/09 </a:t>
            </a:r>
            <a:r>
              <a:rPr lang="cs-CZ" smtClean="0"/>
              <a:t>ze dne 15. 11. 2011 </a:t>
            </a:r>
            <a:r>
              <a:rPr lang="pl-PL" smtClean="0"/>
              <a:t>(</a:t>
            </a:r>
            <a:r>
              <a:rPr lang="pl-PL" smtClean="0">
                <a:hlinkClick r:id="rId3"/>
              </a:rPr>
              <a:t>zde</a:t>
            </a:r>
            <a:r>
              <a:rPr lang="pl-PL" smtClean="0"/>
              <a:t>)</a:t>
            </a:r>
          </a:p>
          <a:p>
            <a:pPr marL="0" indent="0">
              <a:buNone/>
            </a:pPr>
            <a:endParaRPr lang="cs-CZ"/>
          </a:p>
          <a:p>
            <a:r>
              <a:rPr lang="cs-CZ" smtClean="0"/>
              <a:t>Rozsudek Nejvyššího správního soudu č.j. 1 As 36/2010 - 44 ze dne 19. 5. 2010 </a:t>
            </a:r>
            <a:r>
              <a:rPr lang="pl-PL" smtClean="0"/>
              <a:t>(</a:t>
            </a:r>
            <a:r>
              <a:rPr lang="pl-PL" smtClean="0">
                <a:hlinkClick r:id="rId4"/>
              </a:rPr>
              <a:t>zde</a:t>
            </a:r>
            <a:r>
              <a:rPr lang="pl-PL" smtClean="0"/>
              <a:t>)</a:t>
            </a:r>
          </a:p>
          <a:p>
            <a:pPr marL="0" indent="0">
              <a:buNone/>
            </a:pPr>
            <a:endParaRPr lang="cs-CZ"/>
          </a:p>
          <a:p>
            <a:r>
              <a:rPr lang="cs-CZ" smtClean="0"/>
              <a:t>Rozsudek Nejvyššího správního soudu č.j. 9 As 155/2014 – 32 ze dne 20. 11. 2014 </a:t>
            </a:r>
            <a:r>
              <a:rPr lang="pl-PL" smtClean="0"/>
              <a:t>(</a:t>
            </a:r>
            <a:r>
              <a:rPr lang="pl-PL" smtClean="0">
                <a:hlinkClick r:id="rId5"/>
              </a:rPr>
              <a:t>zde</a:t>
            </a:r>
            <a:r>
              <a:rPr lang="pl-PL" smtClean="0"/>
              <a:t>)</a:t>
            </a:r>
          </a:p>
          <a:p>
            <a:pPr marL="0" indent="0">
              <a:buNone/>
            </a:pPr>
            <a:endParaRPr lang="cs-CZ"/>
          </a:p>
          <a:p>
            <a:r>
              <a:rPr lang="cs-CZ" smtClean="0"/>
              <a:t>Rozsudek Nejvyššího správního soudu č.j. 6 As 271/2014 - 41 ze dne 11. 8. 2015 </a:t>
            </a:r>
            <a:r>
              <a:rPr lang="pl-PL" smtClean="0"/>
              <a:t>(</a:t>
            </a:r>
            <a:r>
              <a:rPr lang="pl-PL" smtClean="0">
                <a:hlinkClick r:id="rId6"/>
              </a:rPr>
              <a:t>zde</a:t>
            </a:r>
            <a:r>
              <a:rPr lang="pl-PL" smtClean="0"/>
              <a:t>)</a:t>
            </a:r>
          </a:p>
          <a:p>
            <a:pPr marL="0" indent="0">
              <a:buNone/>
            </a:pPr>
            <a:endParaRPr lang="cs-CZ"/>
          </a:p>
          <a:p>
            <a:r>
              <a:rPr lang="pl-PL" smtClean="0"/>
              <a:t>Rozsudek Krajského soudu v Ústí nad Labem č.j. 15 A 104/2012 – 39 ze dne 12. 5. 2015 (</a:t>
            </a:r>
            <a:r>
              <a:rPr lang="pl-PL" smtClean="0">
                <a:hlinkClick r:id="rId7"/>
              </a:rPr>
              <a:t>zde</a:t>
            </a:r>
            <a:r>
              <a:rPr lang="pl-PL" smtClean="0"/>
              <a:t>)</a:t>
            </a:r>
          </a:p>
          <a:p>
            <a:endParaRPr lang="pl-PL"/>
          </a:p>
          <a:p>
            <a:endParaRPr lang="pl-PL" smtClean="0"/>
          </a:p>
          <a:p>
            <a:endParaRPr lang="pl-PL" smtClean="0"/>
          </a:p>
        </p:txBody>
      </p:sp>
    </p:spTree>
    <p:extLst>
      <p:ext uri="{BB962C8B-B14F-4D97-AF65-F5344CB8AC3E}">
        <p14:creationId xmlns:p14="http://schemas.microsoft.com/office/powerpoint/2010/main" val="706083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smtClean="0">
                <a:latin typeface="+mn-lt"/>
              </a:rPr>
              <a:t/>
            </a:r>
            <a:br>
              <a:rPr lang="cs-CZ" b="1" smtClean="0">
                <a:latin typeface="+mn-lt"/>
              </a:rPr>
            </a:br>
            <a:r>
              <a:rPr lang="cs-CZ" b="1" smtClean="0">
                <a:latin typeface="+mn-lt"/>
              </a:rPr>
              <a:t>Bezpečnostním sborem se rozumí:</a:t>
            </a:r>
            <a:r>
              <a:rPr lang="cs-CZ" b="1" smtClean="0"/>
              <a:t/>
            </a:r>
            <a:br>
              <a:rPr lang="cs-CZ" b="1" smtClean="0"/>
            </a:br>
            <a:endParaRPr lang="cs-CZ" b="1"/>
          </a:p>
        </p:txBody>
      </p:sp>
      <p:sp>
        <p:nvSpPr>
          <p:cNvPr id="3" name="Zástupný symbol pro obsah 2"/>
          <p:cNvSpPr>
            <a:spLocks noGrp="1"/>
          </p:cNvSpPr>
          <p:nvPr>
            <p:ph idx="1"/>
          </p:nvPr>
        </p:nvSpPr>
        <p:spPr/>
        <p:txBody>
          <a:bodyPr/>
          <a:lstStyle/>
          <a:p>
            <a:r>
              <a:rPr lang="cs-CZ" smtClean="0"/>
              <a:t>Policie </a:t>
            </a:r>
            <a:r>
              <a:rPr lang="cs-CZ"/>
              <a:t>České republiky, </a:t>
            </a:r>
            <a:endParaRPr lang="cs-CZ" smtClean="0"/>
          </a:p>
          <a:p>
            <a:r>
              <a:rPr lang="cs-CZ" smtClean="0"/>
              <a:t>Hasičský </a:t>
            </a:r>
            <a:r>
              <a:rPr lang="cs-CZ"/>
              <a:t>záchranný sbor České republiky, </a:t>
            </a:r>
            <a:endParaRPr lang="cs-CZ" smtClean="0"/>
          </a:p>
          <a:p>
            <a:r>
              <a:rPr lang="cs-CZ" smtClean="0"/>
              <a:t>Celní </a:t>
            </a:r>
            <a:r>
              <a:rPr lang="cs-CZ"/>
              <a:t>správa České republiky, </a:t>
            </a:r>
            <a:endParaRPr lang="cs-CZ" smtClean="0"/>
          </a:p>
          <a:p>
            <a:r>
              <a:rPr lang="cs-CZ" smtClean="0"/>
              <a:t>Vězeňská </a:t>
            </a:r>
            <a:r>
              <a:rPr lang="cs-CZ"/>
              <a:t>služba České republiky, </a:t>
            </a:r>
            <a:endParaRPr lang="cs-CZ" smtClean="0"/>
          </a:p>
          <a:p>
            <a:r>
              <a:rPr lang="cs-CZ"/>
              <a:t>Generální inspekce bezpečnostních sborů</a:t>
            </a:r>
            <a:endParaRPr lang="cs-CZ" smtClean="0"/>
          </a:p>
          <a:p>
            <a:r>
              <a:rPr lang="cs-CZ" smtClean="0"/>
              <a:t>Bezpečnostní </a:t>
            </a:r>
            <a:r>
              <a:rPr lang="cs-CZ"/>
              <a:t>informační </a:t>
            </a:r>
            <a:r>
              <a:rPr lang="cs-CZ" smtClean="0"/>
              <a:t>služba, </a:t>
            </a:r>
          </a:p>
          <a:p>
            <a:r>
              <a:rPr lang="cs-CZ" smtClean="0"/>
              <a:t>a </a:t>
            </a:r>
            <a:r>
              <a:rPr lang="cs-CZ"/>
              <a:t>Úřad pro zahraniční styky a informace.</a:t>
            </a:r>
          </a:p>
        </p:txBody>
      </p:sp>
    </p:spTree>
    <p:extLst>
      <p:ext uri="{BB962C8B-B14F-4D97-AF65-F5344CB8AC3E}">
        <p14:creationId xmlns:p14="http://schemas.microsoft.com/office/powerpoint/2010/main" val="37628329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solidFill>
                  <a:srgbClr val="FF0000"/>
                </a:solidFill>
              </a:rPr>
              <a:t>D</a:t>
            </a:r>
            <a:r>
              <a:rPr lang="cs-CZ" b="1" smtClean="0">
                <a:solidFill>
                  <a:srgbClr val="FF0000"/>
                </a:solidFill>
              </a:rPr>
              <a:t>íky</a:t>
            </a:r>
            <a:endParaRPr lang="cs-CZ" b="1">
              <a:solidFill>
                <a:srgbClr val="FF0000"/>
              </a:solidFill>
            </a:endParaRPr>
          </a:p>
        </p:txBody>
      </p:sp>
      <p:sp>
        <p:nvSpPr>
          <p:cNvPr id="3" name="Zástupný symbol pro obsah 2"/>
          <p:cNvSpPr>
            <a:spLocks noGrp="1"/>
          </p:cNvSpPr>
          <p:nvPr>
            <p:ph idx="1"/>
          </p:nvPr>
        </p:nvSpPr>
        <p:spPr/>
        <p:txBody>
          <a:bodyPr/>
          <a:lstStyle/>
          <a:p>
            <a:r>
              <a:rPr lang="cs-CZ"/>
              <a:t>z</a:t>
            </a:r>
            <a:r>
              <a:rPr lang="cs-CZ" smtClean="0"/>
              <a:t>a pozornost,</a:t>
            </a:r>
          </a:p>
          <a:p>
            <a:endParaRPr lang="cs-CZ"/>
          </a:p>
          <a:p>
            <a:r>
              <a:rPr lang="cs-CZ"/>
              <a:t>z</a:t>
            </a:r>
            <a:r>
              <a:rPr lang="cs-CZ" smtClean="0"/>
              <a:t>a aktivitu,</a:t>
            </a:r>
          </a:p>
          <a:p>
            <a:endParaRPr lang="cs-CZ"/>
          </a:p>
          <a:p>
            <a:r>
              <a:rPr lang="cs-CZ"/>
              <a:t>z</a:t>
            </a:r>
            <a:r>
              <a:rPr lang="cs-CZ" smtClean="0"/>
              <a:t>a kreativitu,</a:t>
            </a:r>
          </a:p>
          <a:p>
            <a:endParaRPr lang="cs-CZ"/>
          </a:p>
          <a:p>
            <a:r>
              <a:rPr lang="cs-CZ"/>
              <a:t>a</a:t>
            </a:r>
            <a:r>
              <a:rPr lang="cs-CZ" smtClean="0"/>
              <a:t> spolupráci.</a:t>
            </a:r>
          </a:p>
          <a:p>
            <a:pPr marL="0" indent="0" algn="r">
              <a:buNone/>
            </a:pPr>
            <a:r>
              <a:rPr lang="cs-CZ" b="1" smtClean="0">
                <a:solidFill>
                  <a:schemeClr val="accent1">
                    <a:lumMod val="50000"/>
                  </a:schemeClr>
                </a:solidFill>
              </a:rPr>
              <a:t>Přeji mnoho úspěchů….</a:t>
            </a:r>
          </a:p>
          <a:p>
            <a:endParaRPr lang="cs-CZ"/>
          </a:p>
          <a:p>
            <a:endParaRPr lang="cs-CZ" smtClean="0"/>
          </a:p>
          <a:p>
            <a:endParaRPr lang="cs-CZ"/>
          </a:p>
          <a:p>
            <a:endParaRPr lang="cs-CZ"/>
          </a:p>
        </p:txBody>
      </p:sp>
    </p:spTree>
    <p:extLst>
      <p:ext uri="{BB962C8B-B14F-4D97-AF65-F5344CB8AC3E}">
        <p14:creationId xmlns:p14="http://schemas.microsoft.com/office/powerpoint/2010/main" val="461015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chemeClr val="accent1">
                    <a:lumMod val="50000"/>
                  </a:schemeClr>
                </a:solidFill>
              </a:rPr>
              <a:t>Otázky</a:t>
            </a:r>
            <a:endParaRPr lang="cs-CZ" b="1">
              <a:solidFill>
                <a:schemeClr val="accent1">
                  <a:lumMod val="50000"/>
                </a:schemeClr>
              </a:solidFill>
            </a:endParaRPr>
          </a:p>
        </p:txBody>
      </p:sp>
      <p:sp>
        <p:nvSpPr>
          <p:cNvPr id="3" name="Zástupný symbol pro obsah 2"/>
          <p:cNvSpPr>
            <a:spLocks noGrp="1"/>
          </p:cNvSpPr>
          <p:nvPr>
            <p:ph idx="1"/>
          </p:nvPr>
        </p:nvSpPr>
        <p:spPr/>
        <p:txBody>
          <a:bodyPr/>
          <a:lstStyle/>
          <a:p>
            <a:pPr marL="514350" indent="-514350">
              <a:buFont typeface="+mj-lt"/>
              <a:buAutoNum type="arabicPeriod"/>
            </a:pPr>
            <a:r>
              <a:rPr lang="cs-CZ" dirty="0" smtClean="0"/>
              <a:t>Od kdy je zákon o služebním poměru příslušníků účinný?</a:t>
            </a:r>
          </a:p>
          <a:p>
            <a:pPr marL="514350" indent="-514350">
              <a:buFont typeface="+mj-lt"/>
              <a:buAutoNum type="arabicPeriod"/>
            </a:pPr>
            <a:endParaRPr lang="cs-CZ" dirty="0" smtClean="0"/>
          </a:p>
          <a:p>
            <a:pPr marL="514350" indent="-514350">
              <a:buFont typeface="+mj-lt"/>
              <a:buAutoNum type="arabicPeriod"/>
            </a:pPr>
            <a:r>
              <a:rPr lang="cs-CZ" dirty="0" smtClean="0"/>
              <a:t>Kdo stojí v čele </a:t>
            </a:r>
            <a:r>
              <a:rPr lang="cs-CZ" dirty="0" smtClean="0"/>
              <a:t>(jak se nazývá pozice) Celní </a:t>
            </a:r>
            <a:r>
              <a:rPr lang="cs-CZ" dirty="0" smtClean="0"/>
              <a:t>správy České republiky?</a:t>
            </a:r>
          </a:p>
          <a:p>
            <a:pPr marL="514350" indent="-514350">
              <a:buFont typeface="+mj-lt"/>
              <a:buAutoNum type="arabicPeriod"/>
            </a:pPr>
            <a:endParaRPr lang="cs-CZ" dirty="0"/>
          </a:p>
          <a:p>
            <a:pPr marL="514350" indent="-514350" algn="just">
              <a:buFont typeface="+mj-lt"/>
              <a:buAutoNum type="arabicPeriod"/>
            </a:pPr>
            <a:r>
              <a:rPr lang="cs-CZ" dirty="0" smtClean="0"/>
              <a:t>Kdo jedná a rozhoduje ve </a:t>
            </a:r>
            <a:r>
              <a:rPr lang="cs-CZ" dirty="0"/>
              <a:t>věcech služebního poměru ředitele Generální inspekce bezpečnostních </a:t>
            </a:r>
            <a:r>
              <a:rPr lang="cs-CZ" dirty="0" smtClean="0"/>
              <a:t>sborů?</a:t>
            </a:r>
          </a:p>
          <a:p>
            <a:pPr marL="514350" indent="-514350">
              <a:buFont typeface="+mj-lt"/>
              <a:buAutoNum type="arabicPeriod"/>
            </a:pPr>
            <a:endParaRPr lang="cs-CZ" dirty="0"/>
          </a:p>
          <a:p>
            <a:pPr marL="514350" indent="-514350">
              <a:buFont typeface="+mj-lt"/>
              <a:buAutoNum type="arabicPeriod"/>
            </a:pPr>
            <a:r>
              <a:rPr lang="cs-CZ" dirty="0" smtClean="0"/>
              <a:t>Kdo vede evidenci volných služebních míst?</a:t>
            </a:r>
          </a:p>
          <a:p>
            <a:endParaRPr lang="cs-CZ" dirty="0"/>
          </a:p>
          <a:p>
            <a:endParaRPr lang="cs-CZ" dirty="0"/>
          </a:p>
        </p:txBody>
      </p:sp>
    </p:spTree>
    <p:extLst>
      <p:ext uri="{BB962C8B-B14F-4D97-AF65-F5344CB8AC3E}">
        <p14:creationId xmlns:p14="http://schemas.microsoft.com/office/powerpoint/2010/main" val="3275222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FF0000"/>
                </a:solidFill>
              </a:rPr>
              <a:t>Odpovědi</a:t>
            </a:r>
            <a:endParaRPr lang="cs-CZ" b="1">
              <a:solidFill>
                <a:srgbClr val="FF0000"/>
              </a:solidFill>
            </a:endParaRPr>
          </a:p>
        </p:txBody>
      </p:sp>
      <p:sp>
        <p:nvSpPr>
          <p:cNvPr id="3" name="Zástupný symbol pro obsah 2"/>
          <p:cNvSpPr>
            <a:spLocks noGrp="1"/>
          </p:cNvSpPr>
          <p:nvPr>
            <p:ph idx="1"/>
          </p:nvPr>
        </p:nvSpPr>
        <p:spPr/>
        <p:txBody>
          <a:bodyPr>
            <a:normAutofit/>
          </a:bodyPr>
          <a:lstStyle/>
          <a:p>
            <a:pPr marL="514350" indent="-514350">
              <a:buFont typeface="+mj-lt"/>
              <a:buAutoNum type="arabicPeriod"/>
            </a:pPr>
            <a:r>
              <a:rPr lang="cs-CZ" dirty="0"/>
              <a:t>Od 1. 7. </a:t>
            </a:r>
            <a:r>
              <a:rPr lang="cs-CZ" dirty="0" smtClean="0"/>
              <a:t>2007</a:t>
            </a:r>
          </a:p>
          <a:p>
            <a:pPr marL="514350" indent="-514350">
              <a:buFont typeface="+mj-lt"/>
              <a:buAutoNum type="arabicPeriod"/>
            </a:pPr>
            <a:endParaRPr lang="cs-CZ" dirty="0"/>
          </a:p>
          <a:p>
            <a:pPr marL="514350" indent="-514350">
              <a:buFont typeface="+mj-lt"/>
              <a:buAutoNum type="arabicPeriod"/>
            </a:pPr>
            <a:r>
              <a:rPr lang="cs-CZ" dirty="0" smtClean="0"/>
              <a:t>generální ředitel Generálního ředitelství cel (momentálně brigádní generál Mgr. </a:t>
            </a:r>
            <a:r>
              <a:rPr lang="cs-CZ" smtClean="0"/>
              <a:t>Kašpar)</a:t>
            </a:r>
          </a:p>
          <a:p>
            <a:pPr marL="514350" indent="-514350">
              <a:buFont typeface="+mj-lt"/>
              <a:buAutoNum type="arabicPeriod"/>
            </a:pPr>
            <a:endParaRPr lang="cs-CZ" dirty="0"/>
          </a:p>
          <a:p>
            <a:pPr marL="514350" indent="-514350">
              <a:buFont typeface="+mj-lt"/>
              <a:buAutoNum type="arabicPeriod"/>
            </a:pPr>
            <a:r>
              <a:rPr lang="cs-CZ" dirty="0" smtClean="0"/>
              <a:t>Předseda vlády</a:t>
            </a:r>
          </a:p>
          <a:p>
            <a:pPr marL="514350" indent="-514350">
              <a:buFont typeface="+mj-lt"/>
              <a:buAutoNum type="arabicPeriod"/>
            </a:pPr>
            <a:endParaRPr lang="cs-CZ" dirty="0"/>
          </a:p>
          <a:p>
            <a:pPr marL="514350" indent="-514350">
              <a:buFont typeface="+mj-lt"/>
              <a:buAutoNum type="arabicPeriod"/>
            </a:pPr>
            <a:r>
              <a:rPr lang="cs-CZ" dirty="0" smtClean="0"/>
              <a:t>Ministerstvo vnitra</a:t>
            </a:r>
          </a:p>
          <a:p>
            <a:pPr marL="457200" lvl="1" indent="0">
              <a:buNone/>
            </a:pPr>
            <a:r>
              <a:rPr lang="cs-CZ" dirty="0" smtClean="0"/>
              <a:t>		- odkaz na evidenci volných služebních míst </a:t>
            </a:r>
            <a:r>
              <a:rPr lang="cs-CZ" dirty="0" smtClean="0">
                <a:hlinkClick r:id="rId2"/>
              </a:rPr>
              <a:t>zde</a:t>
            </a:r>
            <a:r>
              <a:rPr lang="cs-CZ" dirty="0" smtClean="0"/>
              <a:t>.</a:t>
            </a:r>
          </a:p>
          <a:p>
            <a:endParaRPr lang="cs-CZ" dirty="0"/>
          </a:p>
          <a:p>
            <a:endParaRPr lang="cs-CZ" dirty="0"/>
          </a:p>
        </p:txBody>
      </p:sp>
    </p:spTree>
    <p:extLst>
      <p:ext uri="{BB962C8B-B14F-4D97-AF65-F5344CB8AC3E}">
        <p14:creationId xmlns:p14="http://schemas.microsoft.com/office/powerpoint/2010/main" val="4182131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Vojenské hodnosti </a:t>
            </a:r>
            <a:r>
              <a:rPr lang="cs-CZ" sz="2000" smtClean="0"/>
              <a:t>(jen pro zajímavost)</a:t>
            </a:r>
            <a:endParaRPr lang="cs-CZ"/>
          </a:p>
        </p:txBody>
      </p:sp>
      <p:sp>
        <p:nvSpPr>
          <p:cNvPr id="3" name="Zástupný symbol pro obsah 2"/>
          <p:cNvSpPr>
            <a:spLocks noGrp="1"/>
          </p:cNvSpPr>
          <p:nvPr>
            <p:ph idx="1"/>
          </p:nvPr>
        </p:nvSpPr>
        <p:spPr/>
        <p:txBody>
          <a:bodyPr/>
          <a:lstStyle/>
          <a:p>
            <a:r>
              <a:rPr lang="cs-CZ" dirty="0" smtClean="0"/>
              <a:t>Mají všichni </a:t>
            </a:r>
            <a:r>
              <a:rPr lang="cs-CZ" dirty="0" err="1" smtClean="0"/>
              <a:t>přislušníci</a:t>
            </a:r>
            <a:r>
              <a:rPr lang="cs-CZ" dirty="0" smtClean="0"/>
              <a:t> bezpečnostních sborů vojenskou hodnost?</a:t>
            </a:r>
          </a:p>
          <a:p>
            <a:endParaRPr lang="cs-CZ" dirty="0" smtClean="0"/>
          </a:p>
          <a:p>
            <a:r>
              <a:rPr lang="cs-CZ" dirty="0" smtClean="0"/>
              <a:t>Která vojenská hodnost je nejvyšší?</a:t>
            </a:r>
          </a:p>
          <a:p>
            <a:endParaRPr lang="cs-CZ" dirty="0"/>
          </a:p>
          <a:p>
            <a:r>
              <a:rPr lang="cs-CZ" dirty="0" smtClean="0"/>
              <a:t>Kdo má na výložce nejvíce hvězdiček</a:t>
            </a:r>
            <a:r>
              <a:rPr lang="cs-CZ" dirty="0" smtClean="0"/>
              <a:t>?</a:t>
            </a:r>
          </a:p>
          <a:p>
            <a:endParaRPr lang="cs-CZ" dirty="0"/>
          </a:p>
          <a:p>
            <a:r>
              <a:rPr lang="cs-CZ" dirty="0" smtClean="0"/>
              <a:t>Kde je to legislativně upraveno?</a:t>
            </a:r>
            <a:endParaRPr lang="cs-CZ" dirty="0"/>
          </a:p>
        </p:txBody>
      </p:sp>
    </p:spTree>
    <p:extLst>
      <p:ext uri="{BB962C8B-B14F-4D97-AF65-F5344CB8AC3E}">
        <p14:creationId xmlns:p14="http://schemas.microsoft.com/office/powerpoint/2010/main" val="1374695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O</a:t>
            </a:r>
            <a:r>
              <a:rPr lang="cs-CZ" dirty="0" smtClean="0">
                <a:solidFill>
                  <a:srgbClr val="FF0000"/>
                </a:solidFill>
              </a:rPr>
              <a:t>dpovědi</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smtClean="0"/>
              <a:t>V § 7 odst. 1 se pro příslušníky stanovují služební hodnosti, jež mají dle § 8 odst. 1 hodnostní označení (vojenské), takže všichni příslušníci mají vojenskou hodnost</a:t>
            </a:r>
          </a:p>
          <a:p>
            <a:endParaRPr lang="cs-CZ" dirty="0"/>
          </a:p>
          <a:p>
            <a:r>
              <a:rPr lang="cs-CZ" dirty="0" smtClean="0"/>
              <a:t>Generálporučík</a:t>
            </a:r>
          </a:p>
          <a:p>
            <a:endParaRPr lang="cs-CZ" dirty="0" smtClean="0"/>
          </a:p>
          <a:p>
            <a:r>
              <a:rPr lang="cs-CZ" dirty="0" smtClean="0"/>
              <a:t>Kapitán – viz Nařízení vlády č. 508/2004 (</a:t>
            </a:r>
            <a:r>
              <a:rPr lang="cs-CZ" dirty="0" smtClean="0">
                <a:hlinkClick r:id="rId2"/>
              </a:rPr>
              <a:t>zde</a:t>
            </a:r>
            <a:r>
              <a:rPr lang="cs-CZ" dirty="0" smtClean="0"/>
              <a:t>)</a:t>
            </a:r>
            <a:endParaRPr lang="cs-CZ" dirty="0"/>
          </a:p>
          <a:p>
            <a:endParaRPr lang="cs-CZ" dirty="0"/>
          </a:p>
        </p:txBody>
      </p:sp>
    </p:spTree>
    <p:extLst>
      <p:ext uri="{BB962C8B-B14F-4D97-AF65-F5344CB8AC3E}">
        <p14:creationId xmlns:p14="http://schemas.microsoft.com/office/powerpoint/2010/main" val="313189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Délka služby</a:t>
            </a:r>
            <a:endParaRPr lang="cs-CZ"/>
          </a:p>
        </p:txBody>
      </p:sp>
      <p:sp>
        <p:nvSpPr>
          <p:cNvPr id="3" name="Zástupný symbol pro obsah 2"/>
          <p:cNvSpPr>
            <a:spLocks noGrp="1"/>
          </p:cNvSpPr>
          <p:nvPr>
            <p:ph idx="1"/>
          </p:nvPr>
        </p:nvSpPr>
        <p:spPr/>
        <p:txBody>
          <a:bodyPr>
            <a:normAutofit/>
          </a:bodyPr>
          <a:lstStyle/>
          <a:p>
            <a:r>
              <a:rPr lang="cs-CZ" smtClean="0"/>
              <a:t>Služební poměr příslušníků je koncipován jako celoživotní povolání.</a:t>
            </a:r>
          </a:p>
          <a:p>
            <a:endParaRPr lang="cs-CZ"/>
          </a:p>
          <a:p>
            <a:r>
              <a:rPr lang="cs-CZ"/>
              <a:t>R</a:t>
            </a:r>
            <a:r>
              <a:rPr lang="cs-CZ" smtClean="0"/>
              <a:t>ozdělen do dvou etap – </a:t>
            </a:r>
          </a:p>
          <a:p>
            <a:pPr lvl="1"/>
            <a:r>
              <a:rPr lang="cs-CZ" smtClean="0"/>
              <a:t>na dobu určitou v rozsahu 3 let, </a:t>
            </a:r>
          </a:p>
          <a:p>
            <a:pPr lvl="1"/>
            <a:r>
              <a:rPr lang="cs-CZ" smtClean="0"/>
              <a:t>a na dobu neurčitou. </a:t>
            </a:r>
          </a:p>
          <a:p>
            <a:pPr lvl="1"/>
            <a:endParaRPr lang="cs-CZ"/>
          </a:p>
          <a:p>
            <a:r>
              <a:rPr lang="cs-CZ" b="1" smtClean="0">
                <a:solidFill>
                  <a:schemeClr val="accent1">
                    <a:lumMod val="50000"/>
                  </a:schemeClr>
                </a:solidFill>
              </a:rPr>
              <a:t>Otázka</a:t>
            </a:r>
          </a:p>
          <a:p>
            <a:pPr marL="457200" lvl="1" indent="0">
              <a:buNone/>
            </a:pPr>
            <a:endParaRPr lang="cs-CZ">
              <a:solidFill>
                <a:schemeClr val="accent1">
                  <a:lumMod val="50000"/>
                </a:schemeClr>
              </a:solidFill>
            </a:endParaRPr>
          </a:p>
          <a:p>
            <a:pPr marL="457200" lvl="1" indent="0">
              <a:buNone/>
            </a:pPr>
            <a:r>
              <a:rPr lang="cs-CZ" smtClean="0">
                <a:solidFill>
                  <a:schemeClr val="accent1">
                    <a:lumMod val="50000"/>
                  </a:schemeClr>
                </a:solidFill>
              </a:rPr>
              <a:t>Na základě čeho se příslušník dostane do služebního poměru na dobu neurčitou?</a:t>
            </a:r>
          </a:p>
          <a:p>
            <a:endParaRPr lang="cs-CZ" smtClean="0"/>
          </a:p>
          <a:p>
            <a:pPr lvl="1"/>
            <a:endParaRPr lang="cs-CZ"/>
          </a:p>
          <a:p>
            <a:pPr lvl="1"/>
            <a:endParaRPr lang="cs-CZ" smtClean="0"/>
          </a:p>
        </p:txBody>
      </p:sp>
    </p:spTree>
    <p:extLst>
      <p:ext uri="{BB962C8B-B14F-4D97-AF65-F5344CB8AC3E}">
        <p14:creationId xmlns:p14="http://schemas.microsoft.com/office/powerpoint/2010/main" val="2710863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solidFill>
                  <a:srgbClr val="FF0000"/>
                </a:solidFill>
              </a:rPr>
              <a:t>Odpověď</a:t>
            </a:r>
            <a:endParaRPr lang="cs-CZ" b="1">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pPr algn="just"/>
            <a:r>
              <a:rPr lang="cs-CZ" b="1" smtClean="0"/>
              <a:t>Vykonáním služební zkoušky….</a:t>
            </a:r>
          </a:p>
          <a:p>
            <a:pPr algn="just"/>
            <a:endParaRPr lang="cs-CZ" b="1" smtClean="0"/>
          </a:p>
          <a:p>
            <a:pPr algn="just"/>
            <a:r>
              <a:rPr lang="cs-CZ" b="1" smtClean="0"/>
              <a:t>za podmínky, že podle </a:t>
            </a:r>
            <a:r>
              <a:rPr lang="cs-CZ" b="1"/>
              <a:t>závěru služebního hodnocení dosahuje </a:t>
            </a:r>
            <a:r>
              <a:rPr lang="cs-CZ" b="1" smtClean="0"/>
              <a:t>příslušník alespoň </a:t>
            </a:r>
            <a:r>
              <a:rPr lang="cs-CZ" b="1"/>
              <a:t>dobrých výsledků ve výkonu služby</a:t>
            </a:r>
            <a:r>
              <a:rPr lang="cs-CZ" b="1" smtClean="0"/>
              <a:t>.</a:t>
            </a:r>
          </a:p>
          <a:p>
            <a:pPr algn="just"/>
            <a:endParaRPr lang="cs-CZ" b="1"/>
          </a:p>
          <a:p>
            <a:pPr algn="just"/>
            <a:r>
              <a:rPr lang="cs-CZ" smtClean="0"/>
              <a:t>Do </a:t>
            </a:r>
            <a:r>
              <a:rPr lang="cs-CZ"/>
              <a:t>služebního poměru na dobu neurčitou se </a:t>
            </a:r>
            <a:r>
              <a:rPr lang="cs-CZ" smtClean="0"/>
              <a:t>zařadí </a:t>
            </a:r>
            <a:r>
              <a:rPr lang="cs-CZ"/>
              <a:t>při přijetí do služebního poměru též příslušník, který již byl ve služebním poměru příslušníka bezpečnostního sboru na dobu neurčitou nebo ve služebním poměru vojáka z povolání po dobu alespoň 3 roky a od jeho skončení uplynulo méně než 5 let</a:t>
            </a:r>
            <a:r>
              <a:rPr lang="cs-CZ" smtClean="0"/>
              <a:t>.</a:t>
            </a:r>
          </a:p>
          <a:p>
            <a:pPr algn="just"/>
            <a:endParaRPr lang="cs-CZ"/>
          </a:p>
          <a:p>
            <a:pPr algn="just"/>
            <a:r>
              <a:rPr lang="cs-CZ" smtClean="0"/>
              <a:t>Do </a:t>
            </a:r>
            <a:r>
              <a:rPr lang="cs-CZ"/>
              <a:t>služebního poměru na dobu neurčitou se zařadí ředitel zpravodajské služby nebo ředitel Generální inspekce bezpečnostních sborů dnem vzniku služebního </a:t>
            </a:r>
            <a:r>
              <a:rPr lang="cs-CZ" smtClean="0"/>
              <a:t>poměru.</a:t>
            </a:r>
            <a:endParaRPr lang="cs-CZ"/>
          </a:p>
          <a:p>
            <a:endParaRPr lang="cs-CZ" smtClean="0"/>
          </a:p>
        </p:txBody>
      </p:sp>
    </p:spTree>
    <p:extLst>
      <p:ext uri="{BB962C8B-B14F-4D97-AF65-F5344CB8AC3E}">
        <p14:creationId xmlns:p14="http://schemas.microsoft.com/office/powerpoint/2010/main" val="1777474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1755</Words>
  <Application>Microsoft Office PowerPoint</Application>
  <PresentationFormat>Širokoúhlá obrazovka</PresentationFormat>
  <Paragraphs>250</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Wingdings</vt:lpstr>
      <vt:lpstr>Motiv Office</vt:lpstr>
      <vt:lpstr>Služební poměr přislušníků bezpečnostních sborů</vt:lpstr>
      <vt:lpstr> Právní úprava </vt:lpstr>
      <vt:lpstr> Bezpečnostním sborem se rozumí: </vt:lpstr>
      <vt:lpstr>Otázky</vt:lpstr>
      <vt:lpstr>Odpovědi</vt:lpstr>
      <vt:lpstr>Vojenské hodnosti (jen pro zajímavost)</vt:lpstr>
      <vt:lpstr>Odpovědi</vt:lpstr>
      <vt:lpstr>Délka služby</vt:lpstr>
      <vt:lpstr>Odpověď</vt:lpstr>
      <vt:lpstr>Podmínky přijetí do služebního poměru …jsou zákonem taxativně vyjmenované</vt:lpstr>
      <vt:lpstr>Otázky</vt:lpstr>
      <vt:lpstr>Odpovědi</vt:lpstr>
      <vt:lpstr>Otázky jen pro zajímavost…</vt:lpstr>
      <vt:lpstr>Odpovědi</vt:lpstr>
      <vt:lpstr> Způsoby skončení služebního poměru </vt:lpstr>
      <vt:lpstr>Otázky</vt:lpstr>
      <vt:lpstr>Odpovědi</vt:lpstr>
      <vt:lpstr>Kontroverzní ustanovení § 42 odst. 1 písm. d)</vt:lpstr>
      <vt:lpstr>Základní povinnosti příslušníka</vt:lpstr>
      <vt:lpstr>Omezení práv</vt:lpstr>
      <vt:lpstr>Kázeňské odměny</vt:lpstr>
      <vt:lpstr>Kázeňský přestupek </vt:lpstr>
      <vt:lpstr>Kázeňské tresty</vt:lpstr>
      <vt:lpstr>Otázky</vt:lpstr>
      <vt:lpstr>Odpověď č. 1</vt:lpstr>
      <vt:lpstr>Odpovědi</vt:lpstr>
      <vt:lpstr>Klady vyplývající z režimu služebního poměru</vt:lpstr>
      <vt:lpstr>Negativa vyplývající z režimu služebního poměru</vt:lpstr>
      <vt:lpstr>Zajímavá judikatura</vt:lpstr>
      <vt:lpstr>Díky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Služební poměr přislušníků bezpečnostních sborů</dc:title>
  <dc:creator>Marek Vrbík</dc:creator>
  <cp:lastModifiedBy>Vrbík Marek, kpt. Mgr.</cp:lastModifiedBy>
  <cp:revision>67</cp:revision>
  <cp:lastPrinted>2015-11-25T15:47:31Z</cp:lastPrinted>
  <dcterms:created xsi:type="dcterms:W3CDTF">2015-11-20T18:19:28Z</dcterms:created>
  <dcterms:modified xsi:type="dcterms:W3CDTF">2015-11-26T07:32:47Z</dcterms:modified>
</cp:coreProperties>
</file>