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79" autoAdjust="0"/>
    <p:restoredTop sz="94718" autoAdjust="0"/>
  </p:normalViewPr>
  <p:slideViewPr>
    <p:cSldViewPr snapToGrid="0">
      <p:cViewPr varScale="1">
        <p:scale>
          <a:sx n="70" d="100"/>
          <a:sy n="70" d="100"/>
        </p:scale>
        <p:origin x="-648" y="-10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ECF932D1-A6E9-4645-85CA-7966E36F77E2}" type="datetimeFigureOut">
              <a:rPr lang="cs-CZ" smtClean="0"/>
              <a:pPr/>
              <a:t>26.11.2015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051FBB6-5543-4E5D-80E7-56EF42BE85B9}" type="slidenum">
              <a:rPr lang="cs-CZ" smtClean="0"/>
              <a:pPr/>
              <a:t>‹#›</a:t>
            </a:fld>
            <a:endParaRPr lang="cs-CZ"/>
          </a:p>
        </p:txBody>
      </p:sp>
    </p:spTree>
    <p:extLst>
      <p:ext uri="{BB962C8B-B14F-4D97-AF65-F5344CB8AC3E}">
        <p14:creationId xmlns:p14="http://schemas.microsoft.com/office/powerpoint/2010/main" xmlns="" val="5614453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CF932D1-A6E9-4645-85CA-7966E36F77E2}" type="datetimeFigureOut">
              <a:rPr lang="cs-CZ" smtClean="0"/>
              <a:pPr/>
              <a:t>26.11.2015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051FBB6-5543-4E5D-80E7-56EF42BE85B9}" type="slidenum">
              <a:rPr lang="cs-CZ" smtClean="0"/>
              <a:pPr/>
              <a:t>‹#›</a:t>
            </a:fld>
            <a:endParaRPr lang="cs-CZ"/>
          </a:p>
        </p:txBody>
      </p:sp>
    </p:spTree>
    <p:extLst>
      <p:ext uri="{BB962C8B-B14F-4D97-AF65-F5344CB8AC3E}">
        <p14:creationId xmlns:p14="http://schemas.microsoft.com/office/powerpoint/2010/main" xmlns="" val="2880964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CF932D1-A6E9-4645-85CA-7966E36F77E2}" type="datetimeFigureOut">
              <a:rPr lang="cs-CZ" smtClean="0"/>
              <a:pPr/>
              <a:t>26.11.2015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051FBB6-5543-4E5D-80E7-56EF42BE85B9}" type="slidenum">
              <a:rPr lang="cs-CZ" smtClean="0"/>
              <a:pPr/>
              <a:t>‹#›</a:t>
            </a:fld>
            <a:endParaRPr lang="cs-CZ"/>
          </a:p>
        </p:txBody>
      </p:sp>
    </p:spTree>
    <p:extLst>
      <p:ext uri="{BB962C8B-B14F-4D97-AF65-F5344CB8AC3E}">
        <p14:creationId xmlns:p14="http://schemas.microsoft.com/office/powerpoint/2010/main" xmlns="" val="419227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ECF932D1-A6E9-4645-85CA-7966E36F77E2}" type="datetimeFigureOut">
              <a:rPr lang="cs-CZ" smtClean="0"/>
              <a:pPr/>
              <a:t>26.11.2015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051FBB6-5543-4E5D-80E7-56EF42BE85B9}" type="slidenum">
              <a:rPr lang="cs-CZ" smtClean="0"/>
              <a:pPr/>
              <a:t>‹#›</a:t>
            </a:fld>
            <a:endParaRPr lang="cs-CZ"/>
          </a:p>
        </p:txBody>
      </p:sp>
    </p:spTree>
    <p:extLst>
      <p:ext uri="{BB962C8B-B14F-4D97-AF65-F5344CB8AC3E}">
        <p14:creationId xmlns:p14="http://schemas.microsoft.com/office/powerpoint/2010/main" xmlns="" val="2781807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ECF932D1-A6E9-4645-85CA-7966E36F77E2}" type="datetimeFigureOut">
              <a:rPr lang="cs-CZ" smtClean="0"/>
              <a:pPr/>
              <a:t>26.11.2015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051FBB6-5543-4E5D-80E7-56EF42BE85B9}" type="slidenum">
              <a:rPr lang="cs-CZ" smtClean="0"/>
              <a:pPr/>
              <a:t>‹#›</a:t>
            </a:fld>
            <a:endParaRPr lang="cs-CZ"/>
          </a:p>
        </p:txBody>
      </p:sp>
    </p:spTree>
    <p:extLst>
      <p:ext uri="{BB962C8B-B14F-4D97-AF65-F5344CB8AC3E}">
        <p14:creationId xmlns:p14="http://schemas.microsoft.com/office/powerpoint/2010/main" xmlns="" val="1701195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ECF932D1-A6E9-4645-85CA-7966E36F77E2}" type="datetimeFigureOut">
              <a:rPr lang="cs-CZ" smtClean="0"/>
              <a:pPr/>
              <a:t>26.11.2015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051FBB6-5543-4E5D-80E7-56EF42BE85B9}" type="slidenum">
              <a:rPr lang="cs-CZ" smtClean="0"/>
              <a:pPr/>
              <a:t>‹#›</a:t>
            </a:fld>
            <a:endParaRPr lang="cs-CZ"/>
          </a:p>
        </p:txBody>
      </p:sp>
    </p:spTree>
    <p:extLst>
      <p:ext uri="{BB962C8B-B14F-4D97-AF65-F5344CB8AC3E}">
        <p14:creationId xmlns:p14="http://schemas.microsoft.com/office/powerpoint/2010/main" xmlns="" val="1185607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CF932D1-A6E9-4645-85CA-7966E36F77E2}" type="datetimeFigureOut">
              <a:rPr lang="cs-CZ" smtClean="0"/>
              <a:pPr/>
              <a:t>26.11.2015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051FBB6-5543-4E5D-80E7-56EF42BE85B9}" type="slidenum">
              <a:rPr lang="cs-CZ" smtClean="0"/>
              <a:pPr/>
              <a:t>‹#›</a:t>
            </a:fld>
            <a:endParaRPr lang="cs-CZ"/>
          </a:p>
        </p:txBody>
      </p:sp>
    </p:spTree>
    <p:extLst>
      <p:ext uri="{BB962C8B-B14F-4D97-AF65-F5344CB8AC3E}">
        <p14:creationId xmlns:p14="http://schemas.microsoft.com/office/powerpoint/2010/main" xmlns="" val="11178762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ECF932D1-A6E9-4645-85CA-7966E36F77E2}" type="datetimeFigureOut">
              <a:rPr lang="cs-CZ" smtClean="0"/>
              <a:pPr/>
              <a:t>26.11.2015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051FBB6-5543-4E5D-80E7-56EF42BE85B9}" type="slidenum">
              <a:rPr lang="cs-CZ" smtClean="0"/>
              <a:pPr/>
              <a:t>‹#›</a:t>
            </a:fld>
            <a:endParaRPr lang="cs-CZ"/>
          </a:p>
        </p:txBody>
      </p:sp>
    </p:spTree>
    <p:extLst>
      <p:ext uri="{BB962C8B-B14F-4D97-AF65-F5344CB8AC3E}">
        <p14:creationId xmlns:p14="http://schemas.microsoft.com/office/powerpoint/2010/main" xmlns="" val="723267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ECF932D1-A6E9-4645-85CA-7966E36F77E2}" type="datetimeFigureOut">
              <a:rPr lang="cs-CZ" smtClean="0"/>
              <a:pPr/>
              <a:t>26.11.2015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051FBB6-5543-4E5D-80E7-56EF42BE85B9}" type="slidenum">
              <a:rPr lang="cs-CZ" smtClean="0"/>
              <a:pPr/>
              <a:t>‹#›</a:t>
            </a:fld>
            <a:endParaRPr lang="cs-CZ"/>
          </a:p>
        </p:txBody>
      </p:sp>
    </p:spTree>
    <p:extLst>
      <p:ext uri="{BB962C8B-B14F-4D97-AF65-F5344CB8AC3E}">
        <p14:creationId xmlns:p14="http://schemas.microsoft.com/office/powerpoint/2010/main" xmlns="" val="41249645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CF932D1-A6E9-4645-85CA-7966E36F77E2}" type="datetimeFigureOut">
              <a:rPr lang="cs-CZ" smtClean="0"/>
              <a:pPr/>
              <a:t>26.11.2015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051FBB6-5543-4E5D-80E7-56EF42BE85B9}" type="slidenum">
              <a:rPr lang="cs-CZ" smtClean="0"/>
              <a:pPr/>
              <a:t>‹#›</a:t>
            </a:fld>
            <a:endParaRPr lang="cs-CZ"/>
          </a:p>
        </p:txBody>
      </p:sp>
    </p:spTree>
    <p:extLst>
      <p:ext uri="{BB962C8B-B14F-4D97-AF65-F5344CB8AC3E}">
        <p14:creationId xmlns:p14="http://schemas.microsoft.com/office/powerpoint/2010/main" xmlns="" val="2537337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ECF932D1-A6E9-4645-85CA-7966E36F77E2}" type="datetimeFigureOut">
              <a:rPr lang="cs-CZ" smtClean="0"/>
              <a:pPr/>
              <a:t>26.11.2015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051FBB6-5543-4E5D-80E7-56EF42BE85B9}" type="slidenum">
              <a:rPr lang="cs-CZ" smtClean="0"/>
              <a:pPr/>
              <a:t>‹#›</a:t>
            </a:fld>
            <a:endParaRPr lang="cs-CZ"/>
          </a:p>
        </p:txBody>
      </p:sp>
    </p:spTree>
    <p:extLst>
      <p:ext uri="{BB962C8B-B14F-4D97-AF65-F5344CB8AC3E}">
        <p14:creationId xmlns:p14="http://schemas.microsoft.com/office/powerpoint/2010/main" xmlns="" val="3703176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F932D1-A6E9-4645-85CA-7966E36F77E2}" type="datetimeFigureOut">
              <a:rPr lang="cs-CZ" smtClean="0"/>
              <a:pPr/>
              <a:t>26.11.2015</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51FBB6-5543-4E5D-80E7-56EF42BE85B9}" type="slidenum">
              <a:rPr lang="cs-CZ" smtClean="0"/>
              <a:pPr/>
              <a:t>‹#›</a:t>
            </a:fld>
            <a:endParaRPr lang="cs-CZ"/>
          </a:p>
        </p:txBody>
      </p:sp>
    </p:spTree>
    <p:extLst>
      <p:ext uri="{BB962C8B-B14F-4D97-AF65-F5344CB8AC3E}">
        <p14:creationId xmlns:p14="http://schemas.microsoft.com/office/powerpoint/2010/main" xmlns="" val="15231240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8000" b="1" dirty="0" smtClean="0"/>
              <a:t>Veřejná služba</a:t>
            </a:r>
            <a:endParaRPr lang="cs-CZ" sz="8000" b="1" dirty="0"/>
          </a:p>
        </p:txBody>
      </p:sp>
      <p:sp>
        <p:nvSpPr>
          <p:cNvPr id="3" name="Podnadpis 2"/>
          <p:cNvSpPr>
            <a:spLocks noGrp="1"/>
          </p:cNvSpPr>
          <p:nvPr>
            <p:ph type="subTitle" idx="1"/>
          </p:nvPr>
        </p:nvSpPr>
        <p:spPr/>
        <p:txBody>
          <a:bodyPr>
            <a:normAutofit/>
          </a:bodyPr>
          <a:lstStyle/>
          <a:p>
            <a:r>
              <a:rPr lang="cs-CZ" sz="2000" dirty="0" smtClean="0">
                <a:solidFill>
                  <a:schemeClr val="accent1">
                    <a:lumMod val="50000"/>
                  </a:schemeClr>
                </a:solidFill>
              </a:rPr>
              <a:t>Mgr. Veronika </a:t>
            </a:r>
            <a:r>
              <a:rPr lang="cs-CZ" sz="2000" dirty="0" err="1" smtClean="0">
                <a:solidFill>
                  <a:schemeClr val="accent1">
                    <a:lumMod val="50000"/>
                  </a:schemeClr>
                </a:solidFill>
              </a:rPr>
              <a:t>Helferová</a:t>
            </a:r>
            <a:endParaRPr lang="cs-CZ" sz="2000" dirty="0" smtClean="0">
              <a:solidFill>
                <a:schemeClr val="accent1">
                  <a:lumMod val="50000"/>
                </a:schemeClr>
              </a:solidFill>
            </a:endParaRPr>
          </a:p>
          <a:p>
            <a:r>
              <a:rPr lang="cs-CZ" sz="2000" dirty="0">
                <a:solidFill>
                  <a:schemeClr val="accent1">
                    <a:lumMod val="50000"/>
                  </a:schemeClr>
                </a:solidFill>
              </a:rPr>
              <a:t>a</a:t>
            </a:r>
            <a:endParaRPr lang="cs-CZ" sz="2000" dirty="0" smtClean="0">
              <a:solidFill>
                <a:schemeClr val="accent1">
                  <a:lumMod val="50000"/>
                </a:schemeClr>
              </a:solidFill>
            </a:endParaRPr>
          </a:p>
          <a:p>
            <a:r>
              <a:rPr lang="cs-CZ" sz="2000" dirty="0">
                <a:solidFill>
                  <a:schemeClr val="accent1">
                    <a:lumMod val="50000"/>
                  </a:schemeClr>
                </a:solidFill>
              </a:rPr>
              <a:t>k</a:t>
            </a:r>
            <a:r>
              <a:rPr lang="cs-CZ" sz="2000" dirty="0" smtClean="0">
                <a:solidFill>
                  <a:schemeClr val="accent1">
                    <a:lumMod val="50000"/>
                  </a:schemeClr>
                </a:solidFill>
              </a:rPr>
              <a:t>pt. Mgr. Marek Vrbík</a:t>
            </a:r>
            <a:endParaRPr lang="cs-CZ" sz="2000" dirty="0">
              <a:solidFill>
                <a:schemeClr val="accent1">
                  <a:lumMod val="50000"/>
                </a:schemeClr>
              </a:solidFill>
            </a:endParaRPr>
          </a:p>
        </p:txBody>
      </p:sp>
    </p:spTree>
    <p:extLst>
      <p:ext uri="{BB962C8B-B14F-4D97-AF65-F5344CB8AC3E}">
        <p14:creationId xmlns:p14="http://schemas.microsoft.com/office/powerpoint/2010/main" xmlns="" val="12480593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latin typeface="+mn-lt"/>
              </a:rPr>
              <a:t>Karierní systém</a:t>
            </a:r>
            <a:endParaRPr lang="cs-CZ" b="1" dirty="0">
              <a:latin typeface="+mn-lt"/>
            </a:endParaRPr>
          </a:p>
        </p:txBody>
      </p:sp>
      <p:sp>
        <p:nvSpPr>
          <p:cNvPr id="3" name="Zástupný symbol pro obsah 2"/>
          <p:cNvSpPr>
            <a:spLocks noGrp="1"/>
          </p:cNvSpPr>
          <p:nvPr>
            <p:ph idx="1"/>
          </p:nvPr>
        </p:nvSpPr>
        <p:spPr/>
        <p:txBody>
          <a:bodyPr>
            <a:normAutofit fontScale="92500" lnSpcReduction="10000"/>
          </a:bodyPr>
          <a:lstStyle/>
          <a:p>
            <a:pPr lvl="0" algn="just"/>
            <a:r>
              <a:rPr lang="cs-CZ" dirty="0" smtClean="0"/>
              <a:t>Dal by se také nazvat kontinentální, neboť je užíván především v rámci kontinentální Evropy.</a:t>
            </a:r>
            <a:r>
              <a:rPr lang="cs-CZ" dirty="0"/>
              <a:t> </a:t>
            </a:r>
            <a:endParaRPr lang="cs-CZ" dirty="0" smtClean="0"/>
          </a:p>
          <a:p>
            <a:pPr lvl="0" algn="just"/>
            <a:r>
              <a:rPr lang="cs-CZ" dirty="0" smtClean="0"/>
              <a:t> </a:t>
            </a:r>
            <a:r>
              <a:rPr lang="cs-CZ" dirty="0"/>
              <a:t>Jeho základem je veřejnoprávní úprava služebních vztahů. Veřejná služba garantuje úředníkovi </a:t>
            </a:r>
            <a:r>
              <a:rPr lang="cs-CZ" b="1" dirty="0"/>
              <a:t>trvalý služební poměr </a:t>
            </a:r>
            <a:r>
              <a:rPr lang="cs-CZ" dirty="0"/>
              <a:t>(nevypověditelnost služebního vztahu s výjimkou disciplinární sankce), služební a platový postup. </a:t>
            </a:r>
            <a:endParaRPr lang="cs-CZ" dirty="0" smtClean="0"/>
          </a:p>
          <a:p>
            <a:pPr lvl="0" algn="just"/>
            <a:r>
              <a:rPr lang="cs-CZ" dirty="0" smtClean="0"/>
              <a:t>Je koncipován tak, že je výhodné setrvat ve veřejné službě jako v </a:t>
            </a:r>
            <a:r>
              <a:rPr lang="cs-CZ" b="1" dirty="0" smtClean="0"/>
              <a:t>celoživotním zaměstnání</a:t>
            </a:r>
            <a:r>
              <a:rPr lang="cs-CZ" dirty="0" smtClean="0"/>
              <a:t>. Noví zaměstnanci jsou do služby přijímáni na nástupní pozice a  jsou postupně povyšováni, splňují-li zákonem nebo jiným předpisem stanovené předpoklady.</a:t>
            </a:r>
          </a:p>
          <a:p>
            <a:pPr lvl="0" algn="just"/>
            <a:r>
              <a:rPr lang="cs-CZ" dirty="0" smtClean="0"/>
              <a:t>Kariérní </a:t>
            </a:r>
            <a:r>
              <a:rPr lang="cs-CZ" dirty="0"/>
              <a:t>systém garantuje politickou </a:t>
            </a:r>
            <a:r>
              <a:rPr lang="cs-CZ" dirty="0" smtClean="0"/>
              <a:t>nezávislost, zkušenost a profesionalitu </a:t>
            </a:r>
            <a:r>
              <a:rPr lang="cs-CZ" dirty="0"/>
              <a:t>veřejné správy. Na druhé straně je kritizován za přílišný formalismus a nepružnost veřejné správy</a:t>
            </a:r>
            <a:r>
              <a:rPr lang="cs-CZ" dirty="0" smtClean="0"/>
              <a:t>. </a:t>
            </a:r>
            <a:endParaRPr lang="cs-CZ" dirty="0"/>
          </a:p>
          <a:p>
            <a:endParaRPr lang="cs-CZ" dirty="0"/>
          </a:p>
        </p:txBody>
      </p:sp>
    </p:spTree>
    <p:extLst>
      <p:ext uri="{BB962C8B-B14F-4D97-AF65-F5344CB8AC3E}">
        <p14:creationId xmlns="" xmlns:p14="http://schemas.microsoft.com/office/powerpoint/2010/main" val="626918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latin typeface="+mn-lt"/>
              </a:rPr>
              <a:t>Smluvní systém</a:t>
            </a:r>
            <a:endParaRPr lang="cs-CZ" b="1" dirty="0">
              <a:latin typeface="+mn-lt"/>
            </a:endParaRPr>
          </a:p>
        </p:txBody>
      </p:sp>
      <p:sp>
        <p:nvSpPr>
          <p:cNvPr id="3" name="Zástupný symbol pro obsah 2"/>
          <p:cNvSpPr>
            <a:spLocks noGrp="1"/>
          </p:cNvSpPr>
          <p:nvPr>
            <p:ph idx="1"/>
          </p:nvPr>
        </p:nvSpPr>
        <p:spPr/>
        <p:txBody>
          <a:bodyPr/>
          <a:lstStyle/>
          <a:p>
            <a:pPr lvl="0" algn="just"/>
            <a:r>
              <a:rPr lang="cs-CZ" dirty="0" smtClean="0"/>
              <a:t>V</a:t>
            </a:r>
            <a:r>
              <a:rPr lang="cs-CZ" dirty="0"/>
              <a:t> </a:t>
            </a:r>
            <a:r>
              <a:rPr lang="cs-CZ" dirty="0" smtClean="0"/>
              <a:t>USA se </a:t>
            </a:r>
            <a:r>
              <a:rPr lang="cs-CZ" dirty="0"/>
              <a:t>využívá tzv. </a:t>
            </a:r>
            <a:r>
              <a:rPr lang="cs-CZ" i="1" dirty="0"/>
              <a:t>smluvní systém</a:t>
            </a:r>
            <a:r>
              <a:rPr lang="cs-CZ" dirty="0"/>
              <a:t> (</a:t>
            </a:r>
            <a:r>
              <a:rPr lang="cs-CZ" i="1" dirty="0"/>
              <a:t>merit </a:t>
            </a:r>
            <a:r>
              <a:rPr lang="cs-CZ" i="1" dirty="0" err="1"/>
              <a:t>system</a:t>
            </a:r>
            <a:r>
              <a:rPr lang="cs-CZ" dirty="0"/>
              <a:t>). Jeho základem je </a:t>
            </a:r>
            <a:r>
              <a:rPr lang="cs-CZ" b="1" dirty="0"/>
              <a:t>systém konkurzů na volná pracovní </a:t>
            </a:r>
            <a:r>
              <a:rPr lang="cs-CZ" b="1" dirty="0" smtClean="0"/>
              <a:t>místa, případně dokonce na konkrétní úkoly</a:t>
            </a:r>
            <a:r>
              <a:rPr lang="cs-CZ" dirty="0" smtClean="0"/>
              <a:t> (specifická forma outsourcingu). </a:t>
            </a:r>
          </a:p>
          <a:p>
            <a:pPr lvl="0" algn="just"/>
            <a:r>
              <a:rPr lang="cs-CZ" dirty="0" smtClean="0"/>
              <a:t>Úprava </a:t>
            </a:r>
            <a:r>
              <a:rPr lang="cs-CZ" dirty="0"/>
              <a:t>zaměstnaneckých vztahů je na smluvním základě a specifika upravuje zákon. </a:t>
            </a:r>
          </a:p>
          <a:p>
            <a:pPr lvl="0" algn="just"/>
            <a:r>
              <a:rPr lang="cs-CZ" dirty="0" smtClean="0"/>
              <a:t>Za </a:t>
            </a:r>
            <a:r>
              <a:rPr lang="cs-CZ" dirty="0"/>
              <a:t>výhody se považuje pružnost a výkonnost. </a:t>
            </a:r>
            <a:endParaRPr lang="cs-CZ" dirty="0" smtClean="0"/>
          </a:p>
          <a:p>
            <a:pPr lvl="0" algn="just"/>
            <a:r>
              <a:rPr lang="cs-CZ" dirty="0" smtClean="0"/>
              <a:t>Nevýhodou </a:t>
            </a:r>
            <a:r>
              <a:rPr lang="cs-CZ" dirty="0"/>
              <a:t>může být častá </a:t>
            </a:r>
            <a:r>
              <a:rPr lang="cs-CZ" dirty="0" smtClean="0"/>
              <a:t>fluktuace, </a:t>
            </a:r>
            <a:r>
              <a:rPr lang="cs-CZ" dirty="0"/>
              <a:t>menší loajalita a nezávislost a menší důraz na principy a hodnoty veřejné správy.</a:t>
            </a:r>
          </a:p>
          <a:p>
            <a:endParaRPr lang="cs-CZ" dirty="0"/>
          </a:p>
        </p:txBody>
      </p:sp>
    </p:spTree>
    <p:extLst>
      <p:ext uri="{BB962C8B-B14F-4D97-AF65-F5344CB8AC3E}">
        <p14:creationId xmlns="" xmlns:p14="http://schemas.microsoft.com/office/powerpoint/2010/main" val="3267960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Kombinace</a:t>
            </a:r>
            <a:endParaRPr lang="cs-CZ" b="1" dirty="0"/>
          </a:p>
        </p:txBody>
      </p:sp>
      <p:sp>
        <p:nvSpPr>
          <p:cNvPr id="3" name="Zástupný symbol pro obsah 2"/>
          <p:cNvSpPr>
            <a:spLocks noGrp="1"/>
          </p:cNvSpPr>
          <p:nvPr>
            <p:ph idx="1"/>
          </p:nvPr>
        </p:nvSpPr>
        <p:spPr/>
        <p:txBody>
          <a:bodyPr/>
          <a:lstStyle/>
          <a:p>
            <a:r>
              <a:rPr lang="cs-CZ" dirty="0" smtClean="0"/>
              <a:t>Jako třetí systém veřejné služby lze označit kombinaci uvedených systémů. V </a:t>
            </a:r>
            <a:r>
              <a:rPr lang="cs-CZ" dirty="0"/>
              <a:t>dnešní době se základní prvky obou systémů vzájemně prolínají, takže vznikají </a:t>
            </a:r>
            <a:r>
              <a:rPr lang="cs-CZ" dirty="0" smtClean="0"/>
              <a:t>spíše smíšené systémy s převahou prvků buď kariérního, </a:t>
            </a:r>
            <a:r>
              <a:rPr lang="cs-CZ" dirty="0"/>
              <a:t>nebo meritního systému.</a:t>
            </a:r>
          </a:p>
        </p:txBody>
      </p:sp>
    </p:spTree>
    <p:extLst>
      <p:ext uri="{BB962C8B-B14F-4D97-AF65-F5344CB8AC3E}">
        <p14:creationId xmlns="" xmlns:p14="http://schemas.microsoft.com/office/powerpoint/2010/main" val="2292760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latin typeface="+mn-lt"/>
              </a:rPr>
              <a:t>Veřejnou službu jako pracovní činnost můžeme členit z různých hledisek, např.:</a:t>
            </a:r>
            <a:endParaRPr lang="cs-CZ" b="1" dirty="0">
              <a:latin typeface="+mn-lt"/>
            </a:endParaRPr>
          </a:p>
        </p:txBody>
      </p:sp>
      <p:sp>
        <p:nvSpPr>
          <p:cNvPr id="3" name="Zástupný symbol pro obsah 2"/>
          <p:cNvSpPr>
            <a:spLocks noGrp="1"/>
          </p:cNvSpPr>
          <p:nvPr>
            <p:ph idx="1"/>
          </p:nvPr>
        </p:nvSpPr>
        <p:spPr/>
        <p:txBody>
          <a:bodyPr/>
          <a:lstStyle/>
          <a:p>
            <a:endParaRPr lang="cs-CZ" dirty="0" smtClean="0"/>
          </a:p>
          <a:p>
            <a:r>
              <a:rPr lang="cs-CZ" dirty="0" smtClean="0"/>
              <a:t>Způsob </a:t>
            </a:r>
            <a:r>
              <a:rPr lang="cs-CZ" dirty="0"/>
              <a:t>vzniku služebního vztahu</a:t>
            </a:r>
          </a:p>
          <a:p>
            <a:endParaRPr lang="cs-CZ" dirty="0" smtClean="0"/>
          </a:p>
          <a:p>
            <a:r>
              <a:rPr lang="cs-CZ" dirty="0" smtClean="0"/>
              <a:t>Trvání </a:t>
            </a:r>
            <a:r>
              <a:rPr lang="cs-CZ" dirty="0"/>
              <a:t>služby</a:t>
            </a:r>
          </a:p>
          <a:p>
            <a:endParaRPr lang="cs-CZ" dirty="0" smtClean="0"/>
          </a:p>
          <a:p>
            <a:r>
              <a:rPr lang="cs-CZ" dirty="0" smtClean="0"/>
              <a:t>Způsob </a:t>
            </a:r>
            <a:r>
              <a:rPr lang="cs-CZ" dirty="0"/>
              <a:t>provádění služby</a:t>
            </a:r>
          </a:p>
          <a:p>
            <a:endParaRPr lang="cs-CZ" dirty="0"/>
          </a:p>
        </p:txBody>
      </p:sp>
    </p:spTree>
    <p:extLst>
      <p:ext uri="{BB962C8B-B14F-4D97-AF65-F5344CB8AC3E}">
        <p14:creationId xmlns="" xmlns:p14="http://schemas.microsoft.com/office/powerpoint/2010/main" val="5633845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latin typeface="+mn-lt"/>
              </a:rPr>
              <a:t>Členění dle způsobu vzniku služebního vztahu</a:t>
            </a:r>
            <a:endParaRPr lang="cs-CZ" b="1" dirty="0">
              <a:latin typeface="+mn-lt"/>
            </a:endParaRPr>
          </a:p>
        </p:txBody>
      </p:sp>
      <p:sp>
        <p:nvSpPr>
          <p:cNvPr id="3" name="Zástupný symbol pro obsah 2"/>
          <p:cNvSpPr>
            <a:spLocks noGrp="1"/>
          </p:cNvSpPr>
          <p:nvPr>
            <p:ph idx="1"/>
          </p:nvPr>
        </p:nvSpPr>
        <p:spPr/>
        <p:txBody>
          <a:bodyPr>
            <a:normAutofit lnSpcReduction="10000"/>
          </a:bodyPr>
          <a:lstStyle/>
          <a:p>
            <a:pPr marL="0" indent="0">
              <a:buNone/>
            </a:pPr>
            <a:endParaRPr lang="cs-CZ" dirty="0"/>
          </a:p>
          <a:p>
            <a:r>
              <a:rPr lang="cs-CZ" b="1" dirty="0" smtClean="0"/>
              <a:t>Volba</a:t>
            </a:r>
          </a:p>
          <a:p>
            <a:pPr>
              <a:buNone/>
            </a:pPr>
            <a:r>
              <a:rPr lang="cs-CZ" dirty="0" smtClean="0"/>
              <a:t>- např. zastupitel obce, starosta, prezident</a:t>
            </a:r>
          </a:p>
          <a:p>
            <a:endParaRPr lang="cs-CZ" dirty="0"/>
          </a:p>
          <a:p>
            <a:r>
              <a:rPr lang="cs-CZ" b="1" dirty="0" smtClean="0"/>
              <a:t>Jmenování</a:t>
            </a:r>
          </a:p>
          <a:p>
            <a:pPr>
              <a:buNone/>
            </a:pPr>
            <a:r>
              <a:rPr lang="cs-CZ" dirty="0" smtClean="0"/>
              <a:t>- např. ministr, prezident NKÚ</a:t>
            </a:r>
          </a:p>
          <a:p>
            <a:endParaRPr lang="cs-CZ" dirty="0"/>
          </a:p>
          <a:p>
            <a:r>
              <a:rPr lang="cs-CZ" b="1" dirty="0" smtClean="0"/>
              <a:t>Smlouva</a:t>
            </a:r>
          </a:p>
          <a:p>
            <a:pPr>
              <a:buNone/>
            </a:pPr>
            <a:r>
              <a:rPr lang="cs-CZ" dirty="0" smtClean="0"/>
              <a:t>- např. úředníci územně samosprávných celků (pracovní smlouva)</a:t>
            </a:r>
            <a:endParaRPr lang="cs-CZ" dirty="0"/>
          </a:p>
          <a:p>
            <a:endParaRPr lang="cs-CZ" dirty="0"/>
          </a:p>
        </p:txBody>
      </p:sp>
    </p:spTree>
    <p:extLst>
      <p:ext uri="{BB962C8B-B14F-4D97-AF65-F5344CB8AC3E}">
        <p14:creationId xmlns="" xmlns:p14="http://schemas.microsoft.com/office/powerpoint/2010/main" val="33512862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latin typeface="+mn-lt"/>
              </a:rPr>
              <a:t>Členění dle trvání služby</a:t>
            </a:r>
            <a:endParaRPr lang="cs-CZ" b="1" dirty="0">
              <a:latin typeface="+mn-lt"/>
            </a:endParaRPr>
          </a:p>
        </p:txBody>
      </p:sp>
      <p:sp>
        <p:nvSpPr>
          <p:cNvPr id="3" name="Zástupný symbol pro obsah 2"/>
          <p:cNvSpPr>
            <a:spLocks noGrp="1"/>
          </p:cNvSpPr>
          <p:nvPr>
            <p:ph idx="1"/>
          </p:nvPr>
        </p:nvSpPr>
        <p:spPr/>
        <p:txBody>
          <a:bodyPr>
            <a:normAutofit fontScale="92500" lnSpcReduction="20000"/>
          </a:bodyPr>
          <a:lstStyle/>
          <a:p>
            <a:endParaRPr lang="cs-CZ" dirty="0" smtClean="0"/>
          </a:p>
          <a:p>
            <a:r>
              <a:rPr lang="cs-CZ" b="1" dirty="0" smtClean="0"/>
              <a:t>Na </a:t>
            </a:r>
            <a:r>
              <a:rPr lang="cs-CZ" b="1" dirty="0"/>
              <a:t>dobu </a:t>
            </a:r>
            <a:r>
              <a:rPr lang="cs-CZ" b="1" dirty="0" smtClean="0"/>
              <a:t>určitou</a:t>
            </a:r>
          </a:p>
          <a:p>
            <a:pPr>
              <a:buFontTx/>
              <a:buChar char="-"/>
            </a:pPr>
            <a:r>
              <a:rPr lang="cs-CZ" dirty="0" smtClean="0"/>
              <a:t>Typicky pokud je dána prostřednictvím volebního období. Stejně tak, ale může být stanovena „klasickou“ smlouvou. </a:t>
            </a:r>
          </a:p>
          <a:p>
            <a:pPr>
              <a:buFontTx/>
              <a:buChar char="-"/>
            </a:pPr>
            <a:r>
              <a:rPr lang="cs-CZ" dirty="0" smtClean="0"/>
              <a:t>Např. v rámci bezpečnostních sborů je prvně na dobu určitou a až po 3 </a:t>
            </a:r>
            <a:r>
              <a:rPr lang="cs-CZ" dirty="0" err="1" smtClean="0"/>
              <a:t>leté</a:t>
            </a:r>
            <a:r>
              <a:rPr lang="cs-CZ" dirty="0" smtClean="0"/>
              <a:t> praxi a absolvování služební zkoušky se služební poměr mění na dobu neurčitou</a:t>
            </a:r>
          </a:p>
          <a:p>
            <a:endParaRPr lang="cs-CZ" dirty="0"/>
          </a:p>
          <a:p>
            <a:r>
              <a:rPr lang="cs-CZ" b="1" dirty="0"/>
              <a:t>Na dobu </a:t>
            </a:r>
            <a:r>
              <a:rPr lang="cs-CZ" b="1" dirty="0" smtClean="0"/>
              <a:t>neurčitou</a:t>
            </a:r>
          </a:p>
          <a:p>
            <a:pPr>
              <a:buNone/>
            </a:pPr>
            <a:r>
              <a:rPr lang="cs-CZ" dirty="0" smtClean="0"/>
              <a:t>-  Běžnější forma trvání služby, nalezneme ji jak u státních zaměstnanců, </a:t>
            </a:r>
            <a:r>
              <a:rPr lang="cs-CZ" dirty="0" err="1" smtClean="0"/>
              <a:t>zaměstnanců</a:t>
            </a:r>
            <a:r>
              <a:rPr lang="cs-CZ" dirty="0" smtClean="0"/>
              <a:t> ÚSC, tak u příslušníků bezpečnostních sborů po absolvování služební zkoušky.</a:t>
            </a:r>
            <a:endParaRPr lang="cs-CZ" dirty="0"/>
          </a:p>
          <a:p>
            <a:endParaRPr lang="cs-CZ" dirty="0"/>
          </a:p>
        </p:txBody>
      </p:sp>
    </p:spTree>
    <p:extLst>
      <p:ext uri="{BB962C8B-B14F-4D97-AF65-F5344CB8AC3E}">
        <p14:creationId xmlns="" xmlns:p14="http://schemas.microsoft.com/office/powerpoint/2010/main" val="13099281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latin typeface="+mn-lt"/>
              </a:rPr>
              <a:t>Členění dle způsobu provádění služby</a:t>
            </a:r>
            <a:endParaRPr lang="cs-CZ" b="1" dirty="0">
              <a:latin typeface="+mn-lt"/>
            </a:endParaRPr>
          </a:p>
        </p:txBody>
      </p:sp>
      <p:sp>
        <p:nvSpPr>
          <p:cNvPr id="3" name="Zástupný symbol pro obsah 2"/>
          <p:cNvSpPr>
            <a:spLocks noGrp="1"/>
          </p:cNvSpPr>
          <p:nvPr>
            <p:ph idx="1"/>
          </p:nvPr>
        </p:nvSpPr>
        <p:spPr/>
        <p:txBody>
          <a:bodyPr>
            <a:normAutofit fontScale="92500" lnSpcReduction="20000"/>
          </a:bodyPr>
          <a:lstStyle/>
          <a:p>
            <a:r>
              <a:rPr lang="cs-CZ" b="1" dirty="0" smtClean="0"/>
              <a:t>Úkoly veřejné správy vykonávají občané jako čestné úřady (funkce) nebo jako vedlejší povolání.</a:t>
            </a:r>
          </a:p>
          <a:p>
            <a:pPr>
              <a:buNone/>
            </a:pPr>
            <a:r>
              <a:rPr lang="cs-CZ" dirty="0" smtClean="0"/>
              <a:t>-  Dnes se jedná spíše o vzácnost, ale lze sem i zařadit např. neuvolněné zastupitele, přísedící soudců (tzv. z lidu) apod. </a:t>
            </a:r>
          </a:p>
          <a:p>
            <a:r>
              <a:rPr lang="cs-CZ" b="1" dirty="0" smtClean="0"/>
              <a:t>Pracovníci veřejné správy jsou ve stejném zaměstnaneckém poměru jako pracovníci kterékoli jiné organizace, tj. pracují na základě pracovní smlouvy.</a:t>
            </a:r>
          </a:p>
          <a:p>
            <a:pPr>
              <a:buNone/>
            </a:pPr>
            <a:r>
              <a:rPr lang="cs-CZ" dirty="0" smtClean="0"/>
              <a:t>-  Jde např. o úředníky ÚSC. </a:t>
            </a:r>
          </a:p>
          <a:p>
            <a:r>
              <a:rPr lang="cs-CZ" b="1" dirty="0" smtClean="0"/>
              <a:t>Pracovníci veřejné správy mají zvláštní status, který je spojován s výkonem určitých funkcí a s tím související odpovědností.</a:t>
            </a:r>
          </a:p>
          <a:p>
            <a:pPr>
              <a:buNone/>
            </a:pPr>
            <a:r>
              <a:rPr lang="cs-CZ" dirty="0" smtClean="0"/>
              <a:t>-  Např. státní zaměstnanci podílející se na výkonu veřejné správy, příslušníci bezpečnostních sborů</a:t>
            </a: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latin typeface="+mn-lt"/>
              </a:rPr>
              <a:t>Specifika veřejné služby</a:t>
            </a:r>
            <a:endParaRPr lang="cs-CZ" b="1" dirty="0">
              <a:latin typeface="+mn-lt"/>
            </a:endParaRPr>
          </a:p>
        </p:txBody>
      </p:sp>
      <p:sp>
        <p:nvSpPr>
          <p:cNvPr id="3" name="Zástupný symbol pro obsah 2"/>
          <p:cNvSpPr>
            <a:spLocks noGrp="1"/>
          </p:cNvSpPr>
          <p:nvPr>
            <p:ph idx="1"/>
          </p:nvPr>
        </p:nvSpPr>
        <p:spPr/>
        <p:txBody>
          <a:bodyPr>
            <a:normAutofit fontScale="92500" lnSpcReduction="20000"/>
          </a:bodyPr>
          <a:lstStyle/>
          <a:p>
            <a:r>
              <a:rPr lang="cs-CZ" dirty="0" smtClean="0"/>
              <a:t>Osoba ve musí pro výkon služby splňovat zákonné předpoklady</a:t>
            </a:r>
          </a:p>
          <a:p>
            <a:r>
              <a:rPr lang="cs-CZ" dirty="0" smtClean="0"/>
              <a:t>Neslučitelnost funkcí – např. </a:t>
            </a:r>
            <a:r>
              <a:rPr lang="cs-CZ" dirty="0" smtClean="0">
                <a:solidFill>
                  <a:srgbClr val="FF0000"/>
                </a:solidFill>
              </a:rPr>
              <a:t>Prezident nemůže být zároveň ministr</a:t>
            </a:r>
            <a:endParaRPr lang="cs-CZ" dirty="0">
              <a:solidFill>
                <a:srgbClr val="FF0000"/>
              </a:solidFill>
            </a:endParaRPr>
          </a:p>
          <a:p>
            <a:r>
              <a:rPr lang="cs-CZ" dirty="0"/>
              <a:t>Hierarchická stavba, vztah podřízenosti nadřízenosti</a:t>
            </a:r>
            <a:r>
              <a:rPr lang="cs-CZ" dirty="0" smtClean="0"/>
              <a:t>, nebo garance </a:t>
            </a:r>
            <a:r>
              <a:rPr lang="cs-CZ" dirty="0"/>
              <a:t>nezávislosti</a:t>
            </a:r>
          </a:p>
          <a:p>
            <a:r>
              <a:rPr lang="cs-CZ" dirty="0"/>
              <a:t>Systemizace – na konkrétní funkci je stanoveno co musí splňovat</a:t>
            </a:r>
          </a:p>
          <a:p>
            <a:r>
              <a:rPr lang="cs-CZ" dirty="0" smtClean="0"/>
              <a:t>Složení slibu – soudci, úředníci, policisté, …</a:t>
            </a:r>
            <a:endParaRPr lang="cs-CZ" dirty="0"/>
          </a:p>
          <a:p>
            <a:r>
              <a:rPr lang="cs-CZ" dirty="0" smtClean="0"/>
              <a:t>Je hrazena </a:t>
            </a:r>
            <a:r>
              <a:rPr lang="cs-CZ" dirty="0"/>
              <a:t>z veřejných </a:t>
            </a:r>
            <a:r>
              <a:rPr lang="cs-CZ" dirty="0" smtClean="0"/>
              <a:t>prostředků – odměňováni dle právní předpisům na základě platových tříd a tarifů</a:t>
            </a:r>
          </a:p>
          <a:p>
            <a:r>
              <a:rPr lang="cs-CZ" dirty="0" smtClean="0"/>
              <a:t>Disciplinární odpovědnost</a:t>
            </a:r>
          </a:p>
          <a:p>
            <a:r>
              <a:rPr lang="cs-CZ" dirty="0" smtClean="0"/>
              <a:t>Omezení práv</a:t>
            </a:r>
          </a:p>
          <a:p>
            <a:r>
              <a:rPr lang="cs-CZ" dirty="0" smtClean="0"/>
              <a:t>Odpovědnost státu za nesprávný úřední postup</a:t>
            </a:r>
            <a:endParaRPr lang="cs-CZ" dirty="0"/>
          </a:p>
          <a:p>
            <a:endParaRPr lang="cs-CZ" dirty="0"/>
          </a:p>
        </p:txBody>
      </p:sp>
    </p:spTree>
    <p:extLst>
      <p:ext uri="{BB962C8B-B14F-4D97-AF65-F5344CB8AC3E}">
        <p14:creationId xmlns="" xmlns:p14="http://schemas.microsoft.com/office/powerpoint/2010/main" val="14098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latin typeface="+mn-lt"/>
              </a:rPr>
              <a:t>Disciplinární odpovědnost</a:t>
            </a:r>
            <a:endParaRPr lang="cs-CZ" b="1" dirty="0">
              <a:latin typeface="+mn-lt"/>
            </a:endParaRPr>
          </a:p>
        </p:txBody>
      </p:sp>
      <p:sp>
        <p:nvSpPr>
          <p:cNvPr id="3" name="Zástupný symbol pro obsah 2"/>
          <p:cNvSpPr>
            <a:spLocks noGrp="1"/>
          </p:cNvSpPr>
          <p:nvPr>
            <p:ph idx="1"/>
          </p:nvPr>
        </p:nvSpPr>
        <p:spPr/>
        <p:txBody>
          <a:bodyPr>
            <a:normAutofit/>
          </a:bodyPr>
          <a:lstStyle/>
          <a:p>
            <a:r>
              <a:rPr lang="cs-CZ" dirty="0" smtClean="0"/>
              <a:t>Jedná se o jeden z druhů správně právní odpovědnosti (vedle přestupků, pořádkových deliktů a jiných správních deliktů FO nebo PO)</a:t>
            </a:r>
          </a:p>
          <a:p>
            <a:r>
              <a:rPr lang="cs-CZ" dirty="0" smtClean="0"/>
              <a:t>Jednotlivé zákony obsahují úpravu disciplinární odpovědnosti vztahující se výlučně na jimi upravovanou skupinu veřejných zaměstnanců. Stanovených deliktů se tedy může dopustit vždy pouze skupina veřejných zaměstnanců, na něž daný zákon dopadá.</a:t>
            </a:r>
          </a:p>
          <a:p>
            <a:r>
              <a:rPr lang="cs-CZ" dirty="0" smtClean="0"/>
              <a:t>Zákony definují jak provinění (typicky nejrůznější porušení pracovních povinností), tak sankce, které je za provinění možné uložit (např. napomenutí, snížení platu, propuštění,…)</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latin typeface="+mn-lt"/>
              </a:rPr>
              <a:t>Omezení práv</a:t>
            </a:r>
            <a:endParaRPr lang="cs-CZ" b="1" dirty="0">
              <a:latin typeface="+mn-lt"/>
            </a:endParaRPr>
          </a:p>
        </p:txBody>
      </p:sp>
      <p:sp>
        <p:nvSpPr>
          <p:cNvPr id="3" name="Zástupný symbol pro obsah 2"/>
          <p:cNvSpPr>
            <a:spLocks noGrp="1"/>
          </p:cNvSpPr>
          <p:nvPr>
            <p:ph idx="1"/>
          </p:nvPr>
        </p:nvSpPr>
        <p:spPr/>
        <p:txBody>
          <a:bodyPr>
            <a:normAutofit fontScale="92500" lnSpcReduction="10000"/>
          </a:bodyPr>
          <a:lstStyle/>
          <a:p>
            <a:r>
              <a:rPr lang="cs-CZ" dirty="0" smtClean="0"/>
              <a:t>Čl. 41 Listiny dovoluje, </a:t>
            </a:r>
            <a:r>
              <a:rPr lang="cs-CZ" dirty="0"/>
              <a:t>aby zákon </a:t>
            </a:r>
            <a:r>
              <a:rPr lang="cs-CZ" dirty="0" smtClean="0"/>
              <a:t>zaměstnancům </a:t>
            </a:r>
            <a:r>
              <a:rPr lang="cs-CZ" dirty="0"/>
              <a:t>státní správy a územní </a:t>
            </a:r>
            <a:r>
              <a:rPr lang="cs-CZ" dirty="0" smtClean="0"/>
              <a:t>samosprávy  </a:t>
            </a:r>
            <a:r>
              <a:rPr lang="cs-CZ" dirty="0"/>
              <a:t>ve funkcích, které určí, </a:t>
            </a:r>
            <a:r>
              <a:rPr lang="cs-CZ" b="1" dirty="0"/>
              <a:t>bylo omezeno právo na podnikání a jinou hospodářskou činnost, právo zakládat politické strany a politická hnutí a sdružovat se v nich a právo na stávku</a:t>
            </a:r>
            <a:r>
              <a:rPr lang="cs-CZ" dirty="0" smtClean="0"/>
              <a:t>.</a:t>
            </a:r>
          </a:p>
          <a:p>
            <a:r>
              <a:rPr lang="cs-CZ" dirty="0" smtClean="0"/>
              <a:t>Soudcům, státním zástupcům, příslušníkům </a:t>
            </a:r>
            <a:r>
              <a:rPr lang="cs-CZ" dirty="0"/>
              <a:t>ozbrojených sil a příslušníkům bezpečnostních </a:t>
            </a:r>
            <a:r>
              <a:rPr lang="cs-CZ" dirty="0" smtClean="0"/>
              <a:t>sborů potom </a:t>
            </a:r>
            <a:r>
              <a:rPr lang="cs-CZ" b="1" dirty="0" smtClean="0"/>
              <a:t>vůbec nepřiznává  právo </a:t>
            </a:r>
            <a:r>
              <a:rPr lang="cs-CZ" b="1" dirty="0"/>
              <a:t>na </a:t>
            </a:r>
            <a:r>
              <a:rPr lang="cs-CZ" b="1" dirty="0" smtClean="0"/>
              <a:t>stávku</a:t>
            </a:r>
            <a:r>
              <a:rPr lang="cs-CZ" dirty="0" smtClean="0"/>
              <a:t> (čl</a:t>
            </a:r>
            <a:r>
              <a:rPr lang="cs-CZ" dirty="0"/>
              <a:t>. 27 odst. 4) a </a:t>
            </a:r>
            <a:r>
              <a:rPr lang="cs-CZ" b="1" dirty="0"/>
              <a:t>dovoluje, aby vedle práv shora uvedených bylo zákonem omezeno též jejich právo petiční, právo pokojně se shromažďovat a právo sdružovat se s jinými na ochranu svých hospodářských a sociálních zájmů, pokud souvisejí s výkonem služby.</a:t>
            </a:r>
            <a:r>
              <a:rPr lang="cs-CZ" dirty="0"/>
              <a:t> Podtrhuje se tak veřejný zájem na tom, aby výkon funkcí (služby) byl nepřerušovaný a neovlivňovaný osobními hospodářskými, sociálními, politickými nebo jinými zájmy. </a:t>
            </a:r>
            <a:endParaRPr lang="cs-CZ" dirty="0" smtClean="0"/>
          </a:p>
        </p:txBody>
      </p:sp>
    </p:spTree>
    <p:extLst>
      <p:ext uri="{BB962C8B-B14F-4D97-AF65-F5344CB8AC3E}">
        <p14:creationId xmlns="" xmlns:p14="http://schemas.microsoft.com/office/powerpoint/2010/main" val="76471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latin typeface="+mn-lt"/>
              </a:rPr>
              <a:t>Veřejnou službu lze chápat jako:</a:t>
            </a:r>
            <a:br>
              <a:rPr lang="cs-CZ" b="1" dirty="0" smtClean="0">
                <a:latin typeface="+mn-lt"/>
              </a:rPr>
            </a:br>
            <a:endParaRPr lang="cs-CZ" b="1" dirty="0">
              <a:latin typeface="+mn-lt"/>
            </a:endParaRPr>
          </a:p>
        </p:txBody>
      </p:sp>
      <p:sp>
        <p:nvSpPr>
          <p:cNvPr id="3" name="Zástupný symbol pro obsah 2"/>
          <p:cNvSpPr>
            <a:spLocks noGrp="1"/>
          </p:cNvSpPr>
          <p:nvPr>
            <p:ph idx="1"/>
          </p:nvPr>
        </p:nvSpPr>
        <p:spPr/>
        <p:txBody>
          <a:bodyPr/>
          <a:lstStyle/>
          <a:p>
            <a:r>
              <a:rPr lang="cs-CZ" dirty="0" smtClean="0"/>
              <a:t>Označení </a:t>
            </a:r>
            <a:r>
              <a:rPr lang="cs-CZ" b="1" dirty="0" smtClean="0"/>
              <a:t>činností</a:t>
            </a:r>
            <a:r>
              <a:rPr lang="cs-CZ" dirty="0" smtClean="0"/>
              <a:t>, jenž jsou vykonávány ve veřejném zájmu a slouží k zabezpečování potřeb občanů. Tyto činnosti jsou zároveň poskytovány či financovány některou ze složek veřejné správy, tedy státem nebo územně samosprávnými celky. </a:t>
            </a:r>
          </a:p>
          <a:p>
            <a:pPr>
              <a:buNone/>
            </a:pPr>
            <a:endParaRPr lang="cs-CZ" dirty="0" smtClean="0"/>
          </a:p>
          <a:p>
            <a:r>
              <a:rPr lang="cs-CZ" dirty="0" smtClean="0"/>
              <a:t>Označení </a:t>
            </a:r>
            <a:r>
              <a:rPr lang="cs-CZ" b="1" dirty="0" smtClean="0"/>
              <a:t>právního postavení </a:t>
            </a:r>
            <a:r>
              <a:rPr lang="cs-CZ" dirty="0" smtClean="0"/>
              <a:t>veřejných zaměstnanců a úprava jejich činnosti</a:t>
            </a:r>
          </a:p>
          <a:p>
            <a:pPr>
              <a:buFontTx/>
              <a:buChar char="-"/>
            </a:pP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latin typeface="+mn-lt"/>
              </a:rPr>
              <a:t>Odpovědnost státu</a:t>
            </a:r>
            <a:endParaRPr lang="cs-CZ" b="1" dirty="0">
              <a:latin typeface="+mn-lt"/>
            </a:endParaRPr>
          </a:p>
        </p:txBody>
      </p:sp>
      <p:sp>
        <p:nvSpPr>
          <p:cNvPr id="3" name="Zástupný symbol pro obsah 2"/>
          <p:cNvSpPr>
            <a:spLocks noGrp="1"/>
          </p:cNvSpPr>
          <p:nvPr>
            <p:ph idx="1"/>
          </p:nvPr>
        </p:nvSpPr>
        <p:spPr/>
        <p:txBody>
          <a:bodyPr>
            <a:normAutofit fontScale="92500" lnSpcReduction="10000"/>
          </a:bodyPr>
          <a:lstStyle/>
          <a:p>
            <a:r>
              <a:rPr lang="cs-CZ" b="1" dirty="0" smtClean="0"/>
              <a:t>zákon č. 82/1998 Sb., o odpovědnosti za škodu způsobenou při výkonu veřejné moci rozhodnutím nebo nesprávným úředním </a:t>
            </a:r>
            <a:r>
              <a:rPr lang="cs-CZ" b="1" dirty="0" smtClean="0"/>
              <a:t>postupem</a:t>
            </a:r>
          </a:p>
          <a:p>
            <a:pPr algn="just"/>
            <a:r>
              <a:rPr lang="cs-CZ" dirty="0" smtClean="0"/>
              <a:t>Stát také za případné škody způsobené nezákonným rozhodnutím nebo nesprávným úředním postupem přebírá odpovědnost (podle § 3 zákona č. 82/1998 Sb., o odpovědnosti za škodu způsobenou při výkonu veřejné moci rozhodnutím nebo nesprávným úředním postupem, stát odpovídá také za škodu, kterou způsobily právnické či fyzické osoby při výkonu státní správy, která jim byla svěřena). </a:t>
            </a:r>
          </a:p>
          <a:p>
            <a:pPr algn="just"/>
            <a:r>
              <a:rPr lang="cs-CZ" dirty="0" smtClean="0"/>
              <a:t>Jedná se o objektivní odpovědnost</a:t>
            </a:r>
          </a:p>
          <a:p>
            <a:pPr algn="just"/>
            <a:r>
              <a:rPr lang="cs-CZ" dirty="0" smtClean="0"/>
              <a:t>Možnost regresních náhrad – subjektivní odpovědnost (musí stát uplatňovat regres</a:t>
            </a:r>
            <a:r>
              <a:rPr lang="cs-CZ" dirty="0" smtClean="0"/>
              <a:t>?)</a:t>
            </a:r>
            <a:endParaRPr lang="cs-CZ" dirty="0" smtClean="0"/>
          </a:p>
        </p:txBody>
      </p:sp>
    </p:spTree>
    <p:extLst>
      <p:ext uri="{BB962C8B-B14F-4D97-AF65-F5344CB8AC3E}">
        <p14:creationId xmlns="" xmlns:p14="http://schemas.microsoft.com/office/powerpoint/2010/main" val="9640339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latin typeface="+mn-lt"/>
              </a:rPr>
              <a:t>Doporučená literatura</a:t>
            </a:r>
            <a:endParaRPr lang="cs-CZ" b="1" dirty="0">
              <a:latin typeface="+mn-lt"/>
            </a:endParaRPr>
          </a:p>
        </p:txBody>
      </p:sp>
      <p:sp>
        <p:nvSpPr>
          <p:cNvPr id="5" name="Zástupný symbol pro obsah 4"/>
          <p:cNvSpPr>
            <a:spLocks noGrp="1"/>
          </p:cNvSpPr>
          <p:nvPr>
            <p:ph idx="1"/>
          </p:nvPr>
        </p:nvSpPr>
        <p:spPr/>
        <p:txBody>
          <a:bodyPr>
            <a:normAutofit fontScale="70000" lnSpcReduction="20000"/>
          </a:bodyPr>
          <a:lstStyle/>
          <a:p>
            <a:r>
              <a:rPr lang="cs-CZ" b="1" dirty="0"/>
              <a:t>Obecná studijní </a:t>
            </a:r>
            <a:r>
              <a:rPr lang="cs-CZ" b="1" dirty="0" smtClean="0"/>
              <a:t>literatura</a:t>
            </a:r>
          </a:p>
          <a:p>
            <a:pPr>
              <a:buNone/>
            </a:pPr>
            <a:endParaRPr lang="cs-CZ" dirty="0"/>
          </a:p>
          <a:p>
            <a:pPr lvl="0"/>
            <a:r>
              <a:rPr lang="cs-CZ" i="1" dirty="0"/>
              <a:t>Průcha, P.</a:t>
            </a:r>
            <a:r>
              <a:rPr lang="cs-CZ" dirty="0"/>
              <a:t>: </a:t>
            </a:r>
            <a:r>
              <a:rPr lang="cs-CZ" i="1" dirty="0"/>
              <a:t>Správní právo, obecná část.</a:t>
            </a:r>
            <a:r>
              <a:rPr lang="cs-CZ" dirty="0"/>
              <a:t> 8. vydání. Brno : Doplněk, 2012, s. 161 – 170.</a:t>
            </a:r>
          </a:p>
          <a:p>
            <a:pPr lvl="0"/>
            <a:r>
              <a:rPr lang="cs-CZ" dirty="0"/>
              <a:t>Hendrych, D.: </a:t>
            </a:r>
            <a:r>
              <a:rPr lang="cs-CZ" i="1" dirty="0"/>
              <a:t>Správní věda. Teorie veřejné správy.</a:t>
            </a:r>
            <a:r>
              <a:rPr lang="cs-CZ" dirty="0"/>
              <a:t> 3. vydání. Praha : </a:t>
            </a:r>
            <a:r>
              <a:rPr lang="cs-CZ" dirty="0" err="1"/>
              <a:t>Wolters</a:t>
            </a:r>
            <a:r>
              <a:rPr lang="cs-CZ" dirty="0"/>
              <a:t> </a:t>
            </a:r>
            <a:r>
              <a:rPr lang="cs-CZ" dirty="0" err="1"/>
              <a:t>Kluwer</a:t>
            </a:r>
            <a:r>
              <a:rPr lang="cs-CZ" dirty="0"/>
              <a:t>, 2009, s. 103 – 158.</a:t>
            </a:r>
          </a:p>
          <a:p>
            <a:pPr lvl="0"/>
            <a:r>
              <a:rPr lang="cs-CZ" dirty="0"/>
              <a:t>Hendrych, D.: </a:t>
            </a:r>
            <a:r>
              <a:rPr lang="cs-CZ" i="1" dirty="0"/>
              <a:t>Správní věda. Teorie veřejné správy.</a:t>
            </a:r>
            <a:r>
              <a:rPr lang="cs-CZ" dirty="0"/>
              <a:t> 4. vydání. Praha : </a:t>
            </a:r>
            <a:r>
              <a:rPr lang="cs-CZ" dirty="0" err="1"/>
              <a:t>Wolters</a:t>
            </a:r>
            <a:r>
              <a:rPr lang="cs-CZ" dirty="0"/>
              <a:t> </a:t>
            </a:r>
            <a:r>
              <a:rPr lang="cs-CZ" dirty="0" err="1"/>
              <a:t>Kluwer</a:t>
            </a:r>
            <a:r>
              <a:rPr lang="cs-CZ" dirty="0"/>
              <a:t>, 2014.</a:t>
            </a:r>
          </a:p>
          <a:p>
            <a:pPr lvl="0"/>
            <a:r>
              <a:rPr lang="cs-CZ" dirty="0" err="1"/>
              <a:t>Horzinková</a:t>
            </a:r>
            <a:r>
              <a:rPr lang="cs-CZ" dirty="0"/>
              <a:t>, E. – Novotný, V.: </a:t>
            </a:r>
            <a:r>
              <a:rPr lang="cs-CZ" i="1" dirty="0"/>
              <a:t>Základy organizace veřejné správy v ČR</a:t>
            </a:r>
            <a:r>
              <a:rPr lang="cs-CZ" dirty="0"/>
              <a:t>. 3. </a:t>
            </a:r>
            <a:r>
              <a:rPr lang="cs-CZ" dirty="0" err="1"/>
              <a:t>upr</a:t>
            </a:r>
            <a:r>
              <a:rPr lang="cs-CZ" dirty="0"/>
              <a:t>. </a:t>
            </a:r>
            <a:r>
              <a:rPr lang="cs-CZ" dirty="0" err="1"/>
              <a:t>vyd</a:t>
            </a:r>
            <a:r>
              <a:rPr lang="cs-CZ" dirty="0"/>
              <a:t>. Plzeň : Vydavatelství a nakladatelství Aleš Čeněk, 2013.</a:t>
            </a:r>
          </a:p>
          <a:p>
            <a:pPr lvl="0"/>
            <a:r>
              <a:rPr lang="cs-CZ" dirty="0"/>
              <a:t>Hendrych, D.: </a:t>
            </a:r>
            <a:r>
              <a:rPr lang="cs-CZ" i="1" dirty="0"/>
              <a:t>Správní právo. Obecná část.</a:t>
            </a:r>
            <a:r>
              <a:rPr lang="cs-CZ" dirty="0"/>
              <a:t> 8. vydání. Praha : C. H. </a:t>
            </a:r>
            <a:r>
              <a:rPr lang="cs-CZ" dirty="0" err="1"/>
              <a:t>Beck</a:t>
            </a:r>
            <a:r>
              <a:rPr lang="cs-CZ" dirty="0"/>
              <a:t>, 2012.</a:t>
            </a:r>
          </a:p>
          <a:p>
            <a:pPr lvl="0"/>
            <a:r>
              <a:rPr lang="cs-CZ" dirty="0"/>
              <a:t>Sládeček, V.: </a:t>
            </a:r>
            <a:r>
              <a:rPr lang="cs-CZ" i="1" dirty="0"/>
              <a:t>Obecné správní právo. </a:t>
            </a:r>
            <a:r>
              <a:rPr lang="cs-CZ" dirty="0"/>
              <a:t>2. vydání. Praha : </a:t>
            </a:r>
            <a:r>
              <a:rPr lang="cs-CZ" dirty="0" err="1"/>
              <a:t>Wolters</a:t>
            </a:r>
            <a:r>
              <a:rPr lang="cs-CZ" dirty="0"/>
              <a:t> </a:t>
            </a:r>
            <a:r>
              <a:rPr lang="cs-CZ" dirty="0" err="1"/>
              <a:t>Kluwer</a:t>
            </a:r>
            <a:r>
              <a:rPr lang="cs-CZ" dirty="0"/>
              <a:t>, 2009, s. 233 – 250.</a:t>
            </a:r>
          </a:p>
          <a:p>
            <a:pPr lvl="0"/>
            <a:r>
              <a:rPr lang="cs-CZ" dirty="0"/>
              <a:t>Sládeček, V.: </a:t>
            </a:r>
            <a:r>
              <a:rPr lang="cs-CZ" i="1" dirty="0"/>
              <a:t>Obecné správní právo. </a:t>
            </a:r>
            <a:r>
              <a:rPr lang="cs-CZ" dirty="0"/>
              <a:t>3. vydání. Praha : </a:t>
            </a:r>
            <a:r>
              <a:rPr lang="cs-CZ" dirty="0" err="1"/>
              <a:t>Wolters</a:t>
            </a:r>
            <a:r>
              <a:rPr lang="cs-CZ" dirty="0"/>
              <a:t> </a:t>
            </a:r>
            <a:r>
              <a:rPr lang="cs-CZ" dirty="0" err="1"/>
              <a:t>Kluwer</a:t>
            </a:r>
            <a:r>
              <a:rPr lang="cs-CZ" dirty="0"/>
              <a:t>, 2013.</a:t>
            </a:r>
          </a:p>
          <a:p>
            <a:pPr lvl="0"/>
            <a:r>
              <a:rPr lang="cs-CZ" dirty="0"/>
              <a:t>Veřejné sbory</a:t>
            </a:r>
          </a:p>
          <a:p>
            <a:pPr lvl="0"/>
            <a:r>
              <a:rPr lang="cs-CZ" dirty="0"/>
              <a:t>Sládeček, V.: </a:t>
            </a:r>
            <a:r>
              <a:rPr lang="cs-CZ" i="1" dirty="0"/>
              <a:t>Veřejné bezpečnostní sbory. </a:t>
            </a:r>
            <a:r>
              <a:rPr lang="cs-CZ" dirty="0"/>
              <a:t>In: Sládeček, V.: Obecné správní právo. Praha : ASPI </a:t>
            </a:r>
            <a:r>
              <a:rPr lang="cs-CZ" dirty="0" err="1"/>
              <a:t>Wolters</a:t>
            </a:r>
            <a:r>
              <a:rPr lang="cs-CZ" dirty="0"/>
              <a:t> </a:t>
            </a:r>
            <a:r>
              <a:rPr lang="cs-CZ" dirty="0" err="1"/>
              <a:t>Kluwer</a:t>
            </a:r>
            <a:r>
              <a:rPr lang="cs-CZ" dirty="0"/>
              <a:t>, 2009, 275</a:t>
            </a:r>
            <a:r>
              <a:rPr lang="cs-CZ" dirty="0" smtClean="0"/>
              <a:t>.</a:t>
            </a:r>
            <a:endParaRPr lang="cs-CZ" dirty="0"/>
          </a:p>
          <a:p>
            <a:pPr>
              <a:buNone/>
            </a:pPr>
            <a:endParaRPr lang="cs-CZ" dirty="0"/>
          </a:p>
        </p:txBody>
      </p:sp>
    </p:spTree>
    <p:extLst>
      <p:ext uri="{BB962C8B-B14F-4D97-AF65-F5344CB8AC3E}">
        <p14:creationId xmlns="" xmlns:p14="http://schemas.microsoft.com/office/powerpoint/2010/main" val="4277334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latin typeface="+mn-lt"/>
              </a:rPr>
              <a:t>V prvním případě se tedy jedná typicky o:</a:t>
            </a:r>
            <a:endParaRPr lang="cs-CZ" b="1" dirty="0">
              <a:latin typeface="+mn-lt"/>
            </a:endParaRPr>
          </a:p>
        </p:txBody>
      </p:sp>
      <p:sp>
        <p:nvSpPr>
          <p:cNvPr id="3" name="Zástupný symbol pro obsah 2"/>
          <p:cNvSpPr>
            <a:spLocks noGrp="1"/>
          </p:cNvSpPr>
          <p:nvPr>
            <p:ph idx="1"/>
          </p:nvPr>
        </p:nvSpPr>
        <p:spPr/>
        <p:txBody>
          <a:bodyPr/>
          <a:lstStyle/>
          <a:p>
            <a:pPr>
              <a:buFontTx/>
              <a:buChar char="-"/>
            </a:pPr>
            <a:r>
              <a:rPr lang="cs-CZ" dirty="0" smtClean="0"/>
              <a:t>Veřejné statky, jaký mohou být např.:</a:t>
            </a:r>
          </a:p>
          <a:p>
            <a:pPr>
              <a:buFontTx/>
              <a:buChar char="-"/>
            </a:pPr>
            <a:endParaRPr lang="cs-CZ" dirty="0" smtClean="0"/>
          </a:p>
          <a:p>
            <a:pPr>
              <a:buFontTx/>
              <a:buChar char="-"/>
            </a:pPr>
            <a:r>
              <a:rPr lang="cs-CZ" dirty="0" smtClean="0"/>
              <a:t>Veřejné školství</a:t>
            </a:r>
          </a:p>
          <a:p>
            <a:pPr>
              <a:buFontTx/>
              <a:buChar char="-"/>
            </a:pPr>
            <a:r>
              <a:rPr lang="cs-CZ" dirty="0" smtClean="0"/>
              <a:t>Veřejné zdravotnictví</a:t>
            </a:r>
          </a:p>
          <a:p>
            <a:pPr marL="0" indent="0">
              <a:buNone/>
            </a:pPr>
            <a:endParaRPr lang="cs-CZ" dirty="0">
              <a:solidFill>
                <a:srgbClr val="FF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latin typeface="+mn-lt"/>
              </a:rPr>
              <a:t>Druhý případ, veřejná služba jako pracovní činnost, zahrnuje: </a:t>
            </a:r>
            <a:endParaRPr lang="cs-CZ" b="1" dirty="0">
              <a:latin typeface="+mn-lt"/>
            </a:endParaRPr>
          </a:p>
        </p:txBody>
      </p:sp>
      <p:sp>
        <p:nvSpPr>
          <p:cNvPr id="3" name="Zástupný symbol pro obsah 2"/>
          <p:cNvSpPr>
            <a:spLocks noGrp="1"/>
          </p:cNvSpPr>
          <p:nvPr>
            <p:ph idx="1"/>
          </p:nvPr>
        </p:nvSpPr>
        <p:spPr/>
        <p:txBody>
          <a:bodyPr>
            <a:normAutofit/>
          </a:bodyPr>
          <a:lstStyle/>
          <a:p>
            <a:pPr>
              <a:buFontTx/>
              <a:buChar char="-"/>
            </a:pPr>
            <a:r>
              <a:rPr lang="cs-CZ" b="1" dirty="0" smtClean="0"/>
              <a:t>Zaměstnance státu</a:t>
            </a:r>
          </a:p>
          <a:p>
            <a:pPr>
              <a:buFontTx/>
              <a:buChar char="-"/>
            </a:pPr>
            <a:r>
              <a:rPr lang="cs-CZ" b="1" dirty="0" smtClean="0"/>
              <a:t>Zaměstnance územně samosprávných celků</a:t>
            </a:r>
          </a:p>
          <a:p>
            <a:pPr>
              <a:buFontTx/>
              <a:buChar char="-"/>
            </a:pPr>
            <a:r>
              <a:rPr lang="cs-CZ" b="1" dirty="0" smtClean="0"/>
              <a:t>Příslušníky bezpečnostních sborů </a:t>
            </a:r>
            <a:r>
              <a:rPr lang="cs-CZ" dirty="0" smtClean="0"/>
              <a:t>(Policie České republiky, Hasičský záchranný sbor České republiky, Celní správa České republiky, Vězeňská služba České republiky, Generální inspekce bezpečnostních sborů, Bezpečnostní informační služba, a Úřad pro zahraniční styky a informace)</a:t>
            </a:r>
          </a:p>
          <a:p>
            <a:pPr>
              <a:buFontTx/>
              <a:buChar char="-"/>
            </a:pPr>
            <a:r>
              <a:rPr lang="cs-CZ" b="1" dirty="0" smtClean="0"/>
              <a:t>Soudce </a:t>
            </a:r>
            <a:r>
              <a:rPr lang="cs-CZ" dirty="0" smtClean="0"/>
              <a:t>(</a:t>
            </a:r>
            <a:r>
              <a:rPr lang="cs-CZ" dirty="0" smtClean="0"/>
              <a:t>postavení </a:t>
            </a:r>
            <a:r>
              <a:rPr lang="cs-CZ" dirty="0" err="1" smtClean="0"/>
              <a:t>sui</a:t>
            </a:r>
            <a:r>
              <a:rPr lang="cs-CZ" dirty="0" smtClean="0"/>
              <a:t> </a:t>
            </a:r>
            <a:r>
              <a:rPr lang="cs-CZ" dirty="0" err="1" smtClean="0"/>
              <a:t>generis</a:t>
            </a:r>
            <a:r>
              <a:rPr lang="cs-CZ" dirty="0" smtClean="0"/>
              <a:t>)</a:t>
            </a:r>
            <a:r>
              <a:rPr lang="cs-CZ" b="1" dirty="0" smtClean="0"/>
              <a:t>, </a:t>
            </a:r>
            <a:r>
              <a:rPr lang="cs-CZ" b="1" dirty="0" smtClean="0"/>
              <a:t>státní zástupce, exekutory</a:t>
            </a:r>
            <a:r>
              <a:rPr lang="cs-CZ" dirty="0" smtClean="0">
                <a:solidFill>
                  <a:schemeClr val="accent1">
                    <a:lumMod val="50000"/>
                  </a:schemeClr>
                </a:solidFill>
              </a:rPr>
              <a:t> </a:t>
            </a:r>
            <a:r>
              <a:rPr lang="cs-CZ" dirty="0" smtClean="0"/>
              <a:t>- zde se nicméně nejedná o výkon veřejné správy, nýbrž jde o představitele moci soudní, které však dílčím způsobem vykonávají veřejnou službu… </a:t>
            </a:r>
          </a:p>
          <a:p>
            <a:pPr>
              <a:buFontTx/>
              <a:buChar char="-"/>
            </a:pP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latin typeface="+mn-lt"/>
              </a:rPr>
              <a:t>Právní úprava</a:t>
            </a:r>
            <a:endParaRPr lang="cs-CZ" b="1" dirty="0">
              <a:latin typeface="+mn-lt"/>
            </a:endParaRPr>
          </a:p>
        </p:txBody>
      </p:sp>
      <p:sp>
        <p:nvSpPr>
          <p:cNvPr id="3" name="Zástupný symbol pro obsah 2"/>
          <p:cNvSpPr>
            <a:spLocks noGrp="1"/>
          </p:cNvSpPr>
          <p:nvPr>
            <p:ph idx="1"/>
          </p:nvPr>
        </p:nvSpPr>
        <p:spPr/>
        <p:txBody>
          <a:bodyPr/>
          <a:lstStyle/>
          <a:p>
            <a:r>
              <a:rPr lang="cs-CZ" dirty="0" smtClean="0"/>
              <a:t>Neexistuje jednotná právní úprava režimu veřejné služby</a:t>
            </a:r>
          </a:p>
          <a:p>
            <a:endParaRPr lang="cs-CZ" dirty="0"/>
          </a:p>
          <a:p>
            <a:r>
              <a:rPr lang="cs-CZ" dirty="0" smtClean="0"/>
              <a:t>Za jistý základ lze považovat čl. </a:t>
            </a:r>
            <a:r>
              <a:rPr lang="cs-CZ" dirty="0"/>
              <a:t> </a:t>
            </a:r>
            <a:r>
              <a:rPr lang="cs-CZ" dirty="0" smtClean="0"/>
              <a:t>79 odst. 2 Ústavy</a:t>
            </a:r>
          </a:p>
          <a:p>
            <a:pPr lvl="1"/>
            <a:r>
              <a:rPr lang="cs-CZ" dirty="0" smtClean="0"/>
              <a:t>Resp. některá ustanovení Ústavy a Listiny</a:t>
            </a:r>
          </a:p>
          <a:p>
            <a:endParaRPr lang="cs-CZ" dirty="0"/>
          </a:p>
          <a:p>
            <a:r>
              <a:rPr lang="cs-CZ" dirty="0"/>
              <a:t>S</a:t>
            </a:r>
            <a:r>
              <a:rPr lang="cs-CZ" dirty="0" smtClean="0"/>
              <a:t>peciální zákony:</a:t>
            </a:r>
          </a:p>
          <a:p>
            <a:pPr lvl="1"/>
            <a:r>
              <a:rPr lang="cs-CZ" dirty="0"/>
              <a:t>o</a:t>
            </a:r>
            <a:r>
              <a:rPr lang="cs-CZ" dirty="0" smtClean="0"/>
              <a:t> soudech a soudcích; o státním zastupitelství; </a:t>
            </a:r>
            <a:r>
              <a:rPr lang="cs-CZ" b="1" dirty="0" smtClean="0"/>
              <a:t>o služebním poměru příslušníků bezpečnostních sborů; o státní službě; </a:t>
            </a:r>
            <a:r>
              <a:rPr lang="cs-CZ" b="1" dirty="0"/>
              <a:t>o úřednících územních samosprávných celků</a:t>
            </a:r>
          </a:p>
        </p:txBody>
      </p:sp>
    </p:spTree>
    <p:extLst>
      <p:ext uri="{BB962C8B-B14F-4D97-AF65-F5344CB8AC3E}">
        <p14:creationId xmlns="" xmlns:p14="http://schemas.microsoft.com/office/powerpoint/2010/main" val="2084741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latin typeface="+mn-lt"/>
              </a:rPr>
              <a:t>Ústavní základy</a:t>
            </a:r>
            <a:endParaRPr lang="cs-CZ" b="1" dirty="0">
              <a:latin typeface="+mn-lt"/>
            </a:endParaRPr>
          </a:p>
        </p:txBody>
      </p:sp>
      <p:sp>
        <p:nvSpPr>
          <p:cNvPr id="3" name="Zástupný symbol pro obsah 2"/>
          <p:cNvSpPr>
            <a:spLocks noGrp="1"/>
          </p:cNvSpPr>
          <p:nvPr>
            <p:ph idx="1"/>
          </p:nvPr>
        </p:nvSpPr>
        <p:spPr/>
        <p:txBody>
          <a:bodyPr>
            <a:normAutofit lnSpcReduction="10000"/>
          </a:bodyPr>
          <a:lstStyle/>
          <a:p>
            <a:r>
              <a:rPr lang="cs-CZ" b="1" dirty="0" smtClean="0"/>
              <a:t>Čl. 79 odst. 2 Ústavy</a:t>
            </a:r>
            <a:r>
              <a:rPr lang="cs-CZ" dirty="0" smtClean="0"/>
              <a:t>: „</a:t>
            </a:r>
            <a:r>
              <a:rPr lang="cs-CZ" i="1" dirty="0" smtClean="0"/>
              <a:t>Právní poměry státních zaměstnanců v ministerstvech a jiných správních úřadech upravuje zákon</a:t>
            </a:r>
            <a:r>
              <a:rPr lang="cs-CZ" dirty="0" smtClean="0"/>
              <a:t>.“</a:t>
            </a:r>
          </a:p>
          <a:p>
            <a:endParaRPr lang="cs-CZ" dirty="0"/>
          </a:p>
          <a:p>
            <a:r>
              <a:rPr lang="cs-CZ" dirty="0" smtClean="0"/>
              <a:t>Toto ustanovení míří </a:t>
            </a:r>
            <a:r>
              <a:rPr lang="cs-CZ" dirty="0"/>
              <a:t>výhradně na úpravu právních poměrů „státních zaměstnanců“ ve správních úřadech (nikoli tedy případně také „státních zaměstnanců“ jinak zařazených) a tuto úpravu vyhrazuje zákonu. </a:t>
            </a:r>
            <a:r>
              <a:rPr lang="cs-CZ" dirty="0" smtClean="0"/>
              <a:t>Další </a:t>
            </a:r>
            <a:r>
              <a:rPr lang="cs-CZ" dirty="0"/>
              <a:t>normativní význam a </a:t>
            </a:r>
            <a:r>
              <a:rPr lang="cs-CZ" dirty="0" smtClean="0"/>
              <a:t>dosah by mělo, </a:t>
            </a:r>
            <a:r>
              <a:rPr lang="cs-CZ" dirty="0"/>
              <a:t>kdyby z něj bylo možno dovozovat, že Ústava pro uvedený okruh osob vyžaduje úpravu odlišnou od obecné úpravy provedené zákoníkem práce; takový výklad mu dává </a:t>
            </a:r>
            <a:r>
              <a:rPr lang="cs-CZ" i="1" dirty="0"/>
              <a:t>Hendrych</a:t>
            </a:r>
            <a:r>
              <a:rPr lang="cs-CZ" dirty="0"/>
              <a:t> (1997, s. 125), přesně vzato však taková ústavní direktiva z něj nevyplývá.</a:t>
            </a:r>
          </a:p>
        </p:txBody>
      </p:sp>
    </p:spTree>
    <p:extLst>
      <p:ext uri="{BB962C8B-B14F-4D97-AF65-F5344CB8AC3E}">
        <p14:creationId xmlns="" xmlns:p14="http://schemas.microsoft.com/office/powerpoint/2010/main" val="3908517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latin typeface="+mn-lt"/>
              </a:rPr>
              <a:t>Ústavní základy</a:t>
            </a:r>
            <a:endParaRPr lang="cs-CZ" b="1" dirty="0">
              <a:latin typeface="+mn-lt"/>
            </a:endParaRPr>
          </a:p>
        </p:txBody>
      </p:sp>
      <p:sp>
        <p:nvSpPr>
          <p:cNvPr id="3" name="Zástupný symbol pro obsah 2"/>
          <p:cNvSpPr>
            <a:spLocks noGrp="1"/>
          </p:cNvSpPr>
          <p:nvPr>
            <p:ph idx="1"/>
          </p:nvPr>
        </p:nvSpPr>
        <p:spPr/>
        <p:txBody>
          <a:bodyPr>
            <a:normAutofit/>
          </a:bodyPr>
          <a:lstStyle/>
          <a:p>
            <a:r>
              <a:rPr lang="cs-CZ" dirty="0"/>
              <a:t>A právě tímto institucionálním vymezením a personální působností je určen předmět právní úpravy služebního zákona (viz níže). To znamená, že se vztahuje výlučně na ministerstva, ústřední orgány státní správy a jiné správní úřady a na státní zaměstnance a na zaměstnance, kteří v nich vykonávají státní správu jako službu pro </a:t>
            </a:r>
            <a:r>
              <a:rPr lang="cs-CZ" dirty="0" smtClean="0"/>
              <a:t>veřejnost.</a:t>
            </a:r>
          </a:p>
          <a:p>
            <a:endParaRPr lang="cs-CZ" dirty="0"/>
          </a:p>
        </p:txBody>
      </p:sp>
    </p:spTree>
    <p:extLst>
      <p:ext uri="{BB962C8B-B14F-4D97-AF65-F5344CB8AC3E}">
        <p14:creationId xmlns="" xmlns:p14="http://schemas.microsoft.com/office/powerpoint/2010/main" val="334420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latin typeface="+mn-lt"/>
              </a:rPr>
              <a:t>Ústavní základy</a:t>
            </a:r>
            <a:endParaRPr lang="cs-CZ" b="1" dirty="0">
              <a:latin typeface="+mn-lt"/>
            </a:endParaRPr>
          </a:p>
        </p:txBody>
      </p:sp>
      <p:sp>
        <p:nvSpPr>
          <p:cNvPr id="3" name="Zástupný symbol pro obsah 2"/>
          <p:cNvSpPr>
            <a:spLocks noGrp="1"/>
          </p:cNvSpPr>
          <p:nvPr>
            <p:ph idx="1"/>
          </p:nvPr>
        </p:nvSpPr>
        <p:spPr/>
        <p:txBody>
          <a:bodyPr/>
          <a:lstStyle/>
          <a:p>
            <a:r>
              <a:rPr lang="cs-CZ" dirty="0" smtClean="0"/>
              <a:t>Dále Ústava a Listiny vymezují základní ústavní principy veřejné služby:</a:t>
            </a:r>
          </a:p>
          <a:p>
            <a:pPr>
              <a:buFontTx/>
              <a:buChar char="-"/>
            </a:pPr>
            <a:r>
              <a:rPr lang="cs-CZ" b="1" dirty="0" smtClean="0"/>
              <a:t>rovný přístup k veřejným funkcím – </a:t>
            </a:r>
            <a:r>
              <a:rPr lang="cs-CZ" dirty="0" smtClean="0"/>
              <a:t>čl.21 odst.4 Listiny základních práv a svobod</a:t>
            </a:r>
          </a:p>
          <a:p>
            <a:pPr>
              <a:buFontTx/>
              <a:buChar char="-"/>
            </a:pPr>
            <a:r>
              <a:rPr lang="cs-CZ" b="1" dirty="0" smtClean="0"/>
              <a:t>uplatňovaní veřejné moci jako služby všem občanům</a:t>
            </a:r>
            <a:r>
              <a:rPr lang="cs-CZ" dirty="0" smtClean="0"/>
              <a:t> – čl.2 odst.3 Ústavy České republiky</a:t>
            </a:r>
            <a:endParaRPr lang="cs-CZ" strike="sngStrike" dirty="0" smtClean="0">
              <a:solidFill>
                <a:schemeClr val="accent6">
                  <a:lumMod val="50000"/>
                </a:schemeClr>
              </a:solidFill>
            </a:endParaRPr>
          </a:p>
          <a:p>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latin typeface="+mn-lt"/>
              </a:rPr>
              <a:t>Koncepce (systém) veřejné služby</a:t>
            </a:r>
            <a:endParaRPr lang="cs-CZ" b="1" dirty="0">
              <a:latin typeface="+mn-lt"/>
            </a:endParaRPr>
          </a:p>
        </p:txBody>
      </p:sp>
      <p:sp>
        <p:nvSpPr>
          <p:cNvPr id="3" name="Zástupný symbol pro obsah 2"/>
          <p:cNvSpPr>
            <a:spLocks noGrp="1"/>
          </p:cNvSpPr>
          <p:nvPr>
            <p:ph idx="1"/>
          </p:nvPr>
        </p:nvSpPr>
        <p:spPr/>
        <p:txBody>
          <a:bodyPr/>
          <a:lstStyle/>
          <a:p>
            <a:pPr algn="just"/>
            <a:r>
              <a:rPr lang="cs-CZ" dirty="0" smtClean="0"/>
              <a:t>Postupným vývojem byrokratického řízení státu </a:t>
            </a:r>
            <a:r>
              <a:rPr lang="cs-CZ" dirty="0"/>
              <a:t>se vytvářely různé </a:t>
            </a:r>
            <a:r>
              <a:rPr lang="cs-CZ" dirty="0" smtClean="0"/>
              <a:t>koncepce </a:t>
            </a:r>
            <a:r>
              <a:rPr lang="cs-CZ" dirty="0"/>
              <a:t>veřejné </a:t>
            </a:r>
            <a:r>
              <a:rPr lang="cs-CZ" dirty="0" smtClean="0"/>
              <a:t>služby, kdy se v </a:t>
            </a:r>
            <a:r>
              <a:rPr lang="cs-CZ" dirty="0"/>
              <a:t>současné době </a:t>
            </a:r>
            <a:r>
              <a:rPr lang="cs-CZ" dirty="0" smtClean="0"/>
              <a:t>v rámci správně-právní teorie můžeme shledat s dvěma, resp. třemi základními systémy </a:t>
            </a:r>
            <a:r>
              <a:rPr lang="cs-CZ" dirty="0"/>
              <a:t>veřejné </a:t>
            </a:r>
            <a:r>
              <a:rPr lang="cs-CZ" dirty="0" smtClean="0"/>
              <a:t>služby:</a:t>
            </a:r>
          </a:p>
          <a:p>
            <a:pPr marL="0" indent="0" algn="just">
              <a:buNone/>
            </a:pPr>
            <a:r>
              <a:rPr lang="cs-CZ" dirty="0" smtClean="0"/>
              <a:t> </a:t>
            </a:r>
          </a:p>
          <a:p>
            <a:pPr algn="ctr"/>
            <a:r>
              <a:rPr lang="cs-CZ" b="1" dirty="0" smtClean="0"/>
              <a:t>1 Kariérní systém</a:t>
            </a:r>
          </a:p>
          <a:p>
            <a:pPr algn="ctr"/>
            <a:r>
              <a:rPr lang="cs-CZ" b="1" dirty="0" smtClean="0"/>
              <a:t>2 Smluvní systém</a:t>
            </a:r>
          </a:p>
          <a:p>
            <a:pPr algn="ctr"/>
            <a:r>
              <a:rPr lang="cs-CZ" b="1" dirty="0" smtClean="0"/>
              <a:t>3 Kombinace výše uvedených</a:t>
            </a:r>
            <a:endParaRPr lang="cs-CZ" b="1" dirty="0"/>
          </a:p>
        </p:txBody>
      </p:sp>
    </p:spTree>
    <p:extLst>
      <p:ext uri="{BB962C8B-B14F-4D97-AF65-F5344CB8AC3E}">
        <p14:creationId xmlns="" xmlns:p14="http://schemas.microsoft.com/office/powerpoint/2010/main" val="1138098071"/>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985</TotalTime>
  <Words>1367</Words>
  <Application>Microsoft Office PowerPoint</Application>
  <PresentationFormat>Vlastní</PresentationFormat>
  <Paragraphs>120</Paragraphs>
  <Slides>21</Slides>
  <Notes>0</Notes>
  <HiddenSlides>0</HiddenSlides>
  <MMClips>0</MMClips>
  <ScaleCrop>false</ScaleCrop>
  <HeadingPairs>
    <vt:vector size="4" baseType="variant">
      <vt:variant>
        <vt:lpstr>Motiv</vt:lpstr>
      </vt:variant>
      <vt:variant>
        <vt:i4>1</vt:i4>
      </vt:variant>
      <vt:variant>
        <vt:lpstr>Nadpisy snímků</vt:lpstr>
      </vt:variant>
      <vt:variant>
        <vt:i4>21</vt:i4>
      </vt:variant>
    </vt:vector>
  </HeadingPairs>
  <TitlesOfParts>
    <vt:vector size="22" baseType="lpstr">
      <vt:lpstr>Motiv Office</vt:lpstr>
      <vt:lpstr>Veřejná služba</vt:lpstr>
      <vt:lpstr>Veřejnou službu lze chápat jako: </vt:lpstr>
      <vt:lpstr>V prvním případě se tedy jedná typicky o:</vt:lpstr>
      <vt:lpstr>Druhý případ, veřejná služba jako pracovní činnost, zahrnuje: </vt:lpstr>
      <vt:lpstr>Právní úprava</vt:lpstr>
      <vt:lpstr>Ústavní základy</vt:lpstr>
      <vt:lpstr>Ústavní základy</vt:lpstr>
      <vt:lpstr>Ústavní základy</vt:lpstr>
      <vt:lpstr>Koncepce (systém) veřejné služby</vt:lpstr>
      <vt:lpstr>Karierní systém</vt:lpstr>
      <vt:lpstr>Smluvní systém</vt:lpstr>
      <vt:lpstr>Kombinace</vt:lpstr>
      <vt:lpstr>Veřejnou službu jako pracovní činnost můžeme členit z různých hledisek, např.:</vt:lpstr>
      <vt:lpstr>Členění dle způsobu vzniku služebního vztahu</vt:lpstr>
      <vt:lpstr>Členění dle trvání služby</vt:lpstr>
      <vt:lpstr>Členění dle způsobu provádění služby</vt:lpstr>
      <vt:lpstr>Specifika veřejné služby</vt:lpstr>
      <vt:lpstr>Disciplinární odpovědnost</vt:lpstr>
      <vt:lpstr>Omezení práv</vt:lpstr>
      <vt:lpstr>Odpovědnost státu</vt:lpstr>
      <vt:lpstr>Doporučená literatura</vt:lpstr>
    </vt:vector>
  </TitlesOfParts>
  <Company>Celní správa České republiky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Veřejná služba</dc:title>
  <dc:creator>Vrbík Marek, kpt. Mgr.</dc:creator>
  <cp:lastModifiedBy>Veronika Helferová</cp:lastModifiedBy>
  <cp:revision>108</cp:revision>
  <dcterms:created xsi:type="dcterms:W3CDTF">2015-11-09T13:11:58Z</dcterms:created>
  <dcterms:modified xsi:type="dcterms:W3CDTF">2015-11-26T13:35:15Z</dcterms:modified>
</cp:coreProperties>
</file>