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309" r:id="rId3"/>
    <p:sldId id="304" r:id="rId4"/>
    <p:sldId id="311" r:id="rId5"/>
    <p:sldId id="316" r:id="rId6"/>
    <p:sldId id="305" r:id="rId7"/>
    <p:sldId id="312" r:id="rId8"/>
    <p:sldId id="313" r:id="rId9"/>
    <p:sldId id="314" r:id="rId10"/>
    <p:sldId id="319" r:id="rId11"/>
    <p:sldId id="317" r:id="rId12"/>
    <p:sldId id="318" r:id="rId13"/>
    <p:sldId id="315" r:id="rId14"/>
  </p:sldIdLst>
  <p:sldSz cx="9144000" cy="6858000" type="screen4x3"/>
  <p:notesSz cx="6669088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134" d="100"/>
          <a:sy n="134" d="100"/>
        </p:scale>
        <p:origin x="-9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5D20CDF-4A5F-496B-AFCC-02CAF1EEFD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8038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CED4B3-82C4-46A4-8597-68A5CDF7C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9110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F8C46-BC78-4CD5-A25C-68F37E52DD3E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ED4B3-82C4-46A4-8597-68A5CDF7C713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29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38142F0-4434-43BF-9E46-67BE9431587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8A3C14-80A7-4F21-BCBF-F3FB686AEF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317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AD8470-CC7E-4754-942C-E3312E16B2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9505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76822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9531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4621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6353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55750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32919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70748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1451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4118A-B86B-4E10-82F1-CDA15C747C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6862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55283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26663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488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8423B-488A-4A3B-A0A2-B3D1173C5F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63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041C43-D3B3-4C65-A4C0-7553C25A5B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022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2A70BF-718B-4DCE-B95D-9F20BC85C0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15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EC616A-ACB9-4848-9E45-F8C8C43B8A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872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FCB71F-0C03-4322-971A-ADDE2623D9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626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86B85B-6424-46A4-8D8D-3F8EC97547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475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4E2AD0-CC0A-43DB-BE10-5000947F23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804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2CCBB2C6-66FF-4B19-9D58-972B74D34E0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267744" y="2636912"/>
            <a:ext cx="6624736" cy="3600252"/>
          </a:xfrm>
        </p:spPr>
        <p:txBody>
          <a:bodyPr/>
          <a:lstStyle/>
          <a:p>
            <a:pPr algn="ctr"/>
            <a:r>
              <a:rPr lang="cs-CZ" altLang="cs-CZ" sz="2800" u="sng" dirty="0" smtClean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800" u="sng" dirty="0" smtClean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u="sng" dirty="0" smtClean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</a:t>
            </a:r>
            <a:r>
              <a:rPr lang="cs-CZ" altLang="cs-CZ" sz="2800" u="sng" dirty="0" smtClean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správa, pojem a charakteristika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MP313Zk Úvod do studia veřejné správy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>
                <a:solidFill>
                  <a:schemeClr val="accent4"/>
                </a:solidFill>
              </a:rPr>
              <a:t>1. přednáška 24. 9. 2015</a:t>
            </a:r>
            <a:br>
              <a:rPr lang="cs-CZ" altLang="cs-CZ" sz="2400" dirty="0" smtClean="0">
                <a:solidFill>
                  <a:schemeClr val="accent4"/>
                </a:solidFill>
              </a:rPr>
            </a:br>
            <a:r>
              <a:rPr lang="cs-CZ" altLang="cs-CZ" sz="2400" dirty="0" smtClean="0">
                <a:solidFill>
                  <a:schemeClr val="accent4"/>
                </a:solidFill>
              </a:rPr>
              <a:t>JUDr</a:t>
            </a:r>
            <a:r>
              <a:rPr lang="cs-CZ" altLang="cs-CZ" sz="2400" dirty="0" smtClean="0">
                <a:solidFill>
                  <a:schemeClr val="accent4"/>
                </a:solidFill>
              </a:rPr>
              <a:t>. Lukáš Potěšil, Ph.D.</a:t>
            </a:r>
            <a:endParaRPr lang="cs-CZ" altLang="cs-CZ" sz="2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Charta místní samosprávy </a:t>
            </a:r>
            <a:r>
              <a:rPr lang="cs-CZ" altLang="cs-CZ" dirty="0"/>
              <a:t>(č. 181/1999 Sb.)</a:t>
            </a:r>
          </a:p>
          <a:p>
            <a:pPr algn="just">
              <a:lnSpc>
                <a:spcPct val="9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Ústavní základ územní samosprávy</a:t>
            </a:r>
          </a:p>
          <a:p>
            <a:pPr algn="just"/>
            <a:r>
              <a:rPr lang="cs-CZ" dirty="0" smtClean="0"/>
              <a:t>NSS (</a:t>
            </a:r>
            <a:r>
              <a:rPr lang="cs-CZ" dirty="0" err="1" smtClean="0"/>
              <a:t>sp</a:t>
            </a:r>
            <a:r>
              <a:rPr lang="cs-CZ" dirty="0" smtClean="0"/>
              <a:t>. zn. 7 </a:t>
            </a:r>
            <a:r>
              <a:rPr lang="cs-CZ" dirty="0" err="1" smtClean="0"/>
              <a:t>Ao</a:t>
            </a:r>
            <a:r>
              <a:rPr lang="cs-CZ" dirty="0" smtClean="0"/>
              <a:t> 2/2011, 2497/2012 Sb. </a:t>
            </a:r>
            <a:r>
              <a:rPr lang="cs-CZ" dirty="0"/>
              <a:t>NSS), „</a:t>
            </a:r>
            <a:r>
              <a:rPr lang="cs-CZ" sz="2000" i="1" dirty="0"/>
              <a:t>Podle čl. 1 odst. 1 Ústavy je Česká republika mimo jiné </a:t>
            </a:r>
            <a:r>
              <a:rPr lang="cs-CZ" sz="2000" b="1" i="1" dirty="0"/>
              <a:t>jednotný stát</a:t>
            </a:r>
            <a:r>
              <a:rPr lang="cs-CZ" sz="2000" i="1" dirty="0"/>
              <a:t>; nejedná se o federaci či nadstátní integrační uskupení. Ústavně zaručená samospráva obcí a krajů je pouze </a:t>
            </a:r>
            <a:r>
              <a:rPr lang="cs-CZ" sz="2000" b="1" i="1" dirty="0"/>
              <a:t>jedním z prvků dělby </a:t>
            </a:r>
            <a:r>
              <a:rPr lang="cs-CZ" sz="2000" i="1" dirty="0"/>
              <a:t>moci mezi ústředními ústavními orgány a orgány samosprávy a projevem principu subsidiarity, z něhož vyplývá, že </a:t>
            </a:r>
            <a:r>
              <a:rPr lang="cs-CZ" sz="2000" b="1" i="1" dirty="0"/>
              <a:t>věci místního významu mají být v té míře, v níž mají vskutku specificky místní povahu, svěřeny regulaci na této úrovni systému veřejné správy</a:t>
            </a:r>
            <a:r>
              <a:rPr lang="cs-CZ" sz="2000" i="1" dirty="0"/>
              <a:t>. Samospráva krajů a obcí nemůže mít takový dosah, aby místními či regionálními regulacemi fakticky rozdrobila jednotný právní a ekonomický prostor České republiky na oblasti, v nichž budou platit zásadně odlišná pravidla</a:t>
            </a:r>
            <a:r>
              <a:rPr lang="cs-CZ" sz="2000" i="1" dirty="0" smtClean="0"/>
              <a:t>.“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453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státní správy a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Vzájemná nezávislost, součinnost</a:t>
            </a:r>
          </a:p>
          <a:p>
            <a:pPr algn="just"/>
            <a:r>
              <a:rPr lang="cs-CZ" dirty="0" smtClean="0"/>
              <a:t>Tzv. přenesená působnost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827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38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185430-606E-4114-8AE3-24AC5153D38C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správa, pojem a charakteristika</a:t>
            </a:r>
            <a:endParaRPr lang="cs-CZ" alt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Pojem „správy“, správa soukromá a veřejná</a:t>
            </a:r>
          </a:p>
          <a:p>
            <a:pPr algn="just"/>
            <a:r>
              <a:rPr lang="cs-CZ" altLang="cs-CZ" dirty="0" smtClean="0"/>
              <a:t>Vztah veřejné správy, zákonodárství a justice</a:t>
            </a:r>
          </a:p>
          <a:p>
            <a:pPr algn="just"/>
            <a:r>
              <a:rPr lang="cs-CZ" altLang="cs-CZ" dirty="0" smtClean="0"/>
              <a:t>Pojem a charakteristika veřejné správy</a:t>
            </a:r>
          </a:p>
          <a:p>
            <a:pPr algn="just"/>
            <a:r>
              <a:rPr lang="cs-CZ" altLang="cs-CZ" dirty="0" smtClean="0"/>
              <a:t>Členění veřejné správy na státní správu a samosprávu</a:t>
            </a:r>
          </a:p>
          <a:p>
            <a:pPr algn="just"/>
            <a:r>
              <a:rPr lang="cs-CZ" altLang="cs-CZ" dirty="0" smtClean="0"/>
              <a:t>Specifikace a charakteristické rysy státní správy a samosprávy</a:t>
            </a:r>
          </a:p>
          <a:p>
            <a:pPr algn="just"/>
            <a:r>
              <a:rPr lang="cs-CZ" altLang="cs-CZ" dirty="0" smtClean="0"/>
              <a:t>Členění samosprávy na územní a zájmovou/profesní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soukromá a veřejná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b="1" dirty="0" smtClean="0"/>
              <a:t>Správa</a:t>
            </a:r>
            <a:r>
              <a:rPr lang="cs-CZ" altLang="cs-CZ" dirty="0" smtClean="0"/>
              <a:t> – záměrná činnost směřující k určitému cíli, spočívá ve „spravování/řízení</a:t>
            </a:r>
            <a:r>
              <a:rPr lang="cs-CZ" altLang="cs-CZ" dirty="0" smtClean="0"/>
              <a:t>“, administrativa</a:t>
            </a:r>
            <a:endParaRPr lang="cs-CZ" altLang="cs-CZ" dirty="0" smtClean="0"/>
          </a:p>
          <a:p>
            <a:pPr algn="just">
              <a:lnSpc>
                <a:spcPct val="90000"/>
              </a:lnSpc>
            </a:pPr>
            <a:r>
              <a:rPr lang="cs-CZ" altLang="cs-CZ" dirty="0" smtClean="0"/>
              <a:t>Správa </a:t>
            </a:r>
            <a:r>
              <a:rPr lang="cs-CZ" altLang="cs-CZ" b="1" dirty="0" smtClean="0"/>
              <a:t>soukromá</a:t>
            </a:r>
            <a:r>
              <a:rPr lang="cs-CZ" altLang="cs-CZ" dirty="0" smtClean="0"/>
              <a:t> – soukromé subjekty, soukromý zájem, soukromé cíle a úkoly, soukromé záležitosti, soukromoprávní prostředky, </a:t>
            </a:r>
            <a:r>
              <a:rPr lang="cs-CZ" altLang="cs-CZ" u="sng" dirty="0" smtClean="0"/>
              <a:t>vše je dovoleno</a:t>
            </a:r>
            <a:r>
              <a:rPr lang="cs-CZ" altLang="cs-CZ" u="sng" dirty="0" smtClean="0"/>
              <a:t>, co </a:t>
            </a:r>
            <a:r>
              <a:rPr lang="cs-CZ" altLang="cs-CZ" u="sng" dirty="0" smtClean="0"/>
              <a:t>není zakázáno</a:t>
            </a:r>
          </a:p>
          <a:p>
            <a:pPr algn="just">
              <a:lnSpc>
                <a:spcPct val="90000"/>
              </a:lnSpc>
            </a:pPr>
            <a:r>
              <a:rPr lang="cs-CZ" altLang="cs-CZ" b="1" dirty="0" smtClean="0"/>
              <a:t>Správa veřejná</a:t>
            </a:r>
            <a:r>
              <a:rPr lang="cs-CZ" altLang="cs-CZ" dirty="0" smtClean="0"/>
              <a:t> – </a:t>
            </a:r>
            <a:r>
              <a:rPr lang="cs-CZ" altLang="cs-CZ" dirty="0" smtClean="0">
                <a:solidFill>
                  <a:srgbClr val="CC0000"/>
                </a:solidFill>
              </a:rPr>
              <a:t>veřejnoprávní </a:t>
            </a:r>
            <a:r>
              <a:rPr lang="cs-CZ" altLang="cs-CZ" dirty="0" smtClean="0">
                <a:solidFill>
                  <a:srgbClr val="CC0000"/>
                </a:solidFill>
              </a:rPr>
              <a:t>subjekty </a:t>
            </a:r>
            <a:r>
              <a:rPr lang="cs-CZ" altLang="cs-CZ" dirty="0" smtClean="0"/>
              <a:t>(orgány veřejné správy/správní orgány), </a:t>
            </a:r>
            <a:r>
              <a:rPr lang="cs-CZ" altLang="cs-CZ" dirty="0" smtClean="0">
                <a:solidFill>
                  <a:srgbClr val="CC0000"/>
                </a:solidFill>
              </a:rPr>
              <a:t>povinnost</a:t>
            </a:r>
            <a:r>
              <a:rPr lang="cs-CZ" altLang="cs-CZ" dirty="0" smtClean="0"/>
              <a:t>, </a:t>
            </a:r>
            <a:r>
              <a:rPr lang="cs-CZ" altLang="cs-CZ" dirty="0" smtClean="0">
                <a:solidFill>
                  <a:srgbClr val="CC0000"/>
                </a:solidFill>
              </a:rPr>
              <a:t>veřejné cíle a úkoly</a:t>
            </a:r>
            <a:r>
              <a:rPr lang="cs-CZ" altLang="cs-CZ" dirty="0" smtClean="0"/>
              <a:t>, </a:t>
            </a:r>
            <a:r>
              <a:rPr lang="cs-CZ" altLang="cs-CZ" dirty="0" smtClean="0">
                <a:solidFill>
                  <a:srgbClr val="CC0000"/>
                </a:solidFill>
              </a:rPr>
              <a:t>veřejnoprávní </a:t>
            </a:r>
            <a:r>
              <a:rPr lang="cs-CZ" altLang="cs-CZ" dirty="0" smtClean="0">
                <a:solidFill>
                  <a:srgbClr val="CC0000"/>
                </a:solidFill>
              </a:rPr>
              <a:t>prostředky (formy)</a:t>
            </a:r>
            <a:r>
              <a:rPr lang="cs-CZ" altLang="cs-CZ" dirty="0" smtClean="0"/>
              <a:t>, </a:t>
            </a:r>
            <a:r>
              <a:rPr lang="cs-CZ" altLang="cs-CZ" dirty="0" smtClean="0">
                <a:solidFill>
                  <a:srgbClr val="CC0000"/>
                </a:solidFill>
              </a:rPr>
              <a:t>veřejný zájem</a:t>
            </a:r>
            <a:r>
              <a:rPr lang="cs-CZ" altLang="cs-CZ" dirty="0" smtClean="0"/>
              <a:t>, </a:t>
            </a:r>
            <a:r>
              <a:rPr lang="cs-CZ" altLang="cs-CZ" dirty="0" smtClean="0">
                <a:solidFill>
                  <a:srgbClr val="CC0000"/>
                </a:solidFill>
              </a:rPr>
              <a:t>veřejné záležitosti</a:t>
            </a:r>
            <a:r>
              <a:rPr lang="cs-CZ" altLang="cs-CZ" dirty="0" smtClean="0"/>
              <a:t> (veřejné úkoly), </a:t>
            </a:r>
            <a:r>
              <a:rPr lang="cs-CZ" altLang="cs-CZ" u="sng" dirty="0" smtClean="0"/>
              <a:t>povoleno je to, co zákon stanoví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53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– kde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Co je to „veřejná správa“ – lze popsat, nikoliv </a:t>
            </a:r>
            <a:r>
              <a:rPr lang="cs-CZ" dirty="0" smtClean="0"/>
              <a:t>jednoznačně a určitě definovat </a:t>
            </a:r>
            <a:r>
              <a:rPr lang="cs-CZ" dirty="0"/>
              <a:t>(E. </a:t>
            </a:r>
            <a:r>
              <a:rPr lang="cs-CZ" dirty="0" err="1" smtClean="0"/>
              <a:t>Forsthoff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„</a:t>
            </a:r>
            <a:r>
              <a:rPr lang="cs-CZ" i="1" dirty="0"/>
              <a:t>člověk chce stále od správy tím více a více, čím méně a méně o ní ví a rozumí jí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Veřejná správa nás obklopuje </a:t>
            </a:r>
            <a:r>
              <a:rPr lang="cs-CZ" b="1" dirty="0" smtClean="0">
                <a:solidFill>
                  <a:srgbClr val="FF0000"/>
                </a:solidFill>
              </a:rPr>
              <a:t>v každodenním životě: </a:t>
            </a:r>
            <a:r>
              <a:rPr lang="cs-CZ" sz="2000" i="1" dirty="0" smtClean="0"/>
              <a:t>veřejnoprávní média a tisk, zdravotnictví, MHD, regulace dopravy, školství, hygiena a ochrana spotřebitele, pokuty, …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Veřejná správa následuje člověka </a:t>
            </a:r>
            <a:r>
              <a:rPr lang="cs-CZ" b="1" dirty="0" smtClean="0">
                <a:solidFill>
                  <a:srgbClr val="FF0000"/>
                </a:solidFill>
              </a:rPr>
              <a:t>od narození do smrti: </a:t>
            </a:r>
            <a:r>
              <a:rPr lang="cs-CZ" sz="2000" i="1" dirty="0" smtClean="0"/>
              <a:t>zdravotní péče, narození – matrika, MŠ a povinná školní docházka, občanský průkaz, řidičský průkaz, cestovní doklad (pas), nezaměstnanost, přijetí na VŠ, studium, jednání s úřady (koupě nemovitosti, registrace vozidla), protiprávní jednání, svatba, podnikání, důchodové dávky, smrt, …</a:t>
            </a:r>
            <a:endParaRPr lang="cs-CZ" sz="2000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5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03445B-20BB-416A-AB31-627A833BB84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Veřejná správa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Napojení na </a:t>
            </a:r>
            <a:r>
              <a:rPr lang="cs-CZ" b="1" dirty="0"/>
              <a:t>veřejnou </a:t>
            </a:r>
            <a:r>
              <a:rPr lang="cs-CZ" b="1" dirty="0" smtClean="0"/>
              <a:t>moc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Veřejná moc </a:t>
            </a:r>
            <a:r>
              <a:rPr lang="cs-CZ" dirty="0" smtClean="0"/>
              <a:t>(nález ÚS </a:t>
            </a:r>
            <a:r>
              <a:rPr lang="cs-CZ" dirty="0"/>
              <a:t>ČSFR, </a:t>
            </a:r>
            <a:r>
              <a:rPr lang="cs-CZ" dirty="0" err="1"/>
              <a:t>sp</a:t>
            </a:r>
            <a:r>
              <a:rPr lang="cs-CZ" dirty="0" smtClean="0"/>
              <a:t>. zn</a:t>
            </a:r>
            <a:r>
              <a:rPr lang="cs-CZ" dirty="0"/>
              <a:t>. I. </a:t>
            </a:r>
            <a:r>
              <a:rPr lang="cs-CZ" dirty="0" smtClean="0"/>
              <a:t>ÚS 191/92 a ÚS ČR, </a:t>
            </a:r>
            <a:r>
              <a:rPr lang="cs-CZ" dirty="0" err="1" smtClean="0"/>
              <a:t>sp</a:t>
            </a:r>
            <a:r>
              <a:rPr lang="cs-CZ" dirty="0"/>
              <a:t>. zn. II ÚS 75/93): </a:t>
            </a:r>
            <a:r>
              <a:rPr lang="cs-CZ" sz="2000" dirty="0" smtClean="0"/>
              <a:t>„</a:t>
            </a:r>
            <a:r>
              <a:rPr lang="cs-CZ" sz="2000" i="1" dirty="0" smtClean="0"/>
              <a:t>Veřejnou mocí se rozumí taková moc, která </a:t>
            </a:r>
            <a:r>
              <a:rPr lang="cs-CZ" sz="2000" i="1" dirty="0" smtClean="0">
                <a:solidFill>
                  <a:schemeClr val="accent2"/>
                </a:solidFill>
              </a:rPr>
              <a:t>autoritativně rozhoduje o právech a povinnostech subjektů</a:t>
            </a:r>
            <a:r>
              <a:rPr lang="cs-CZ" sz="2000" i="1" dirty="0" smtClean="0"/>
              <a:t>, ať již přímo, nebo zprostředkovaně. Subjekt, o jehož právech nebo povinnostech rozhoduje orgán veřejné moci, </a:t>
            </a:r>
            <a:r>
              <a:rPr lang="cs-CZ" sz="2000" i="1" dirty="0" smtClean="0">
                <a:solidFill>
                  <a:schemeClr val="accent2"/>
                </a:solidFill>
              </a:rPr>
              <a:t>není v rovnoprávném postavení s tímto orgánem </a:t>
            </a:r>
            <a:r>
              <a:rPr lang="cs-CZ" sz="2000" i="1" dirty="0" smtClean="0"/>
              <a:t>a obsah rozhodnutí tohoto orgánu nezávisí od vůle subjektu</a:t>
            </a:r>
            <a:r>
              <a:rPr lang="cs-CZ" sz="2000" dirty="0" smtClean="0"/>
              <a:t>.“ 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dirty="0" smtClean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Negativní definice (vymezení) veřejné správy (</a:t>
            </a:r>
            <a:r>
              <a:rPr lang="cs-CZ" dirty="0" smtClean="0">
                <a:solidFill>
                  <a:schemeClr val="accent2"/>
                </a:solidFill>
              </a:rPr>
              <a:t>odčítací metoda</a:t>
            </a:r>
            <a:r>
              <a:rPr lang="cs-CZ" dirty="0" smtClean="0"/>
              <a:t>) od ostatních složek veřejné moci – </a:t>
            </a:r>
            <a:r>
              <a:rPr lang="cs-CZ" b="1" dirty="0" smtClean="0"/>
              <a:t>zákonodárné + výkonné + </a:t>
            </a:r>
            <a:r>
              <a:rPr lang="cs-CZ" b="1" dirty="0" smtClean="0"/>
              <a:t>soudní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 smtClean="0"/>
              <a:t>ALE: </a:t>
            </a:r>
            <a:r>
              <a:rPr lang="cs-CZ" dirty="0" smtClean="0"/>
              <a:t>veřejná správa vydává </a:t>
            </a:r>
            <a:r>
              <a:rPr lang="cs-CZ" b="1" dirty="0" smtClean="0"/>
              <a:t>vlastní právní předpisy </a:t>
            </a:r>
            <a:r>
              <a:rPr lang="cs-CZ" dirty="0" smtClean="0"/>
              <a:t>(podzákonné či odvozené), veřejná správa </a:t>
            </a:r>
            <a:r>
              <a:rPr lang="cs-CZ" b="1" dirty="0" smtClean="0"/>
              <a:t>vydává i individuální rozhodnutí</a:t>
            </a:r>
            <a:r>
              <a:rPr lang="cs-CZ" dirty="0" smtClean="0"/>
              <a:t> (kupř. sankce za přestupek)</a:t>
            </a:r>
            <a:endParaRPr lang="cs-CZ" b="1" dirty="0" smtClean="0"/>
          </a:p>
          <a:p>
            <a:pPr algn="just"/>
            <a:endParaRPr lang="cs-CZ" altLang="cs-CZ" dirty="0" smtClean="0"/>
          </a:p>
          <a:p>
            <a:pPr algn="just"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503237"/>
          </a:xfrm>
        </p:spPr>
        <p:txBody>
          <a:bodyPr/>
          <a:lstStyle/>
          <a:p>
            <a:r>
              <a:rPr lang="cs-CZ" dirty="0" smtClean="0"/>
              <a:t>Veřejná správa 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Veřejná správa je duálním pojmem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 smtClean="0"/>
              <a:t>Materiální </a:t>
            </a:r>
            <a:r>
              <a:rPr lang="cs-CZ" altLang="cs-CZ" b="1" dirty="0" smtClean="0"/>
              <a:t>pojetí</a:t>
            </a:r>
            <a:r>
              <a:rPr lang="cs-CZ" altLang="cs-CZ" dirty="0" smtClean="0"/>
              <a:t> – činnost „CO </a:t>
            </a:r>
            <a:r>
              <a:rPr lang="cs-CZ" altLang="cs-CZ" dirty="0" smtClean="0"/>
              <a:t>?“, tzv. </a:t>
            </a:r>
            <a:r>
              <a:rPr lang="cs-CZ" altLang="cs-CZ" b="1" dirty="0" smtClean="0">
                <a:solidFill>
                  <a:schemeClr val="accent2"/>
                </a:solidFill>
              </a:rPr>
              <a:t>dobrá správa</a:t>
            </a:r>
            <a:endParaRPr lang="cs-CZ" altLang="cs-CZ" b="1" dirty="0" smtClean="0">
              <a:solidFill>
                <a:schemeClr val="accent2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 smtClean="0"/>
              <a:t>Formální pojetí</a:t>
            </a:r>
            <a:r>
              <a:rPr lang="cs-CZ" altLang="cs-CZ" dirty="0" smtClean="0"/>
              <a:t> – organizace „KDO ?“, zaměřuje se na vykonavatele veřejné správy</a:t>
            </a:r>
          </a:p>
          <a:p>
            <a:pPr algn="just"/>
            <a:r>
              <a:rPr lang="cs-CZ" b="1" dirty="0" smtClean="0"/>
              <a:t>Způsoby </a:t>
            </a:r>
            <a:r>
              <a:rPr lang="cs-CZ" b="1" dirty="0" smtClean="0"/>
              <a:t>výkonu </a:t>
            </a:r>
            <a:r>
              <a:rPr lang="cs-CZ" dirty="0" smtClean="0"/>
              <a:t>veřejné správy: </a:t>
            </a:r>
            <a:r>
              <a:rPr lang="cs-CZ" i="1" dirty="0" smtClean="0"/>
              <a:t>vrchnostenský, pečovatelský a fiskální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Státní </a:t>
            </a:r>
            <a:r>
              <a:rPr lang="cs-CZ" b="1" dirty="0" smtClean="0"/>
              <a:t>správa </a:t>
            </a:r>
            <a:endParaRPr lang="cs-CZ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Samospráva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Druhy či úseky (oblasti): </a:t>
            </a:r>
            <a:r>
              <a:rPr lang="cs-CZ" dirty="0" smtClean="0"/>
              <a:t>obrana, policie, matriky, kultura, školství, doprava, …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8247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b="1" dirty="0" smtClean="0"/>
              <a:t>Státní správa</a:t>
            </a:r>
            <a:r>
              <a:rPr lang="cs-CZ" altLang="cs-CZ" dirty="0" smtClean="0"/>
              <a:t> – </a:t>
            </a:r>
            <a:r>
              <a:rPr lang="cs-CZ" altLang="cs-CZ" b="1" dirty="0" smtClean="0"/>
              <a:t>správa státu</a:t>
            </a:r>
            <a:r>
              <a:rPr lang="cs-CZ" altLang="cs-CZ" dirty="0" smtClean="0"/>
              <a:t>, jeho jednotlivých složek, v rámci různých oblastí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 smtClean="0"/>
              <a:t>Subjekt: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stát</a:t>
            </a:r>
            <a:r>
              <a:rPr lang="cs-CZ" altLang="cs-CZ" dirty="0" smtClean="0"/>
              <a:t> (kdo?)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 smtClean="0"/>
              <a:t>Vykonavatel: </a:t>
            </a:r>
            <a:r>
              <a:rPr lang="cs-CZ" altLang="cs-CZ" dirty="0" smtClean="0"/>
              <a:t>orgány státu (</a:t>
            </a:r>
            <a:r>
              <a:rPr lang="cs-CZ" altLang="cs-CZ" u="sng" dirty="0" smtClean="0"/>
              <a:t>přímí vykonavatelé</a:t>
            </a:r>
            <a:r>
              <a:rPr lang="cs-CZ" altLang="cs-CZ" dirty="0" smtClean="0"/>
              <a:t>) a orgány dalších subjektů (orgány obcí, krajů, FO, PO - n</a:t>
            </a:r>
            <a:r>
              <a:rPr lang="cs-CZ" altLang="cs-CZ" u="sng" dirty="0" smtClean="0"/>
              <a:t>epřímí vykonavatelé- delegace na základě zákona</a:t>
            </a:r>
            <a:r>
              <a:rPr lang="cs-CZ" altLang="cs-CZ" dirty="0" smtClean="0"/>
              <a:t>) – (kým?)</a:t>
            </a:r>
          </a:p>
          <a:p>
            <a:pPr algn="just">
              <a:lnSpc>
                <a:spcPct val="80000"/>
              </a:lnSpc>
            </a:pPr>
            <a:r>
              <a:rPr lang="cs-CZ" altLang="cs-CZ" dirty="0" smtClean="0"/>
              <a:t>Státní správa – </a:t>
            </a:r>
            <a:r>
              <a:rPr lang="cs-CZ" altLang="cs-CZ" dirty="0" smtClean="0">
                <a:solidFill>
                  <a:srgbClr val="CC0000"/>
                </a:solidFill>
              </a:rPr>
              <a:t>přenesená působnost (jménem státu, v zájmu státu)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 smtClean="0"/>
              <a:t>Prvky:</a:t>
            </a:r>
            <a:r>
              <a:rPr lang="cs-CZ" altLang="cs-CZ" dirty="0" smtClean="0"/>
              <a:t> jednotnost, nadřízenost, řízení, vázanost interními akty, usnesení vlády, závislost </a:t>
            </a:r>
            <a:endParaRPr lang="cs-CZ" altLang="cs-CZ" dirty="0" smtClean="0"/>
          </a:p>
          <a:p>
            <a:pPr algn="just">
              <a:lnSpc>
                <a:spcPct val="80000"/>
              </a:lnSpc>
            </a:pPr>
            <a:r>
              <a:rPr lang="cs-CZ" altLang="cs-CZ" dirty="0" smtClean="0"/>
              <a:t>Zákon č. 234/2014 Sb., o státní službě</a:t>
            </a:r>
            <a:endParaRPr lang="cs-CZ" alt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540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b="1" dirty="0" smtClean="0"/>
              <a:t>Samospráva</a:t>
            </a:r>
            <a:r>
              <a:rPr lang="cs-CZ" altLang="cs-CZ" dirty="0" smtClean="0"/>
              <a:t> - správa části veřejných záležitostí těmi, jichž se bezprostředně týká</a:t>
            </a:r>
          </a:p>
          <a:p>
            <a:pPr algn="just">
              <a:lnSpc>
                <a:spcPct val="90000"/>
              </a:lnSpc>
            </a:pPr>
            <a:r>
              <a:rPr lang="cs-CZ" altLang="cs-CZ" dirty="0" smtClean="0"/>
              <a:t>Projev odstátnění a decentralizace</a:t>
            </a:r>
          </a:p>
          <a:p>
            <a:pPr algn="just">
              <a:lnSpc>
                <a:spcPct val="90000"/>
              </a:lnSpc>
            </a:pPr>
            <a:r>
              <a:rPr lang="cs-CZ" altLang="cs-CZ" b="1" dirty="0" smtClean="0"/>
              <a:t>Znaky: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CC0000"/>
                </a:solidFill>
              </a:rPr>
              <a:t>nestátní subjekty</a:t>
            </a:r>
            <a:r>
              <a:rPr lang="cs-CZ" altLang="cs-CZ" dirty="0" smtClean="0"/>
              <a:t>, aprobovanost k výkonu samosprávy, vázanost právními předpisy, nezávislost </a:t>
            </a:r>
          </a:p>
          <a:p>
            <a:pPr algn="just">
              <a:lnSpc>
                <a:spcPct val="90000"/>
              </a:lnSpc>
            </a:pPr>
            <a:r>
              <a:rPr lang="cs-CZ" altLang="cs-CZ" b="1" dirty="0" smtClean="0"/>
              <a:t>Samospráva</a:t>
            </a:r>
            <a:r>
              <a:rPr lang="cs-CZ" altLang="cs-CZ" dirty="0" smtClean="0"/>
              <a:t> – </a:t>
            </a:r>
            <a:r>
              <a:rPr lang="cs-CZ" altLang="cs-CZ" b="1" dirty="0" smtClean="0"/>
              <a:t>územní</a:t>
            </a:r>
            <a:r>
              <a:rPr lang="cs-CZ" altLang="cs-CZ" dirty="0" smtClean="0"/>
              <a:t> (obce, kraje – </a:t>
            </a:r>
            <a:r>
              <a:rPr lang="cs-CZ" altLang="cs-CZ" dirty="0" smtClean="0">
                <a:solidFill>
                  <a:srgbClr val="CC0000"/>
                </a:solidFill>
              </a:rPr>
              <a:t>samostatná působnost</a:t>
            </a:r>
            <a:r>
              <a:rPr lang="cs-CZ" altLang="cs-CZ" dirty="0" smtClean="0"/>
              <a:t>) * </a:t>
            </a:r>
            <a:r>
              <a:rPr lang="cs-CZ" altLang="cs-CZ" b="1" dirty="0" smtClean="0"/>
              <a:t>zájmová/profesní </a:t>
            </a:r>
            <a:r>
              <a:rPr lang="cs-CZ" altLang="cs-CZ" dirty="0" smtClean="0"/>
              <a:t>(komory</a:t>
            </a:r>
            <a:r>
              <a:rPr lang="cs-CZ" alt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0346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samospráva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24118A-B86B-4E10-82F1-CDA15C747CBB}" type="slidenum">
              <a:rPr lang="cs-CZ" altLang="cs-CZ" smtClean="0"/>
              <a:pPr/>
              <a:t>9</a:t>
            </a:fld>
            <a:endParaRPr lang="cs-CZ" alt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3690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0339406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y ppt.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šablony ppt.prezentace</Template>
  <TotalTime>55</TotalTime>
  <Words>816</Words>
  <Application>Microsoft Office PowerPoint</Application>
  <PresentationFormat>Předvádění na obrazovce (4:3)</PresentationFormat>
  <Paragraphs>78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šablony ppt.prezentace</vt:lpstr>
      <vt:lpstr>BÉŽOVÁ TITL</vt:lpstr>
      <vt:lpstr> Veřejná správa, pojem a charakteristika   MP313Zk Úvod do studia veřejné správy   1. přednáška 24. 9. 2015 JUDr. Lukáš Potěšil, Ph.D.</vt:lpstr>
      <vt:lpstr>Veřejná správa, pojem a charakteristika</vt:lpstr>
      <vt:lpstr>Správa soukromá a veřejná</vt:lpstr>
      <vt:lpstr>Veřejná správa – kde je?</vt:lpstr>
      <vt:lpstr>Veřejná správa</vt:lpstr>
      <vt:lpstr>Veřejná správa - druhy</vt:lpstr>
      <vt:lpstr>Státní správa</vt:lpstr>
      <vt:lpstr>Samospráva</vt:lpstr>
      <vt:lpstr>Krajská samospráva</vt:lpstr>
      <vt:lpstr>Samospráva</vt:lpstr>
      <vt:lpstr>Vztah státní správy a samosprávy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JUDr. Lukas Potesil, Ph.D.</dc:creator>
  <cp:lastModifiedBy>JUDr. Lukas Potesil, Ph.D.</cp:lastModifiedBy>
  <cp:revision>35</cp:revision>
  <cp:lastPrinted>2015-09-24T06:58:12Z</cp:lastPrinted>
  <dcterms:created xsi:type="dcterms:W3CDTF">2015-09-23T12:32:18Z</dcterms:created>
  <dcterms:modified xsi:type="dcterms:W3CDTF">2015-09-24T06:59:23Z</dcterms:modified>
</cp:coreProperties>
</file>