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77" r:id="rId3"/>
    <p:sldId id="27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0" r:id="rId19"/>
    <p:sldId id="279" r:id="rId20"/>
    <p:sldId id="281" r:id="rId21"/>
    <p:sldId id="271" r:id="rId22"/>
    <p:sldId id="272" r:id="rId23"/>
    <p:sldId id="273" r:id="rId24"/>
    <p:sldId id="274" r:id="rId25"/>
    <p:sldId id="27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1" d="100"/>
          <a:sy n="71" d="100"/>
        </p:scale>
        <p:origin x="28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Územní samospráva a její organizace</a:t>
            </a:r>
            <a:r>
              <a:rPr lang="cs-CZ" dirty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25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 samostatné působnosti obce patří všechny záležitosti, které jsou v zájmu obce a občanů obce.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Výjimkou </a:t>
            </a:r>
            <a:r>
              <a:rPr lang="cs-CZ" dirty="0"/>
              <a:t>je situace, kdy by šlo o věci zákonem svěřené krajům nebo pokud by šlo </a:t>
            </a:r>
            <a:r>
              <a:rPr lang="cs-CZ" dirty="0" smtClean="0"/>
              <a:t>o </a:t>
            </a:r>
            <a:r>
              <a:rPr lang="cs-CZ" dirty="0"/>
              <a:t>přenesenou působnost. </a:t>
            </a:r>
          </a:p>
        </p:txBody>
      </p:sp>
    </p:spTree>
    <p:extLst>
      <p:ext uri="{BB962C8B-B14F-4D97-AF65-F5344CB8AC3E}">
        <p14:creationId xmlns:p14="http://schemas.microsoft.com/office/powerpoint/2010/main" val="8932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jaké </a:t>
            </a:r>
            <a:r>
              <a:rPr lang="cs-CZ" b="1" dirty="0"/>
              <a:t>činnosti </a:t>
            </a:r>
            <a:r>
              <a:rPr lang="cs-CZ" b="1" dirty="0" smtClean="0"/>
              <a:t>spadají pod </a:t>
            </a:r>
            <a:r>
              <a:rPr lang="cs-CZ" b="1" dirty="0"/>
              <a:t>samostatnou </a:t>
            </a:r>
            <a:r>
              <a:rPr lang="cs-CZ" b="1" dirty="0" smtClean="0"/>
              <a:t>působnost?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schvalovat program rozvoje obce,</a:t>
            </a:r>
            <a:endParaRPr lang="cs-CZ" dirty="0"/>
          </a:p>
          <a:p>
            <a:r>
              <a:rPr lang="cs-CZ" i="1" dirty="0"/>
              <a:t>schvalovat rozpočet obce a účetní závěrku obce sestavenou k rozvahovému dni</a:t>
            </a:r>
            <a:br>
              <a:rPr lang="cs-CZ" i="1" dirty="0"/>
            </a:br>
            <a:endParaRPr lang="cs-CZ" dirty="0"/>
          </a:p>
          <a:p>
            <a:r>
              <a:rPr lang="cs-CZ" i="1" dirty="0"/>
              <a:t>zřizovat a rušit příspěvkové organizace a organizační složky obce, schvalovat jejich zřizovací listiny,</a:t>
            </a:r>
            <a:endParaRPr lang="cs-CZ" dirty="0"/>
          </a:p>
          <a:p>
            <a:r>
              <a:rPr lang="cs-CZ" i="1" dirty="0"/>
              <a:t>vydávat obecně závazné vyhlášky obce,</a:t>
            </a:r>
            <a:endParaRPr lang="cs-CZ" dirty="0"/>
          </a:p>
          <a:p>
            <a:r>
              <a:rPr lang="cs-CZ" i="1" dirty="0"/>
              <a:t>rozhodovat o vyhlášení místního referenda,</a:t>
            </a:r>
            <a:endParaRPr lang="cs-CZ" dirty="0"/>
          </a:p>
          <a:p>
            <a:r>
              <a:rPr lang="cs-CZ" i="1" dirty="0"/>
              <a:t>navrhovat změny katastrálních území uvnitř obce, schvalovat dohody o změně hranic obce a o slučování obcí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9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zřizovat a rušit výbory, volit jejich předsedy a další členy a odvolávat je z funkce,</a:t>
            </a:r>
            <a:endParaRPr lang="cs-CZ" dirty="0"/>
          </a:p>
          <a:p>
            <a:r>
              <a:rPr lang="cs-CZ" i="1" dirty="0"/>
              <a:t>volit z řad členů zastupitelstva obce starostu, místostarosty a další členy rady obce (radní) a odvolávat je z funkce, stanovit počet členů rady obce,</a:t>
            </a:r>
            <a:endParaRPr lang="cs-CZ" dirty="0"/>
          </a:p>
          <a:p>
            <a:r>
              <a:rPr lang="cs-CZ" i="1" dirty="0"/>
              <a:t>zřizovat a zrušovat obecní policii,</a:t>
            </a:r>
            <a:endParaRPr lang="cs-CZ" dirty="0"/>
          </a:p>
          <a:p>
            <a:r>
              <a:rPr lang="cs-CZ" i="1" dirty="0"/>
              <a:t>rozhodovat o spolupráci obce s jinými obcemi a o formě této spolupráce,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47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Dále  v samostatné p.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rozhodovat o zřízení a názvech částí obce, o názvech ulic a dalších veřejných prostranství, - udělovat a odnímat čestné občanství obce a ceny obce,</a:t>
            </a:r>
            <a:endParaRPr lang="cs-CZ" dirty="0"/>
          </a:p>
          <a:p>
            <a:r>
              <a:rPr lang="cs-CZ" i="1" dirty="0"/>
              <a:t>rozhodovat o zrušení nařízení rady obce,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48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Přenesená </a:t>
            </a:r>
            <a:r>
              <a:rPr lang="cs-CZ" b="1" dirty="0" smtClean="0"/>
              <a:t>působnost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přenesené působnosti obce vykonávají státní správu, která byla jejich orgánům svěřena státem. Znamená to, že obce vykonávají tuto činnost jménem státu a plní jeho úkoly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Přenesenou působnost většinou vykonává obecní úřad (a jeho odbory jako je stavební úřad nebo matrika).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výkon přenesené působnosti získávají obce příspěvky ze státního rozpočtu</a:t>
            </a:r>
            <a:r>
              <a:rPr lang="cs-CZ" dirty="0" smtClean="0"/>
              <a:t>. (dlouhodobá kritika , že jsou malé)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…..Dvojkové…..Trojkové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rozsahu státní správy, kterou vykonávají, a rozsahu působnosti, kterou mají, se obce dělí na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obce (obce I. stupně)</a:t>
            </a:r>
          </a:p>
          <a:p>
            <a:r>
              <a:rPr lang="cs-CZ" dirty="0"/>
              <a:t>obce s pověřeným osobním úřadem (obce II. stupně)</a:t>
            </a:r>
          </a:p>
          <a:p>
            <a:r>
              <a:rPr lang="cs-CZ" dirty="0"/>
              <a:t>obce s rozšířenou působností (obce III. stupně, bývají to větší města s velkým správním obvodem)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58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</a:t>
            </a:r>
            <a:r>
              <a:rPr lang="cs-CZ" dirty="0"/>
              <a:t>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přenesené působnosti obce </a:t>
            </a:r>
            <a:r>
              <a:rPr lang="cs-CZ" sz="2400" dirty="0" smtClean="0"/>
              <a:t>vydávají </a:t>
            </a:r>
            <a:r>
              <a:rPr lang="cs-CZ" sz="2400" dirty="0"/>
              <a:t>nařízení obce </a:t>
            </a:r>
            <a:r>
              <a:rPr lang="cs-CZ" dirty="0"/>
              <a:t>k provedení zákonů a přitom se řídí zákony </a:t>
            </a:r>
          </a:p>
        </p:txBody>
      </p:sp>
    </p:spTree>
    <p:extLst>
      <p:ext uri="{BB962C8B-B14F-4D97-AF65-F5344CB8AC3E}">
        <p14:creationId xmlns:p14="http://schemas.microsoft.com/office/powerpoint/2010/main" val="424671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poznat, zda jde o přenesenou nebo samostatnou působnost?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§ 8 zákona o obcích.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dirty="0" smtClean="0"/>
              <a:t>Podle </a:t>
            </a:r>
            <a:r>
              <a:rPr lang="cs-CZ" dirty="0"/>
              <a:t>něj musí každý zvláštní zákon, který upravuje působnost obcí říct, zda jde o přenesenou nebo samostatnou působnost.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to neudělá, tak platí, že jde vždy </a:t>
            </a:r>
            <a:r>
              <a:rPr lang="cs-CZ" sz="2000" dirty="0">
                <a:solidFill>
                  <a:srgbClr val="FF0000"/>
                </a:solidFill>
              </a:rPr>
              <a:t>o samostatnou působnost.</a:t>
            </a:r>
          </a:p>
        </p:txBody>
      </p:sp>
    </p:spTree>
    <p:extLst>
      <p:ext uri="{BB962C8B-B14F-4D97-AF65-F5344CB8AC3E}">
        <p14:creationId xmlns:p14="http://schemas.microsoft.com/office/powerpoint/2010/main" val="208597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Městské obvody,  </a:t>
            </a:r>
            <a:r>
              <a:rPr lang="cs-CZ" dirty="0"/>
              <a:t>městské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Území statutárních měst se může členit na městské obvody nebo městské části s </a:t>
            </a:r>
            <a:r>
              <a:rPr lang="cs-CZ" dirty="0">
                <a:solidFill>
                  <a:srgbClr val="92D050"/>
                </a:solidFill>
              </a:rPr>
              <a:t>vlastními </a:t>
            </a:r>
            <a:r>
              <a:rPr lang="cs-CZ" sz="2800" dirty="0"/>
              <a:t>orgány samosprávy</a:t>
            </a:r>
            <a:r>
              <a:rPr lang="cs-CZ" sz="2800" dirty="0" smtClean="0"/>
              <a:t>.</a:t>
            </a:r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788" y="3626167"/>
            <a:ext cx="7620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63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MČ a MO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Městské obvody a městské části jednají za statutární město v záležitostech jim svěřených zákonem a v mezích zákona </a:t>
            </a:r>
            <a:r>
              <a:rPr lang="cs-CZ" i="1" dirty="0"/>
              <a:t>statutem.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Městské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obvody a městské části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nemohou vydávat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 závazné vyhlášky nebo nařízení.</a:t>
            </a:r>
          </a:p>
        </p:txBody>
      </p:sp>
    </p:spTree>
    <p:extLst>
      <p:ext uri="{BB962C8B-B14F-4D97-AF65-F5344CB8AC3E}">
        <p14:creationId xmlns:p14="http://schemas.microsoft.com/office/powerpoint/2010/main" val="353506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</a:t>
            </a:r>
            <a:r>
              <a:rPr lang="cs-CZ" dirty="0" err="1" smtClean="0"/>
              <a:t>organiz.principy</a:t>
            </a:r>
            <a:r>
              <a:rPr lang="cs-CZ" dirty="0" smtClean="0"/>
              <a:t> VS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cs-CZ" sz="2400" b="1" i="1" dirty="0">
                <a:latin typeface="Arial" charset="0"/>
              </a:rPr>
              <a:t>Princip centralizace, decentralizace, 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cs-CZ" sz="2400" b="1" i="1" dirty="0">
                <a:latin typeface="Arial" charset="0"/>
              </a:rPr>
              <a:t>    koncentrace a dekoncentrace </a:t>
            </a:r>
          </a:p>
          <a:p>
            <a:pPr lvl="1">
              <a:lnSpc>
                <a:spcPct val="90000"/>
              </a:lnSpc>
              <a:defRPr/>
            </a:pPr>
            <a:endParaRPr lang="cs-CZ" sz="2400" b="1" i="1" dirty="0">
              <a:latin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400" b="1" i="1" dirty="0">
                <a:latin typeface="Arial" charset="0"/>
              </a:rPr>
              <a:t>Princip územní a </a:t>
            </a:r>
            <a:r>
              <a:rPr lang="cs-CZ" sz="2400" b="1" i="1" dirty="0" smtClean="0">
                <a:latin typeface="Arial" charset="0"/>
              </a:rPr>
              <a:t>rezortní</a:t>
            </a:r>
          </a:p>
          <a:p>
            <a:pPr lvl="1">
              <a:lnSpc>
                <a:spcPct val="90000"/>
              </a:lnSpc>
              <a:defRPr/>
            </a:pPr>
            <a:endParaRPr lang="cs-CZ" sz="2400" b="1" i="1" dirty="0">
              <a:latin typeface="Arial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400" b="1" i="1" dirty="0" smtClean="0">
              <a:latin typeface="Arial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400" b="1" i="1" dirty="0">
              <a:latin typeface="Arial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cs-CZ" sz="2400" b="1" i="1" dirty="0">
              <a:latin typeface="Arial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r>
              <a:rPr lang="cs-CZ" i="1" dirty="0"/>
              <a:t>	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605" y="3650035"/>
            <a:ext cx="49530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Statutárními městy </a:t>
            </a:r>
            <a:r>
              <a:rPr lang="cs-CZ" dirty="0" smtClean="0"/>
              <a:t>jsou: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Kladno</a:t>
            </a:r>
            <a:r>
              <a:rPr lang="cs-CZ" dirty="0"/>
              <a:t>, České Budějovice, Plzeň, Karlovy Vary, Ústí nad Labem, Liberec, Jablonec nad Nisou, Hradec Králové, Pardubice, Jihlava, Brno, Zlín, Olomouc, Přerov, Chomutov, Děčín, </a:t>
            </a:r>
            <a:r>
              <a:rPr lang="cs-CZ" i="1" dirty="0"/>
              <a:t>Frýdek-Místek</a:t>
            </a:r>
            <a:r>
              <a:rPr lang="cs-CZ" dirty="0"/>
              <a:t>, Ostrava, Opava, Havířov, Most, Teplice, Karviná, Mladá Boleslav a Prostějov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(§4 z.č.128/2000 Sb.,)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951" y="3048000"/>
            <a:ext cx="3343275" cy="351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92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lnSpc>
                <a:spcPct val="70000"/>
              </a:lnSpc>
            </a:pPr>
            <a:r>
              <a:rPr lang="cs-CZ" altLang="cs-CZ" sz="4800" b="1" i="1" dirty="0">
                <a:latin typeface="Arial" panose="020B0604020202020204" pitchFamily="34" charset="0"/>
              </a:rPr>
              <a:t>zastupitelstvo </a:t>
            </a:r>
            <a:r>
              <a:rPr lang="cs-CZ" altLang="cs-CZ" sz="4800" b="1" i="1" dirty="0" smtClean="0">
                <a:latin typeface="Arial" panose="020B0604020202020204" pitchFamily="34" charset="0"/>
              </a:rPr>
              <a:t>obce – nejvyšší orgán obce </a:t>
            </a:r>
            <a:endParaRPr lang="cs-CZ" altLang="cs-CZ" sz="4800" b="1" i="1" dirty="0">
              <a:latin typeface="Arial" panose="020B0604020202020204" pitchFamily="34" charset="0"/>
            </a:endParaRPr>
          </a:p>
          <a:p>
            <a:pPr lvl="4">
              <a:lnSpc>
                <a:spcPct val="7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výbory </a:t>
            </a:r>
            <a:r>
              <a:rPr lang="cs-CZ" altLang="cs-CZ" sz="2400" i="1" dirty="0" smtClean="0">
                <a:latin typeface="Arial" panose="020B0604020202020204" pitchFamily="34" charset="0"/>
              </a:rPr>
              <a:t>zastupitelstva – orgán orgánu</a:t>
            </a:r>
            <a:endParaRPr lang="cs-CZ" altLang="cs-CZ" sz="2400" i="1" dirty="0">
              <a:latin typeface="Arial" panose="020B0604020202020204" pitchFamily="34" charset="0"/>
            </a:endParaRPr>
          </a:p>
          <a:p>
            <a:pPr lvl="3">
              <a:lnSpc>
                <a:spcPct val="70000"/>
              </a:lnSpc>
              <a:buFont typeface="Wingdings" panose="05000000000000000000" pitchFamily="2" charset="2"/>
              <a:buNone/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pPr lvl="2">
              <a:lnSpc>
                <a:spcPct val="70000"/>
              </a:lnSpc>
            </a:pPr>
            <a:r>
              <a:rPr lang="cs-CZ" altLang="cs-CZ" sz="2800" i="1" dirty="0">
                <a:latin typeface="Arial" panose="020B0604020202020204" pitchFamily="34" charset="0"/>
              </a:rPr>
              <a:t> </a:t>
            </a:r>
            <a:r>
              <a:rPr lang="cs-CZ" altLang="cs-CZ" sz="2800" b="1" i="1" dirty="0">
                <a:latin typeface="Arial" panose="020B0604020202020204" pitchFamily="34" charset="0"/>
              </a:rPr>
              <a:t>rada obce </a:t>
            </a:r>
          </a:p>
          <a:p>
            <a:pPr lvl="4">
              <a:lnSpc>
                <a:spcPct val="7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komise rady</a:t>
            </a:r>
          </a:p>
          <a:p>
            <a:pPr lvl="3">
              <a:lnSpc>
                <a:spcPct val="70000"/>
              </a:lnSpc>
              <a:buFont typeface="Wingdings" panose="05000000000000000000" pitchFamily="2" charset="2"/>
              <a:buNone/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pPr lvl="2">
              <a:lnSpc>
                <a:spcPct val="70000"/>
              </a:lnSpc>
            </a:pPr>
            <a:r>
              <a:rPr lang="cs-CZ" altLang="cs-CZ" i="1" dirty="0">
                <a:latin typeface="Arial" panose="020B0604020202020204" pitchFamily="34" charset="0"/>
              </a:rPr>
              <a:t> </a:t>
            </a:r>
            <a:r>
              <a:rPr lang="cs-CZ" altLang="cs-CZ" sz="2800" b="1" i="1" dirty="0">
                <a:latin typeface="Arial" panose="020B0604020202020204" pitchFamily="34" charset="0"/>
              </a:rPr>
              <a:t>starosta  </a:t>
            </a:r>
            <a:r>
              <a:rPr lang="cs-CZ" altLang="cs-CZ" sz="2800" i="1" dirty="0">
                <a:latin typeface="Arial" panose="020B0604020202020204" pitchFamily="34" charset="0"/>
              </a:rPr>
              <a:t>(primátor</a:t>
            </a:r>
            <a:r>
              <a:rPr lang="cs-CZ" altLang="cs-CZ" sz="2800" i="1" dirty="0" smtClean="0">
                <a:latin typeface="Arial" panose="020B0604020202020204" pitchFamily="34" charset="0"/>
              </a:rPr>
              <a:t>) – </a:t>
            </a:r>
            <a:r>
              <a:rPr lang="cs-CZ" altLang="cs-CZ" sz="1800" i="1" dirty="0" smtClean="0">
                <a:latin typeface="Arial" panose="020B0604020202020204" pitchFamily="34" charset="0"/>
              </a:rPr>
              <a:t>první mezi rovnými, </a:t>
            </a:r>
            <a:r>
              <a:rPr lang="cs-CZ" altLang="cs-CZ" sz="1800" i="1" dirty="0" err="1" smtClean="0">
                <a:latin typeface="Arial" panose="020B0604020202020204" pitchFamily="34" charset="0"/>
              </a:rPr>
              <a:t>reprezentativ.funkce</a:t>
            </a:r>
            <a:endParaRPr lang="cs-CZ" altLang="cs-CZ" sz="2800" i="1" dirty="0">
              <a:latin typeface="Arial" panose="020B0604020202020204" pitchFamily="34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63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obce – II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obecní úřad  (městský úřad, magistrát)</a:t>
            </a:r>
          </a:p>
          <a:p>
            <a:endParaRPr lang="cs-CZ" dirty="0"/>
          </a:p>
          <a:p>
            <a:r>
              <a:rPr lang="cs-CZ" dirty="0"/>
              <a:t> zvláštní orgány obce (města) – městská policie, </a:t>
            </a:r>
            <a:r>
              <a:rPr lang="cs-CZ" dirty="0" err="1"/>
              <a:t>přestupkov.komise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Krajské</a:t>
            </a:r>
            <a:r>
              <a:rPr lang="cs-CZ" altLang="cs-CZ" b="1" i="1" u="sng" dirty="0" smtClean="0">
                <a:latin typeface="Arial" panose="020B0604020202020204" pitchFamily="34" charset="0"/>
              </a:rPr>
              <a:t> </a:t>
            </a:r>
            <a:r>
              <a:rPr lang="cs-CZ" altLang="cs-CZ" b="1" i="1" u="sng" dirty="0">
                <a:latin typeface="Arial" panose="020B0604020202020204" pitchFamily="34" charset="0"/>
              </a:rPr>
              <a:t>samosprávné </a:t>
            </a:r>
            <a:r>
              <a:rPr lang="cs-CZ" altLang="cs-CZ" b="1" i="1" u="sng" dirty="0" smtClean="0">
                <a:latin typeface="Arial" panose="020B0604020202020204" pitchFamily="34" charset="0"/>
              </a:rPr>
              <a:t>uspořádání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>
              <a:spcBef>
                <a:spcPts val="900"/>
              </a:spcBef>
            </a:pPr>
            <a:r>
              <a:rPr lang="cs-CZ" altLang="cs-CZ" sz="2400" b="1" i="1" dirty="0" smtClean="0">
                <a:latin typeface="Arial" panose="020B0604020202020204" pitchFamily="34" charset="0"/>
              </a:rPr>
              <a:t>- ústavní zákon  </a:t>
            </a:r>
            <a:r>
              <a:rPr lang="cs-CZ" altLang="cs-CZ" sz="2400" b="1" i="1" dirty="0">
                <a:latin typeface="Arial" panose="020B0604020202020204" pitchFamily="34" charset="0"/>
              </a:rPr>
              <a:t>č. 347/1997 Sb.,  o vytvoření vyšších územních samosprávných celků a o změně ústavního zákona České národní rady č. 1/1993 Sb., Ústava České </a:t>
            </a:r>
            <a:r>
              <a:rPr lang="cs-CZ" altLang="cs-CZ" sz="2400" b="1" i="1" dirty="0" smtClean="0">
                <a:latin typeface="Arial" panose="020B0604020202020204" pitchFamily="34" charset="0"/>
              </a:rPr>
              <a:t>republiky. </a:t>
            </a:r>
          </a:p>
          <a:p>
            <a:pPr marL="182880" lvl="1">
              <a:spcBef>
                <a:spcPts val="900"/>
              </a:spcBef>
            </a:pPr>
            <a:endParaRPr lang="cs-CZ" altLang="cs-CZ" sz="2400" b="1" i="1" dirty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cs-CZ" sz="2400" b="1" i="1" dirty="0">
              <a:latin typeface="Arial" charset="0"/>
            </a:endParaRPr>
          </a:p>
          <a:p>
            <a:pPr marL="274320" lvl="1" indent="0">
              <a:lnSpc>
                <a:spcPct val="90000"/>
              </a:lnSpc>
              <a:buNone/>
              <a:defRPr/>
            </a:pPr>
            <a:r>
              <a:rPr lang="cs-CZ" sz="2400" b="1" i="1" dirty="0" err="1" smtClean="0">
                <a:latin typeface="Arial" charset="0"/>
              </a:rPr>
              <a:t>z.č</a:t>
            </a:r>
            <a:r>
              <a:rPr lang="cs-CZ" sz="2400" b="1" i="1" dirty="0" smtClean="0">
                <a:latin typeface="Arial" charset="0"/>
              </a:rPr>
              <a:t>. 129/2000 Sb., o krajích</a:t>
            </a:r>
            <a:endParaRPr lang="cs-CZ" sz="2400" b="1" i="1" dirty="0">
              <a:latin typeface="Arial" charset="0"/>
            </a:endParaRPr>
          </a:p>
          <a:p>
            <a:pPr marL="182880" lvl="1">
              <a:spcBef>
                <a:spcPts val="900"/>
              </a:spcBef>
            </a:pPr>
            <a:endParaRPr lang="cs-CZ" altLang="cs-CZ" sz="2400" b="1" i="1" dirty="0" smtClean="0">
              <a:latin typeface="Arial" panose="020B0604020202020204" pitchFamily="34" charset="0"/>
            </a:endParaRPr>
          </a:p>
          <a:p>
            <a:pPr marL="182880" lvl="1">
              <a:spcBef>
                <a:spcPts val="900"/>
              </a:spcBef>
            </a:pPr>
            <a:endParaRPr lang="cs-CZ" altLang="cs-CZ" sz="2400" b="1" i="1" dirty="0" smtClean="0">
              <a:latin typeface="Arial" panose="020B0604020202020204" pitchFamily="34" charset="0"/>
            </a:endParaRPr>
          </a:p>
          <a:p>
            <a:pPr marL="182880" lvl="1">
              <a:spcBef>
                <a:spcPts val="900"/>
              </a:spcBef>
            </a:pPr>
            <a:endParaRPr lang="cs-CZ" sz="2400" b="1" i="1" dirty="0">
              <a:latin typeface="Arial" panose="020B0604020202020204" pitchFamily="34" charset="0"/>
            </a:endParaRPr>
          </a:p>
          <a:p>
            <a:pPr marL="182880" lvl="1">
              <a:spcBef>
                <a:spcPts val="9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7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 dirty="0"/>
              <a:t>ORGÁNY  KRAJŮ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800" dirty="0"/>
              <a:t>zastupitelstvo kraje</a:t>
            </a:r>
          </a:p>
          <a:p>
            <a:r>
              <a:rPr lang="cs-CZ" sz="1200" i="1" dirty="0"/>
              <a:t>výbory </a:t>
            </a:r>
            <a:r>
              <a:rPr lang="cs-CZ" sz="1200" i="1" dirty="0" smtClean="0"/>
              <a:t>zastupitelstva (orgán orgánu ) </a:t>
            </a:r>
            <a:endParaRPr lang="cs-CZ" sz="1200" i="1" dirty="0"/>
          </a:p>
          <a:p>
            <a:endParaRPr lang="cs-CZ" sz="1200" i="1" dirty="0"/>
          </a:p>
          <a:p>
            <a:r>
              <a:rPr lang="cs-CZ" dirty="0"/>
              <a:t> </a:t>
            </a:r>
            <a:r>
              <a:rPr lang="cs-CZ" sz="4700" dirty="0"/>
              <a:t>rada kraje </a:t>
            </a:r>
          </a:p>
          <a:p>
            <a:r>
              <a:rPr lang="cs-CZ" dirty="0"/>
              <a:t>komise rady</a:t>
            </a:r>
          </a:p>
          <a:p>
            <a:endParaRPr lang="cs-CZ" dirty="0"/>
          </a:p>
          <a:p>
            <a:r>
              <a:rPr lang="cs-CZ" sz="3800" dirty="0"/>
              <a:t> hejtman  </a:t>
            </a:r>
          </a:p>
          <a:p>
            <a:endParaRPr lang="cs-CZ" dirty="0"/>
          </a:p>
          <a:p>
            <a:r>
              <a:rPr lang="cs-CZ" dirty="0"/>
              <a:t> krajský úřad  </a:t>
            </a:r>
            <a:r>
              <a:rPr lang="cs-CZ" dirty="0" smtClean="0"/>
              <a:t>( ředitel </a:t>
            </a:r>
            <a:r>
              <a:rPr lang="cs-CZ" dirty="0" err="1" smtClean="0"/>
              <a:t>KrÚ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Krajská (samosprávná) policie – neexistuje (zatím)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2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a doporučená 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Průcha</a:t>
            </a:r>
            <a:r>
              <a:rPr lang="cs-CZ" b="1" dirty="0"/>
              <a:t>, P.:</a:t>
            </a:r>
            <a:r>
              <a:rPr lang="cs-CZ" b="1" i="1" dirty="0"/>
              <a:t> Správní právo – obecná část.</a:t>
            </a:r>
            <a:r>
              <a:rPr lang="cs-CZ" b="1" dirty="0"/>
              <a:t> 8. vydání. Brno : Masarykova univerzita a Doplněk, 2012</a:t>
            </a:r>
            <a:r>
              <a:rPr lang="cs-CZ" b="1" dirty="0" smtClean="0"/>
              <a:t>.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Hendrych</a:t>
            </a:r>
            <a:r>
              <a:rPr lang="cs-CZ" dirty="0"/>
              <a:t>, D. a kol.: </a:t>
            </a:r>
            <a:r>
              <a:rPr lang="cs-CZ" i="1" dirty="0"/>
              <a:t>Správní právo. Obecná část.</a:t>
            </a:r>
            <a:r>
              <a:rPr lang="cs-CZ" dirty="0"/>
              <a:t> 8. vydání. Praha : C. H. Beck, 2012.</a:t>
            </a:r>
          </a:p>
          <a:p>
            <a:pPr lvl="0"/>
            <a:r>
              <a:rPr lang="cs-CZ" dirty="0"/>
              <a:t>Hendrych, D.: </a:t>
            </a:r>
            <a:r>
              <a:rPr lang="cs-CZ" i="1" dirty="0"/>
              <a:t>Správní věda. Teorie veřejné správy.</a:t>
            </a:r>
            <a:r>
              <a:rPr lang="cs-CZ" dirty="0"/>
              <a:t> 3.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2009.</a:t>
            </a:r>
          </a:p>
          <a:p>
            <a:pPr lvl="0"/>
            <a:r>
              <a:rPr lang="cs-CZ" dirty="0"/>
              <a:t>Kadečka, S.: </a:t>
            </a:r>
            <a:r>
              <a:rPr lang="cs-CZ" i="1" dirty="0"/>
              <a:t>Právo obcí a krajů v České republice.</a:t>
            </a:r>
            <a:r>
              <a:rPr lang="cs-CZ" dirty="0"/>
              <a:t> Praha : C. H. Beck, 2003.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5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53" y="2103438"/>
            <a:ext cx="2620093" cy="3932237"/>
          </a:xfrm>
        </p:spPr>
      </p:pic>
    </p:spTree>
    <p:extLst>
      <p:ext uri="{BB962C8B-B14F-4D97-AF65-F5344CB8AC3E}">
        <p14:creationId xmlns:p14="http://schemas.microsoft.com/office/powerpoint/2010/main" val="4856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cs-CZ" sz="2400" b="1" i="1" dirty="0">
                <a:latin typeface="Arial" charset="0"/>
              </a:rPr>
              <a:t>Princip monokratický a kolegiální           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cs-CZ" sz="2400" b="1" i="1" dirty="0">
              <a:latin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400" b="1" i="1" dirty="0">
                <a:latin typeface="Arial" charset="0"/>
              </a:rPr>
              <a:t>Princip volební a jmenovací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859" y="2260450"/>
            <a:ext cx="1828800" cy="123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9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2400" b="1" i="1" dirty="0" smtClean="0">
                <a:latin typeface="Arial" panose="020B0604020202020204" pitchFamily="34" charset="0"/>
              </a:rPr>
              <a:t>Samosprávné obce</a:t>
            </a:r>
            <a:r>
              <a:rPr lang="cs-CZ" altLang="cs-CZ" sz="2400" b="1" i="1" dirty="0">
                <a:latin typeface="Arial" panose="020B0604020202020204" pitchFamily="34" charset="0"/>
              </a:rPr>
              <a:t>, kraje</a:t>
            </a:r>
            <a:r>
              <a:rPr lang="cs-CZ" altLang="cs-CZ" sz="2400" i="1" dirty="0">
                <a:latin typeface="Arial" panose="020B0604020202020204" pitchFamily="34" charset="0"/>
              </a:rPr>
              <a:t> -  </a:t>
            </a:r>
            <a:r>
              <a:rPr lang="cs-CZ" altLang="cs-CZ" sz="2400" i="1" dirty="0" smtClean="0">
                <a:latin typeface="Arial" panose="020B0604020202020204" pitchFamily="34" charset="0"/>
              </a:rPr>
              <a:t>kořeny:  </a:t>
            </a:r>
            <a:r>
              <a:rPr lang="cs-CZ" altLang="cs-CZ" sz="2400" i="1" dirty="0">
                <a:latin typeface="Arial" panose="020B0604020202020204" pitchFamily="34" charset="0"/>
              </a:rPr>
              <a:t>výsledek </a:t>
            </a:r>
            <a:r>
              <a:rPr lang="cs-CZ" altLang="cs-CZ" sz="2400" b="1" i="1" dirty="0">
                <a:latin typeface="Arial" panose="020B0604020202020204" pitchFamily="34" charset="0"/>
              </a:rPr>
              <a:t>reforem </a:t>
            </a:r>
            <a:r>
              <a:rPr lang="cs-CZ" altLang="cs-CZ" sz="2400" i="1" dirty="0">
                <a:latin typeface="Arial" panose="020B0604020202020204" pitchFamily="34" charset="0"/>
              </a:rPr>
              <a:t>po přelomu r. 1989/90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pPr lvl="1"/>
            <a:r>
              <a:rPr lang="cs-CZ" altLang="cs-CZ" sz="2400" i="1" dirty="0">
                <a:latin typeface="Arial" panose="020B0604020202020204" pitchFamily="34" charset="0"/>
              </a:rPr>
              <a:t>územní členění  (vč. stavu dle zákona č. 36/1960 Sb., ve znění pozdějších předpisů)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pPr lvl="1"/>
            <a:r>
              <a:rPr lang="cs-CZ" altLang="cs-CZ" sz="2400" i="1" dirty="0">
                <a:latin typeface="Arial" panose="020B0604020202020204" pitchFamily="34" charset="0"/>
              </a:rPr>
              <a:t>specifika obecního „uspořádání“  (tři kategorie obcí,  specifikem </a:t>
            </a:r>
            <a:r>
              <a:rPr lang="cs-CZ" altLang="cs-CZ" sz="2400" b="1" i="1" dirty="0">
                <a:latin typeface="Arial" panose="020B0604020202020204" pitchFamily="34" charset="0"/>
              </a:rPr>
              <a:t>statutární města</a:t>
            </a:r>
            <a:r>
              <a:rPr lang="cs-CZ" altLang="cs-CZ" sz="2400" i="1" dirty="0">
                <a:latin typeface="Arial" panose="020B0604020202020204" pitchFamily="34" charset="0"/>
              </a:rPr>
              <a:t> a hlavní město </a:t>
            </a:r>
            <a:r>
              <a:rPr lang="cs-CZ" altLang="cs-CZ" sz="2400" b="1" i="1" dirty="0">
                <a:latin typeface="Arial" panose="020B0604020202020204" pitchFamily="34" charset="0"/>
              </a:rPr>
              <a:t>Praha</a:t>
            </a:r>
            <a:r>
              <a:rPr lang="cs-CZ" altLang="cs-CZ" sz="2400" i="1" dirty="0">
                <a:latin typeface="Arial" panose="020B0604020202020204" pitchFamily="34" charset="0"/>
              </a:rPr>
              <a:t>)</a:t>
            </a:r>
          </a:p>
          <a:p>
            <a:endParaRPr lang="cs-CZ" altLang="cs-CZ" sz="24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78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ZÁKONNÁ ÚPRAVA  ORGANIZACE A ČINNOSTI ÚZEMNÍ  A MÍSTNÍ 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2662518"/>
            <a:ext cx="10058400" cy="33725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navazuje na</a:t>
            </a:r>
          </a:p>
          <a:p>
            <a:pPr lvl="1">
              <a:lnSpc>
                <a:spcPct val="8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Evropskou chartu místní samosprávy</a:t>
            </a:r>
          </a:p>
          <a:p>
            <a:pPr lvl="1">
              <a:lnSpc>
                <a:spcPct val="8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ústavně právní úpravu  </a:t>
            </a:r>
          </a:p>
          <a:p>
            <a:pPr>
              <a:lnSpc>
                <a:spcPct val="80000"/>
              </a:lnSpc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i="1" dirty="0">
                <a:latin typeface="Arial" panose="020B0604020202020204" pitchFamily="34" charset="0"/>
              </a:rPr>
              <a:t>je výrazem „smíšeného modelu“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i="1" dirty="0" smtClean="0">
                <a:latin typeface="Arial" panose="020B0604020202020204" pitchFamily="34" charset="0"/>
              </a:rPr>
              <a:t>Výkon </a:t>
            </a:r>
            <a:r>
              <a:rPr lang="cs-CZ" altLang="cs-CZ" sz="2400" b="1" i="1" dirty="0" smtClean="0">
                <a:latin typeface="Arial" panose="020B0604020202020204" pitchFamily="34" charset="0"/>
              </a:rPr>
              <a:t>samostatné </a:t>
            </a:r>
            <a:r>
              <a:rPr lang="cs-CZ" altLang="cs-CZ" sz="2400" i="1" dirty="0">
                <a:latin typeface="Arial" panose="020B0604020202020204" pitchFamily="34" charset="0"/>
              </a:rPr>
              <a:t>působnosti </a:t>
            </a:r>
            <a:r>
              <a:rPr lang="cs-CZ" altLang="cs-CZ" sz="2400" i="1" dirty="0" smtClean="0">
                <a:latin typeface="Arial" panose="020B0604020202020204" pitchFamily="34" charset="0"/>
              </a:rPr>
              <a:t>,  výkon </a:t>
            </a:r>
            <a:r>
              <a:rPr lang="cs-CZ" altLang="cs-CZ" sz="2400" b="1" i="1" dirty="0">
                <a:latin typeface="Arial" panose="020B0604020202020204" pitchFamily="34" charset="0"/>
              </a:rPr>
              <a:t>přenesené</a:t>
            </a:r>
            <a:r>
              <a:rPr lang="cs-CZ" altLang="cs-CZ" sz="2400" i="1" dirty="0">
                <a:latin typeface="Arial" panose="020B0604020202020204" pitchFamily="34" charset="0"/>
              </a:rPr>
              <a:t> působnosti </a:t>
            </a:r>
            <a:endParaRPr lang="cs-CZ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altLang="cs-CZ" sz="2400" i="1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31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i="1" dirty="0"/>
              <a:t>Nejvýznamnější prameny zákonné úpravy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zákon č. 36/1960 Sb., o územním členění státu , ve znění pozdějších předpisů </a:t>
            </a:r>
          </a:p>
          <a:p>
            <a:pPr marL="0" indent="0">
              <a:buNone/>
            </a:pPr>
            <a:r>
              <a:rPr lang="cs-CZ" dirty="0"/>
              <a:t>sdělení MZV ČR  č. 181/1999 Sb., o přijetí Evropské charty místní samosprávy </a:t>
            </a:r>
          </a:p>
          <a:p>
            <a:pPr marL="0" indent="0">
              <a:buNone/>
            </a:pPr>
            <a:r>
              <a:rPr lang="cs-CZ" dirty="0"/>
              <a:t>zákon č. 128/2000 Sb., o obcích (obecní zřízení), ve znění pozdějších předpisů</a:t>
            </a:r>
          </a:p>
          <a:p>
            <a:pPr marL="0" indent="0">
              <a:buNone/>
            </a:pPr>
            <a:r>
              <a:rPr lang="cs-CZ" dirty="0"/>
              <a:t>zákon č. 129/2000 Sb., o krajích (krajské zřízení), ve znění pozdějších předpisů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68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248/2000 Sb., o podpoře regionálního rozvoje, ve znění pozdějších předpisů</a:t>
            </a:r>
          </a:p>
          <a:p>
            <a:r>
              <a:rPr lang="cs-CZ" dirty="0"/>
              <a:t>zákon č. 131/2002 Sb., o hlavním městě Praze, ve znění pozdějších předpisů</a:t>
            </a:r>
          </a:p>
          <a:p>
            <a:r>
              <a:rPr lang="cs-CZ" dirty="0"/>
              <a:t>zákon č. 553/1991 Sb., o obecní policii, ve znění pozdějších předpisů </a:t>
            </a:r>
          </a:p>
          <a:p>
            <a:r>
              <a:rPr lang="cs-CZ" dirty="0"/>
              <a:t>zákon č. 312/2002 Sb., o úřednících územních samosprávných celků, ve znění pozdějších předpisů </a:t>
            </a:r>
          </a:p>
          <a:p>
            <a:r>
              <a:rPr lang="cs-CZ" dirty="0"/>
              <a:t>zákon č. 314/2002 Sb., o stanovení obcí s pověřeným obecním úřadem a stanovení  obcí s rozšířenou působností, ve znění pozdějších předpisů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9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dirty="0" smtClean="0"/>
              <a:t>Působnost obcí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cs-CZ" altLang="cs-CZ" sz="2400" i="1" dirty="0" smtClean="0">
                <a:latin typeface="Arial" panose="020B0604020202020204" pitchFamily="34" charset="0"/>
              </a:rPr>
              <a:t>samostatná   </a:t>
            </a:r>
            <a:r>
              <a:rPr lang="cs-CZ" altLang="cs-CZ" sz="2400" i="1" dirty="0">
                <a:latin typeface="Arial" panose="020B0604020202020204" pitchFamily="34" charset="0"/>
              </a:rPr>
              <a:t>působnost </a:t>
            </a:r>
          </a:p>
          <a:p>
            <a:pPr lvl="3"/>
            <a:r>
              <a:rPr lang="cs-CZ" altLang="cs-CZ" sz="2400" i="1" dirty="0">
                <a:latin typeface="Arial" panose="020B0604020202020204" pitchFamily="34" charset="0"/>
              </a:rPr>
              <a:t>přenesená působnost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06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Samostatná působnost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Podle § 7 zákona č. 128/2000 Sb., </a:t>
            </a:r>
            <a:r>
              <a:rPr lang="cs-CZ" dirty="0"/>
              <a:t>o obcích obec spravuje své záležitosti samostatně.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Státní </a:t>
            </a:r>
            <a:r>
              <a:rPr lang="cs-CZ" dirty="0"/>
              <a:t>orgány a orgány krajů mohou do samostatné působnosti zasahovat, jen vyžaduje-li to ochrana zákona, a jen způsobem, který zákon stanoví. Rozsah samostatné působnosti může být omezen jen zákonem.</a:t>
            </a:r>
          </a:p>
        </p:txBody>
      </p:sp>
    </p:spTree>
    <p:extLst>
      <p:ext uri="{BB962C8B-B14F-4D97-AF65-F5344CB8AC3E}">
        <p14:creationId xmlns:p14="http://schemas.microsoft.com/office/powerpoint/2010/main" val="34152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162</TotalTime>
  <Words>1027</Words>
  <Application>Microsoft Office PowerPoint</Application>
  <PresentationFormat>Širokoúhlá obrazovka</PresentationFormat>
  <Paragraphs>136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Century Gothic</vt:lpstr>
      <vt:lpstr>Garamond</vt:lpstr>
      <vt:lpstr>Times New Roman</vt:lpstr>
      <vt:lpstr>Wingdings</vt:lpstr>
      <vt:lpstr>Mýdlo</vt:lpstr>
      <vt:lpstr>Územní samospráva a její organizace </vt:lpstr>
      <vt:lpstr>Opakování – organiz.principy VS </vt:lpstr>
      <vt:lpstr>Prezentace aplikace PowerPoint</vt:lpstr>
      <vt:lpstr>Územní samospráva</vt:lpstr>
      <vt:lpstr>ZÁKONNÁ ÚPRAVA  ORGANIZACE A ČINNOSTI ÚZEMNÍ  A MÍSTNÍ  SAMOSPRÁVY</vt:lpstr>
      <vt:lpstr>Nejvýznamnější prameny zákonné úpravy </vt:lpstr>
      <vt:lpstr>Prezentace aplikace PowerPoint</vt:lpstr>
      <vt:lpstr>Působnost obcí </vt:lpstr>
      <vt:lpstr>Samostatná působnost obcí</vt:lpstr>
      <vt:lpstr>Prezentace aplikace PowerPoint</vt:lpstr>
      <vt:lpstr>jaké činnosti spadají pod samostatnou působnost? </vt:lpstr>
      <vt:lpstr>Prezentace aplikace PowerPoint</vt:lpstr>
      <vt:lpstr>Dále  v samostatné p. </vt:lpstr>
      <vt:lpstr>Přenesená působnost </vt:lpstr>
      <vt:lpstr>…..Dvojkové…..Trojkové </vt:lpstr>
      <vt:lpstr>Nařízení obce</vt:lpstr>
      <vt:lpstr>Jak poznat, zda jde o přenesenou nebo samostatnou působnost?</vt:lpstr>
      <vt:lpstr>Městské obvody,  městské části</vt:lpstr>
      <vt:lpstr>MČ a MO </vt:lpstr>
      <vt:lpstr>Statutárními městy jsou: </vt:lpstr>
      <vt:lpstr>Orgány obce</vt:lpstr>
      <vt:lpstr>Orgány obce – II </vt:lpstr>
      <vt:lpstr>Krajské samosprávné uspořádání </vt:lpstr>
      <vt:lpstr>ORGÁNY  KRAJŮ</vt:lpstr>
      <vt:lpstr>Použitá a doporučená literatura </vt:lpstr>
      <vt:lpstr>Děkuji za pozornost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samospráva a její organizace</dc:title>
  <dc:creator>Petr Kolman</dc:creator>
  <cp:lastModifiedBy>Petr Kolman</cp:lastModifiedBy>
  <cp:revision>11</cp:revision>
  <dcterms:created xsi:type="dcterms:W3CDTF">2015-10-26T09:09:00Z</dcterms:created>
  <dcterms:modified xsi:type="dcterms:W3CDTF">2015-10-26T11:51:02Z</dcterms:modified>
</cp:coreProperties>
</file>