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0" r:id="rId1"/>
  </p:sldMasterIdLst>
  <p:notesMasterIdLst>
    <p:notesMasterId r:id="rId21"/>
  </p:notesMasterIdLst>
  <p:handoutMasterIdLst>
    <p:handoutMasterId r:id="rId22"/>
  </p:handoutMasterIdLst>
  <p:sldIdLst>
    <p:sldId id="273" r:id="rId2"/>
    <p:sldId id="312" r:id="rId3"/>
    <p:sldId id="313" r:id="rId4"/>
    <p:sldId id="314" r:id="rId5"/>
    <p:sldId id="277" r:id="rId6"/>
    <p:sldId id="289" r:id="rId7"/>
    <p:sldId id="290" r:id="rId8"/>
    <p:sldId id="291" r:id="rId9"/>
    <p:sldId id="315" r:id="rId10"/>
    <p:sldId id="292" r:id="rId11"/>
    <p:sldId id="293" r:id="rId12"/>
    <p:sldId id="317" r:id="rId13"/>
    <p:sldId id="294" r:id="rId14"/>
    <p:sldId id="316" r:id="rId15"/>
    <p:sldId id="295" r:id="rId16"/>
    <p:sldId id="296" r:id="rId17"/>
    <p:sldId id="297" r:id="rId18"/>
    <p:sldId id="278" r:id="rId19"/>
    <p:sldId id="279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7" autoAdjust="0"/>
  </p:normalViewPr>
  <p:slideViewPr>
    <p:cSldViewPr snapToGrid="0">
      <p:cViewPr>
        <p:scale>
          <a:sx n="73" d="100"/>
          <a:sy n="73" d="100"/>
        </p:scale>
        <p:origin x="-97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-35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7F4108-CCB6-4FF8-A2C2-1B31142B7746}" type="doc">
      <dgm:prSet loTypeId="urn:microsoft.com/office/officeart/2009/3/layout/DescendingProcess" loCatId="process" qsTypeId="urn:microsoft.com/office/officeart/2005/8/quickstyle/simple4" qsCatId="simple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692B3AD6-501D-43C8-8448-A4D0F9C52FA4}">
      <dgm:prSet phldrT="[Text]" custT="1"/>
      <dgm:spPr/>
      <dgm:t>
        <a:bodyPr/>
        <a:lstStyle/>
        <a:p>
          <a:pPr algn="just"/>
          <a:r>
            <a:rPr lang="cs-CZ" sz="1800" dirty="0" smtClean="0"/>
            <a:t>Zjištění problému: zjištění stávajícího stavu poznání ve zvolené oblasti</a:t>
          </a:r>
          <a:endParaRPr lang="cs-CZ" sz="1800" dirty="0"/>
        </a:p>
      </dgm:t>
    </dgm:pt>
    <dgm:pt modelId="{1A04EA82-7131-4363-AFF0-FE59B56E4A8E}" type="parTrans" cxnId="{4CBC0301-04E3-42B8-A230-2DBBCCB3321B}">
      <dgm:prSet/>
      <dgm:spPr/>
      <dgm:t>
        <a:bodyPr/>
        <a:lstStyle/>
        <a:p>
          <a:endParaRPr lang="cs-CZ"/>
        </a:p>
      </dgm:t>
    </dgm:pt>
    <dgm:pt modelId="{0EB9BC9F-F856-4CCC-A3FD-C0B9ABBF187B}" type="sibTrans" cxnId="{4CBC0301-04E3-42B8-A230-2DBBCCB3321B}">
      <dgm:prSet/>
      <dgm:spPr/>
      <dgm:t>
        <a:bodyPr/>
        <a:lstStyle/>
        <a:p>
          <a:endParaRPr lang="cs-CZ"/>
        </a:p>
      </dgm:t>
    </dgm:pt>
    <dgm:pt modelId="{BE0CDDDC-B207-46DB-83A1-C0414900BB9A}">
      <dgm:prSet phldrT="[Text]" custT="1"/>
      <dgm:spPr/>
      <dgm:t>
        <a:bodyPr/>
        <a:lstStyle/>
        <a:p>
          <a:pPr algn="just"/>
          <a:r>
            <a:rPr lang="cs-CZ" sz="1800" dirty="0" smtClean="0"/>
            <a:t>Hledání pravděpodobných odpovědí (formulování obecných hypotéz)</a:t>
          </a:r>
          <a:r>
            <a:rPr lang="en-US" sz="1800" dirty="0" smtClean="0"/>
            <a:t>, v</a:t>
          </a:r>
          <a:r>
            <a:rPr lang="cs-CZ" sz="1800" dirty="0" smtClean="0"/>
            <a:t>četně stanovení metody určené k testování hypotéz.</a:t>
          </a:r>
          <a:endParaRPr lang="cs-CZ" sz="1800" dirty="0"/>
        </a:p>
      </dgm:t>
    </dgm:pt>
    <dgm:pt modelId="{C077C354-FD8C-4131-86BA-2984C327D865}" type="parTrans" cxnId="{8CA0A753-1816-4276-B26E-741BDA9EB770}">
      <dgm:prSet/>
      <dgm:spPr/>
      <dgm:t>
        <a:bodyPr/>
        <a:lstStyle/>
        <a:p>
          <a:endParaRPr lang="cs-CZ"/>
        </a:p>
      </dgm:t>
    </dgm:pt>
    <dgm:pt modelId="{9DAA5824-2ADD-47F0-B0AA-A0EA0ED9C337}" type="sibTrans" cxnId="{8CA0A753-1816-4276-B26E-741BDA9EB770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cs-CZ"/>
        </a:p>
      </dgm:t>
    </dgm:pt>
    <dgm:pt modelId="{A64B0BA5-3CF3-4D9F-A373-01C247590D45}">
      <dgm:prSet phldrT="[Text]" custT="1"/>
      <dgm:spPr/>
      <dgm:t>
        <a:bodyPr/>
        <a:lstStyle/>
        <a:p>
          <a:pPr algn="just"/>
          <a:r>
            <a:rPr lang="cs-CZ" sz="1800" dirty="0" smtClean="0"/>
            <a:t>Provedení samotné práce: výzkum; analýza; práce s literaturou; práce v terénu; sběr dat…</a:t>
          </a:r>
          <a:endParaRPr lang="cs-CZ" sz="1800" dirty="0"/>
        </a:p>
      </dgm:t>
    </dgm:pt>
    <dgm:pt modelId="{1DDA96BF-0714-45B3-AEAA-07D9868843AE}" type="parTrans" cxnId="{396CD8B1-A42E-43D6-A213-FDFAC64BBE99}">
      <dgm:prSet/>
      <dgm:spPr/>
      <dgm:t>
        <a:bodyPr/>
        <a:lstStyle/>
        <a:p>
          <a:endParaRPr lang="cs-CZ"/>
        </a:p>
      </dgm:t>
    </dgm:pt>
    <dgm:pt modelId="{EEF19812-0656-48C2-B70C-B9A69E224065}" type="sibTrans" cxnId="{396CD8B1-A42E-43D6-A213-FDFAC64BBE99}">
      <dgm:prSet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endParaRPr lang="cs-CZ"/>
        </a:p>
      </dgm:t>
    </dgm:pt>
    <dgm:pt modelId="{D05AC43C-65B0-4C6F-B48E-6CFB5D0D2BAB}">
      <dgm:prSet custT="1"/>
      <dgm:spPr/>
      <dgm:t>
        <a:bodyPr/>
        <a:lstStyle/>
        <a:p>
          <a:pPr algn="just"/>
          <a:r>
            <a:rPr lang="cs-CZ" sz="1800" b="1" dirty="0" smtClean="0"/>
            <a:t>Interpretace</a:t>
          </a:r>
          <a:r>
            <a:rPr lang="cs-CZ" sz="1800" dirty="0" smtClean="0"/>
            <a:t> zjištěných výsledků směrem ke stanoveným hypotézám.</a:t>
          </a:r>
          <a:endParaRPr lang="cs-CZ" sz="1800" dirty="0"/>
        </a:p>
      </dgm:t>
    </dgm:pt>
    <dgm:pt modelId="{6CDFAB8F-B747-4499-8073-DDCDD83B9919}" type="parTrans" cxnId="{7A0E4C98-77C8-49F5-BDC8-0DF2B91EB433}">
      <dgm:prSet/>
      <dgm:spPr/>
      <dgm:t>
        <a:bodyPr/>
        <a:lstStyle/>
        <a:p>
          <a:endParaRPr lang="cs-CZ"/>
        </a:p>
      </dgm:t>
    </dgm:pt>
    <dgm:pt modelId="{82F22D1F-CFA1-4B26-93CC-E8E7C46CB395}" type="sibTrans" cxnId="{7A0E4C98-77C8-49F5-BDC8-0DF2B91EB433}">
      <dgm:prSet/>
      <dgm:spPr/>
      <dgm:t>
        <a:bodyPr/>
        <a:lstStyle/>
        <a:p>
          <a:endParaRPr lang="cs-CZ"/>
        </a:p>
      </dgm:t>
    </dgm:pt>
    <dgm:pt modelId="{1D55E763-FB19-45D2-A052-0410161C4ED4}" type="pres">
      <dgm:prSet presAssocID="{E37F4108-CCB6-4FF8-A2C2-1B31142B7746}" presName="Name0" presStyleCnt="0">
        <dgm:presLayoutVars>
          <dgm:chMax val="7"/>
          <dgm:chPref val="5"/>
        </dgm:presLayoutVars>
      </dgm:prSet>
      <dgm:spPr/>
      <dgm:t>
        <a:bodyPr/>
        <a:lstStyle/>
        <a:p>
          <a:endParaRPr lang="cs-CZ"/>
        </a:p>
      </dgm:t>
    </dgm:pt>
    <dgm:pt modelId="{B5D4067D-31F7-4C94-B9CD-82AC150B616D}" type="pres">
      <dgm:prSet presAssocID="{E37F4108-CCB6-4FF8-A2C2-1B31142B7746}" presName="arrowNode" presStyleLbl="node1" presStyleIdx="0" presStyleCnt="1" custLinFactNeighborX="3498" custLinFactNeighborY="-866"/>
      <dgm:spPr/>
    </dgm:pt>
    <dgm:pt modelId="{DE687ADD-CB4C-4A65-A105-256FCE264D06}" type="pres">
      <dgm:prSet presAssocID="{692B3AD6-501D-43C8-8448-A4D0F9C52FA4}" presName="txNode1" presStyleLbl="revTx" presStyleIdx="0" presStyleCnt="4" custScaleX="112546" custScaleY="216266" custLinFactNeighborX="-890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7CB783-091C-4FE5-A5BC-2C6D6D5CAC57}" type="pres">
      <dgm:prSet presAssocID="{BE0CDDDC-B207-46DB-83A1-C0414900BB9A}" presName="txNode2" presStyleLbl="revTx" presStyleIdx="1" presStyleCnt="4" custScaleX="114361" custScaleY="261498" custLinFactNeighborX="10788" custLinFactNeighborY="-8254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F0744AF-7425-48E9-87A2-79ABC6A6BE14}" type="pres">
      <dgm:prSet presAssocID="{9DAA5824-2ADD-47F0-B0AA-A0EA0ED9C337}" presName="dotNode2" presStyleCnt="0"/>
      <dgm:spPr/>
    </dgm:pt>
    <dgm:pt modelId="{D03EACC1-04BD-4017-96ED-6F245ECFA4EF}" type="pres">
      <dgm:prSet presAssocID="{9DAA5824-2ADD-47F0-B0AA-A0EA0ED9C337}" presName="dotRepeatNode" presStyleLbl="fgShp" presStyleIdx="0" presStyleCnt="2" custScaleX="213349" custScaleY="213345" custLinFactY="-5915" custLinFactNeighborX="59142" custLinFactNeighborY="-100000"/>
      <dgm:spPr/>
      <dgm:t>
        <a:bodyPr/>
        <a:lstStyle/>
        <a:p>
          <a:endParaRPr lang="cs-CZ"/>
        </a:p>
      </dgm:t>
    </dgm:pt>
    <dgm:pt modelId="{B92328BD-1761-42B7-ADB5-93FBDDF63FA7}" type="pres">
      <dgm:prSet presAssocID="{A64B0BA5-3CF3-4D9F-A373-01C247590D45}" presName="txNode3" presStyleLbl="revTx" presStyleIdx="2" presStyleCnt="4" custScaleX="107388" custScaleY="163314" custLinFactNeighborX="-6128" custLinFactNeighborY="896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0EE4B16-503A-49D4-B0F2-9BBD9E180622}" type="pres">
      <dgm:prSet presAssocID="{EEF19812-0656-48C2-B70C-B9A69E224065}" presName="dotNode3" presStyleCnt="0"/>
      <dgm:spPr/>
    </dgm:pt>
    <dgm:pt modelId="{6DB4A9E6-561D-4BC3-AA08-126DE7B22F94}" type="pres">
      <dgm:prSet presAssocID="{EEF19812-0656-48C2-B70C-B9A69E224065}" presName="dotRepeatNode" presStyleLbl="fgShp" presStyleIdx="1" presStyleCnt="2" custScaleX="223074" custScaleY="223070" custLinFactY="-32395" custLinFactNeighborX="26479" custLinFactNeighborY="-100000"/>
      <dgm:spPr/>
      <dgm:t>
        <a:bodyPr/>
        <a:lstStyle/>
        <a:p>
          <a:endParaRPr lang="cs-CZ"/>
        </a:p>
      </dgm:t>
    </dgm:pt>
    <dgm:pt modelId="{47AE41C3-F854-462D-9326-F7274AAE533D}" type="pres">
      <dgm:prSet presAssocID="{D05AC43C-65B0-4C6F-B48E-6CFB5D0D2BAB}" presName="txNode4" presStyleLbl="revTx" presStyleIdx="3" presStyleCnt="4" custLinFactNeighborX="54898" custLinFactNeighborY="-305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CA0A753-1816-4276-B26E-741BDA9EB770}" srcId="{E37F4108-CCB6-4FF8-A2C2-1B31142B7746}" destId="{BE0CDDDC-B207-46DB-83A1-C0414900BB9A}" srcOrd="1" destOrd="0" parTransId="{C077C354-FD8C-4131-86BA-2984C327D865}" sibTransId="{9DAA5824-2ADD-47F0-B0AA-A0EA0ED9C337}"/>
    <dgm:cxn modelId="{C8DAB0DE-F84F-4386-9160-CEC3F2E4D2F2}" type="presOf" srcId="{E37F4108-CCB6-4FF8-A2C2-1B31142B7746}" destId="{1D55E763-FB19-45D2-A052-0410161C4ED4}" srcOrd="0" destOrd="0" presId="urn:microsoft.com/office/officeart/2009/3/layout/DescendingProcess"/>
    <dgm:cxn modelId="{4CBC0301-04E3-42B8-A230-2DBBCCB3321B}" srcId="{E37F4108-CCB6-4FF8-A2C2-1B31142B7746}" destId="{692B3AD6-501D-43C8-8448-A4D0F9C52FA4}" srcOrd="0" destOrd="0" parTransId="{1A04EA82-7131-4363-AFF0-FE59B56E4A8E}" sibTransId="{0EB9BC9F-F856-4CCC-A3FD-C0B9ABBF187B}"/>
    <dgm:cxn modelId="{A842A0D3-7017-49DF-B3B9-CE7BC1042BE4}" type="presOf" srcId="{A64B0BA5-3CF3-4D9F-A373-01C247590D45}" destId="{B92328BD-1761-42B7-ADB5-93FBDDF63FA7}" srcOrd="0" destOrd="0" presId="urn:microsoft.com/office/officeart/2009/3/layout/DescendingProcess"/>
    <dgm:cxn modelId="{292DFBEE-A95A-41D8-9454-31902A872AA6}" type="presOf" srcId="{D05AC43C-65B0-4C6F-B48E-6CFB5D0D2BAB}" destId="{47AE41C3-F854-462D-9326-F7274AAE533D}" srcOrd="0" destOrd="0" presId="urn:microsoft.com/office/officeart/2009/3/layout/DescendingProcess"/>
    <dgm:cxn modelId="{43B9584C-C972-4024-BA31-DC32BF44636F}" type="presOf" srcId="{BE0CDDDC-B207-46DB-83A1-C0414900BB9A}" destId="{5B7CB783-091C-4FE5-A5BC-2C6D6D5CAC57}" srcOrd="0" destOrd="0" presId="urn:microsoft.com/office/officeart/2009/3/layout/DescendingProcess"/>
    <dgm:cxn modelId="{396CD8B1-A42E-43D6-A213-FDFAC64BBE99}" srcId="{E37F4108-CCB6-4FF8-A2C2-1B31142B7746}" destId="{A64B0BA5-3CF3-4D9F-A373-01C247590D45}" srcOrd="2" destOrd="0" parTransId="{1DDA96BF-0714-45B3-AEAA-07D9868843AE}" sibTransId="{EEF19812-0656-48C2-B70C-B9A69E224065}"/>
    <dgm:cxn modelId="{D37EC7E5-D4C2-4550-8A65-937C7A61434C}" type="presOf" srcId="{692B3AD6-501D-43C8-8448-A4D0F9C52FA4}" destId="{DE687ADD-CB4C-4A65-A105-256FCE264D06}" srcOrd="0" destOrd="0" presId="urn:microsoft.com/office/officeart/2009/3/layout/DescendingProcess"/>
    <dgm:cxn modelId="{7A0E4C98-77C8-49F5-BDC8-0DF2B91EB433}" srcId="{E37F4108-CCB6-4FF8-A2C2-1B31142B7746}" destId="{D05AC43C-65B0-4C6F-B48E-6CFB5D0D2BAB}" srcOrd="3" destOrd="0" parTransId="{6CDFAB8F-B747-4499-8073-DDCDD83B9919}" sibTransId="{82F22D1F-CFA1-4B26-93CC-E8E7C46CB395}"/>
    <dgm:cxn modelId="{BC47D276-B606-450C-B9D5-1AE79CAC8EF8}" type="presOf" srcId="{9DAA5824-2ADD-47F0-B0AA-A0EA0ED9C337}" destId="{D03EACC1-04BD-4017-96ED-6F245ECFA4EF}" srcOrd="0" destOrd="0" presId="urn:microsoft.com/office/officeart/2009/3/layout/DescendingProcess"/>
    <dgm:cxn modelId="{EC76E3C0-67A0-4025-9F6E-7A92FCA53A43}" type="presOf" srcId="{EEF19812-0656-48C2-B70C-B9A69E224065}" destId="{6DB4A9E6-561D-4BC3-AA08-126DE7B22F94}" srcOrd="0" destOrd="0" presId="urn:microsoft.com/office/officeart/2009/3/layout/DescendingProcess"/>
    <dgm:cxn modelId="{D9A13E86-0017-4EA9-9179-6C1E5E6E40AF}" type="presParOf" srcId="{1D55E763-FB19-45D2-A052-0410161C4ED4}" destId="{B5D4067D-31F7-4C94-B9CD-82AC150B616D}" srcOrd="0" destOrd="0" presId="urn:microsoft.com/office/officeart/2009/3/layout/DescendingProcess"/>
    <dgm:cxn modelId="{4EDD9BD1-12E9-4D63-885C-45805A3F008D}" type="presParOf" srcId="{1D55E763-FB19-45D2-A052-0410161C4ED4}" destId="{DE687ADD-CB4C-4A65-A105-256FCE264D06}" srcOrd="1" destOrd="0" presId="urn:microsoft.com/office/officeart/2009/3/layout/DescendingProcess"/>
    <dgm:cxn modelId="{677D85B6-6DDE-44F3-BD08-864A4FFE1A7F}" type="presParOf" srcId="{1D55E763-FB19-45D2-A052-0410161C4ED4}" destId="{5B7CB783-091C-4FE5-A5BC-2C6D6D5CAC57}" srcOrd="2" destOrd="0" presId="urn:microsoft.com/office/officeart/2009/3/layout/DescendingProcess"/>
    <dgm:cxn modelId="{C1FBA8A9-5C92-41F9-B25A-F71F52087FB9}" type="presParOf" srcId="{1D55E763-FB19-45D2-A052-0410161C4ED4}" destId="{7F0744AF-7425-48E9-87A2-79ABC6A6BE14}" srcOrd="3" destOrd="0" presId="urn:microsoft.com/office/officeart/2009/3/layout/DescendingProcess"/>
    <dgm:cxn modelId="{539C1699-FC46-485D-8163-6DC9257079EB}" type="presParOf" srcId="{7F0744AF-7425-48E9-87A2-79ABC6A6BE14}" destId="{D03EACC1-04BD-4017-96ED-6F245ECFA4EF}" srcOrd="0" destOrd="0" presId="urn:microsoft.com/office/officeart/2009/3/layout/DescendingProcess"/>
    <dgm:cxn modelId="{C209C512-1CEB-41CA-8443-EAC72CC0D09B}" type="presParOf" srcId="{1D55E763-FB19-45D2-A052-0410161C4ED4}" destId="{B92328BD-1761-42B7-ADB5-93FBDDF63FA7}" srcOrd="4" destOrd="0" presId="urn:microsoft.com/office/officeart/2009/3/layout/DescendingProcess"/>
    <dgm:cxn modelId="{11628E99-83D8-4C3E-A3B4-25EFFC3B5DB9}" type="presParOf" srcId="{1D55E763-FB19-45D2-A052-0410161C4ED4}" destId="{B0EE4B16-503A-49D4-B0F2-9BBD9E180622}" srcOrd="5" destOrd="0" presId="urn:microsoft.com/office/officeart/2009/3/layout/DescendingProcess"/>
    <dgm:cxn modelId="{72EBBD2C-E6F6-4F6A-AFA1-5108B93B19AE}" type="presParOf" srcId="{B0EE4B16-503A-49D4-B0F2-9BBD9E180622}" destId="{6DB4A9E6-561D-4BC3-AA08-126DE7B22F94}" srcOrd="0" destOrd="0" presId="urn:microsoft.com/office/officeart/2009/3/layout/DescendingProcess"/>
    <dgm:cxn modelId="{757A7AD6-AFAE-4472-AF66-9DB759F85E52}" type="presParOf" srcId="{1D55E763-FB19-45D2-A052-0410161C4ED4}" destId="{47AE41C3-F854-462D-9326-F7274AAE533D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E5734F-97BA-4C93-BB86-7A850EBD48D6}" type="doc">
      <dgm:prSet loTypeId="urn:microsoft.com/office/officeart/2005/8/layout/process1" loCatId="process" qsTypeId="urn:microsoft.com/office/officeart/2005/8/quickstyle/simple1" qsCatId="simple" csTypeId="urn:microsoft.com/office/officeart/2005/8/colors/colorful5" csCatId="colorful" phldr="1"/>
      <dgm:spPr/>
    </dgm:pt>
    <dgm:pt modelId="{3671C987-490D-4844-8CFC-5699EA15520D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PROBLÉM</a:t>
          </a:r>
        </a:p>
        <a:p>
          <a:r>
            <a:rPr lang="cs-CZ" sz="2400" b="1" dirty="0" smtClean="0">
              <a:solidFill>
                <a:schemeClr val="tx1"/>
              </a:solidFill>
            </a:rPr>
            <a:t>(INTUICE)</a:t>
          </a:r>
          <a:endParaRPr lang="cs-CZ" sz="2400" b="1" dirty="0">
            <a:solidFill>
              <a:schemeClr val="tx1"/>
            </a:solidFill>
          </a:endParaRPr>
        </a:p>
      </dgm:t>
    </dgm:pt>
    <dgm:pt modelId="{9F9A7A2A-7EB7-4726-9CA6-9A76543789E2}" type="parTrans" cxnId="{2972DBA9-3801-4326-87FC-FE9750D5EDB6}">
      <dgm:prSet/>
      <dgm:spPr/>
      <dgm:t>
        <a:bodyPr/>
        <a:lstStyle/>
        <a:p>
          <a:endParaRPr lang="cs-CZ"/>
        </a:p>
      </dgm:t>
    </dgm:pt>
    <dgm:pt modelId="{5265094A-D9B5-4DD5-AABC-E499D0C5BBD9}" type="sibTrans" cxnId="{2972DBA9-3801-4326-87FC-FE9750D5EDB6}">
      <dgm:prSet/>
      <dgm:spPr/>
      <dgm:t>
        <a:bodyPr/>
        <a:lstStyle/>
        <a:p>
          <a:endParaRPr lang="cs-CZ"/>
        </a:p>
      </dgm:t>
    </dgm:pt>
    <dgm:pt modelId="{921F1E7A-437E-4793-9309-30C81A202C61}">
      <dgm:prSet phldrT="[Text]"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ZJIŠTĚNÍ DAT</a:t>
          </a:r>
          <a:endParaRPr lang="cs-CZ" sz="2400" b="1" dirty="0">
            <a:solidFill>
              <a:schemeClr val="tx1"/>
            </a:solidFill>
          </a:endParaRPr>
        </a:p>
      </dgm:t>
    </dgm:pt>
    <dgm:pt modelId="{039883C2-63AA-4FAE-AAA2-BEC216FE7627}" type="parTrans" cxnId="{50D659D4-296F-4E78-9F05-0CDDF01F9814}">
      <dgm:prSet/>
      <dgm:spPr/>
      <dgm:t>
        <a:bodyPr/>
        <a:lstStyle/>
        <a:p>
          <a:endParaRPr lang="cs-CZ"/>
        </a:p>
      </dgm:t>
    </dgm:pt>
    <dgm:pt modelId="{6729FD25-5EFB-4ADB-8B31-71C774973343}" type="sibTrans" cxnId="{50D659D4-296F-4E78-9F05-0CDDF01F9814}">
      <dgm:prSet/>
      <dgm:spPr/>
      <dgm:t>
        <a:bodyPr/>
        <a:lstStyle/>
        <a:p>
          <a:endParaRPr lang="cs-CZ"/>
        </a:p>
      </dgm:t>
    </dgm:pt>
    <dgm:pt modelId="{B0489834-AF4A-4F5D-BC4B-447306319819}">
      <dgm:prSet phldrT="[Text]" custT="1"/>
      <dgm:spPr/>
      <dgm:t>
        <a:bodyPr/>
        <a:lstStyle/>
        <a:p>
          <a:r>
            <a:rPr lang="cs-CZ" sz="1900" b="1" dirty="0" smtClean="0">
              <a:solidFill>
                <a:schemeClr val="tx1"/>
              </a:solidFill>
            </a:rPr>
            <a:t>INTERPRETACE</a:t>
          </a:r>
          <a:endParaRPr lang="cs-CZ" sz="1900" b="1" dirty="0">
            <a:solidFill>
              <a:schemeClr val="tx1"/>
            </a:solidFill>
          </a:endParaRPr>
        </a:p>
      </dgm:t>
    </dgm:pt>
    <dgm:pt modelId="{34338FD8-E02E-4773-9821-98036E6E0382}" type="parTrans" cxnId="{F7F38C84-3939-4E0E-86E4-BA64CE8BE47F}">
      <dgm:prSet/>
      <dgm:spPr/>
      <dgm:t>
        <a:bodyPr/>
        <a:lstStyle/>
        <a:p>
          <a:endParaRPr lang="cs-CZ"/>
        </a:p>
      </dgm:t>
    </dgm:pt>
    <dgm:pt modelId="{37D754AE-1847-4975-AF2D-DF4AADC3FE10}" type="sibTrans" cxnId="{F7F38C84-3939-4E0E-86E4-BA64CE8BE47F}">
      <dgm:prSet/>
      <dgm:spPr/>
      <dgm:t>
        <a:bodyPr/>
        <a:lstStyle/>
        <a:p>
          <a:endParaRPr lang="cs-CZ"/>
        </a:p>
      </dgm:t>
    </dgm:pt>
    <dgm:pt modelId="{346BA8C1-14F0-4FD7-906C-A0E0A0CD4766}">
      <dgm:prSet custT="1"/>
      <dgm:spPr/>
      <dgm:t>
        <a:bodyPr/>
        <a:lstStyle/>
        <a:p>
          <a:r>
            <a:rPr lang="cs-CZ" sz="2400" b="1" dirty="0" smtClean="0">
              <a:solidFill>
                <a:schemeClr val="tx1"/>
              </a:solidFill>
            </a:rPr>
            <a:t>HYPOTÉZY</a:t>
          </a:r>
          <a:endParaRPr lang="cs-CZ" sz="2400" b="1" dirty="0">
            <a:solidFill>
              <a:schemeClr val="tx1"/>
            </a:solidFill>
          </a:endParaRPr>
        </a:p>
      </dgm:t>
    </dgm:pt>
    <dgm:pt modelId="{B79B35B3-51A0-4D6C-BBA1-CBF1119A1EA6}" type="parTrans" cxnId="{D9A641F0-D7B9-4890-A1AB-1C6F8E73721A}">
      <dgm:prSet/>
      <dgm:spPr/>
      <dgm:t>
        <a:bodyPr/>
        <a:lstStyle/>
        <a:p>
          <a:endParaRPr lang="cs-CZ"/>
        </a:p>
      </dgm:t>
    </dgm:pt>
    <dgm:pt modelId="{BCD9D76A-FAF5-49CF-8ADE-28B4CCB97EFD}" type="sibTrans" cxnId="{D9A641F0-D7B9-4890-A1AB-1C6F8E73721A}">
      <dgm:prSet/>
      <dgm:spPr/>
      <dgm:t>
        <a:bodyPr/>
        <a:lstStyle/>
        <a:p>
          <a:endParaRPr lang="cs-CZ"/>
        </a:p>
      </dgm:t>
    </dgm:pt>
    <dgm:pt modelId="{A561A2BF-EAC3-40EB-A2A1-EF945790B1FB}" type="pres">
      <dgm:prSet presAssocID="{65E5734F-97BA-4C93-BB86-7A850EBD48D6}" presName="Name0" presStyleCnt="0">
        <dgm:presLayoutVars>
          <dgm:dir/>
          <dgm:resizeHandles val="exact"/>
        </dgm:presLayoutVars>
      </dgm:prSet>
      <dgm:spPr/>
    </dgm:pt>
    <dgm:pt modelId="{4EDC7398-6ED4-4D45-8E83-5CA2B2982FFF}" type="pres">
      <dgm:prSet presAssocID="{3671C987-490D-4844-8CFC-5699EA15520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D2F608B-3BAF-4AF3-8EAF-8DCFFACE0FF3}" type="pres">
      <dgm:prSet presAssocID="{5265094A-D9B5-4DD5-AABC-E499D0C5BBD9}" presName="sibTrans" presStyleLbl="sibTrans2D1" presStyleIdx="0" presStyleCnt="3"/>
      <dgm:spPr/>
      <dgm:t>
        <a:bodyPr/>
        <a:lstStyle/>
        <a:p>
          <a:endParaRPr lang="cs-CZ"/>
        </a:p>
      </dgm:t>
    </dgm:pt>
    <dgm:pt modelId="{5DD80B39-82B2-4F5F-A8DE-09953373C66C}" type="pres">
      <dgm:prSet presAssocID="{5265094A-D9B5-4DD5-AABC-E499D0C5BBD9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FEEF960C-CF67-476B-8269-7BF6F3B57E72}" type="pres">
      <dgm:prSet presAssocID="{346BA8C1-14F0-4FD7-906C-A0E0A0CD476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8A7C9BF-E8AF-470F-A188-6256E682B8ED}" type="pres">
      <dgm:prSet presAssocID="{BCD9D76A-FAF5-49CF-8ADE-28B4CCB97EFD}" presName="sibTrans" presStyleLbl="sibTrans2D1" presStyleIdx="1" presStyleCnt="3"/>
      <dgm:spPr/>
      <dgm:t>
        <a:bodyPr/>
        <a:lstStyle/>
        <a:p>
          <a:endParaRPr lang="cs-CZ"/>
        </a:p>
      </dgm:t>
    </dgm:pt>
    <dgm:pt modelId="{7979BD03-472C-4B27-88AC-82298BBE6443}" type="pres">
      <dgm:prSet presAssocID="{BCD9D76A-FAF5-49CF-8ADE-28B4CCB97EFD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4395C201-2488-4BC3-BC8D-F557B790F416}" type="pres">
      <dgm:prSet presAssocID="{921F1E7A-437E-4793-9309-30C81A202C6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FF5988-CAB6-4B30-94FB-1EBB58A1F629}" type="pres">
      <dgm:prSet presAssocID="{6729FD25-5EFB-4ADB-8B31-71C77497334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B68FB69C-01E3-43FD-92CE-E8616D6FFB29}" type="pres">
      <dgm:prSet presAssocID="{6729FD25-5EFB-4ADB-8B31-71C77497334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C8EA8158-A080-485E-AF0E-6F625E7ADCB3}" type="pres">
      <dgm:prSet presAssocID="{B0489834-AF4A-4F5D-BC4B-447306319819}" presName="node" presStyleLbl="node1" presStyleIdx="3" presStyleCnt="4" custScaleX="11602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7F38C84-3939-4E0E-86E4-BA64CE8BE47F}" srcId="{65E5734F-97BA-4C93-BB86-7A850EBD48D6}" destId="{B0489834-AF4A-4F5D-BC4B-447306319819}" srcOrd="3" destOrd="0" parTransId="{34338FD8-E02E-4773-9821-98036E6E0382}" sibTransId="{37D754AE-1847-4975-AF2D-DF4AADC3FE10}"/>
    <dgm:cxn modelId="{029DA49D-17ED-4A2D-BC06-DA699FA18B50}" type="presOf" srcId="{5265094A-D9B5-4DD5-AABC-E499D0C5BBD9}" destId="{5DD80B39-82B2-4F5F-A8DE-09953373C66C}" srcOrd="1" destOrd="0" presId="urn:microsoft.com/office/officeart/2005/8/layout/process1"/>
    <dgm:cxn modelId="{1FFF960E-54C2-4784-8F7A-70A19A418F5B}" type="presOf" srcId="{65E5734F-97BA-4C93-BB86-7A850EBD48D6}" destId="{A561A2BF-EAC3-40EB-A2A1-EF945790B1FB}" srcOrd="0" destOrd="0" presId="urn:microsoft.com/office/officeart/2005/8/layout/process1"/>
    <dgm:cxn modelId="{A1844AC5-4A9B-4230-AEA0-E8AC36F36EEA}" type="presOf" srcId="{6729FD25-5EFB-4ADB-8B31-71C774973343}" destId="{C6FF5988-CAB6-4B30-94FB-1EBB58A1F629}" srcOrd="0" destOrd="0" presId="urn:microsoft.com/office/officeart/2005/8/layout/process1"/>
    <dgm:cxn modelId="{7E631F60-2485-4C5E-B5D7-C1FFD50CE21D}" type="presOf" srcId="{BCD9D76A-FAF5-49CF-8ADE-28B4CCB97EFD}" destId="{7979BD03-472C-4B27-88AC-82298BBE6443}" srcOrd="1" destOrd="0" presId="urn:microsoft.com/office/officeart/2005/8/layout/process1"/>
    <dgm:cxn modelId="{C45D67DF-DD4A-4D56-BE0D-13501CBD4AF9}" type="presOf" srcId="{921F1E7A-437E-4793-9309-30C81A202C61}" destId="{4395C201-2488-4BC3-BC8D-F557B790F416}" srcOrd="0" destOrd="0" presId="urn:microsoft.com/office/officeart/2005/8/layout/process1"/>
    <dgm:cxn modelId="{A6F5F9E2-D8BE-4F04-B8D8-7721398438F5}" type="presOf" srcId="{3671C987-490D-4844-8CFC-5699EA15520D}" destId="{4EDC7398-6ED4-4D45-8E83-5CA2B2982FFF}" srcOrd="0" destOrd="0" presId="urn:microsoft.com/office/officeart/2005/8/layout/process1"/>
    <dgm:cxn modelId="{4C084661-8AFC-49E1-94AA-FE80482BED48}" type="presOf" srcId="{6729FD25-5EFB-4ADB-8B31-71C774973343}" destId="{B68FB69C-01E3-43FD-92CE-E8616D6FFB29}" srcOrd="1" destOrd="0" presId="urn:microsoft.com/office/officeart/2005/8/layout/process1"/>
    <dgm:cxn modelId="{D9A641F0-D7B9-4890-A1AB-1C6F8E73721A}" srcId="{65E5734F-97BA-4C93-BB86-7A850EBD48D6}" destId="{346BA8C1-14F0-4FD7-906C-A0E0A0CD4766}" srcOrd="1" destOrd="0" parTransId="{B79B35B3-51A0-4D6C-BBA1-CBF1119A1EA6}" sibTransId="{BCD9D76A-FAF5-49CF-8ADE-28B4CCB97EFD}"/>
    <dgm:cxn modelId="{444EA8D1-A4C8-4DD0-9CAE-9556431C320B}" type="presOf" srcId="{5265094A-D9B5-4DD5-AABC-E499D0C5BBD9}" destId="{5D2F608B-3BAF-4AF3-8EAF-8DCFFACE0FF3}" srcOrd="0" destOrd="0" presId="urn:microsoft.com/office/officeart/2005/8/layout/process1"/>
    <dgm:cxn modelId="{2972DBA9-3801-4326-87FC-FE9750D5EDB6}" srcId="{65E5734F-97BA-4C93-BB86-7A850EBD48D6}" destId="{3671C987-490D-4844-8CFC-5699EA15520D}" srcOrd="0" destOrd="0" parTransId="{9F9A7A2A-7EB7-4726-9CA6-9A76543789E2}" sibTransId="{5265094A-D9B5-4DD5-AABC-E499D0C5BBD9}"/>
    <dgm:cxn modelId="{6A09969D-C03D-4BC9-9D36-11A374B00BC0}" type="presOf" srcId="{BCD9D76A-FAF5-49CF-8ADE-28B4CCB97EFD}" destId="{E8A7C9BF-E8AF-470F-A188-6256E682B8ED}" srcOrd="0" destOrd="0" presId="urn:microsoft.com/office/officeart/2005/8/layout/process1"/>
    <dgm:cxn modelId="{50D659D4-296F-4E78-9F05-0CDDF01F9814}" srcId="{65E5734F-97BA-4C93-BB86-7A850EBD48D6}" destId="{921F1E7A-437E-4793-9309-30C81A202C61}" srcOrd="2" destOrd="0" parTransId="{039883C2-63AA-4FAE-AAA2-BEC216FE7627}" sibTransId="{6729FD25-5EFB-4ADB-8B31-71C774973343}"/>
    <dgm:cxn modelId="{158468B9-9F79-4484-8C57-9716D958343E}" type="presOf" srcId="{346BA8C1-14F0-4FD7-906C-A0E0A0CD4766}" destId="{FEEF960C-CF67-476B-8269-7BF6F3B57E72}" srcOrd="0" destOrd="0" presId="urn:microsoft.com/office/officeart/2005/8/layout/process1"/>
    <dgm:cxn modelId="{7EE7B1D9-F92B-474A-B1DF-564F7C60165C}" type="presOf" srcId="{B0489834-AF4A-4F5D-BC4B-447306319819}" destId="{C8EA8158-A080-485E-AF0E-6F625E7ADCB3}" srcOrd="0" destOrd="0" presId="urn:microsoft.com/office/officeart/2005/8/layout/process1"/>
    <dgm:cxn modelId="{05B91024-426D-4A83-A81D-F64F19E6F6CE}" type="presParOf" srcId="{A561A2BF-EAC3-40EB-A2A1-EF945790B1FB}" destId="{4EDC7398-6ED4-4D45-8E83-5CA2B2982FFF}" srcOrd="0" destOrd="0" presId="urn:microsoft.com/office/officeart/2005/8/layout/process1"/>
    <dgm:cxn modelId="{2234934C-DB55-470C-92B9-F5D06AC8D4CE}" type="presParOf" srcId="{A561A2BF-EAC3-40EB-A2A1-EF945790B1FB}" destId="{5D2F608B-3BAF-4AF3-8EAF-8DCFFACE0FF3}" srcOrd="1" destOrd="0" presId="urn:microsoft.com/office/officeart/2005/8/layout/process1"/>
    <dgm:cxn modelId="{4E210417-AE00-4FF8-9711-6E144B467BFE}" type="presParOf" srcId="{5D2F608B-3BAF-4AF3-8EAF-8DCFFACE0FF3}" destId="{5DD80B39-82B2-4F5F-A8DE-09953373C66C}" srcOrd="0" destOrd="0" presId="urn:microsoft.com/office/officeart/2005/8/layout/process1"/>
    <dgm:cxn modelId="{121068B7-FF68-40C3-8346-74BE37B4B3B6}" type="presParOf" srcId="{A561A2BF-EAC3-40EB-A2A1-EF945790B1FB}" destId="{FEEF960C-CF67-476B-8269-7BF6F3B57E72}" srcOrd="2" destOrd="0" presId="urn:microsoft.com/office/officeart/2005/8/layout/process1"/>
    <dgm:cxn modelId="{E9EC4542-335C-428D-BEC6-B4926D961B8A}" type="presParOf" srcId="{A561A2BF-EAC3-40EB-A2A1-EF945790B1FB}" destId="{E8A7C9BF-E8AF-470F-A188-6256E682B8ED}" srcOrd="3" destOrd="0" presId="urn:microsoft.com/office/officeart/2005/8/layout/process1"/>
    <dgm:cxn modelId="{E92423F2-A2BD-40EA-AF9F-6ACEB54EE6F4}" type="presParOf" srcId="{E8A7C9BF-E8AF-470F-A188-6256E682B8ED}" destId="{7979BD03-472C-4B27-88AC-82298BBE6443}" srcOrd="0" destOrd="0" presId="urn:microsoft.com/office/officeart/2005/8/layout/process1"/>
    <dgm:cxn modelId="{7D5D40B0-28CE-4C35-B1A9-76DDBD356085}" type="presParOf" srcId="{A561A2BF-EAC3-40EB-A2A1-EF945790B1FB}" destId="{4395C201-2488-4BC3-BC8D-F557B790F416}" srcOrd="4" destOrd="0" presId="urn:microsoft.com/office/officeart/2005/8/layout/process1"/>
    <dgm:cxn modelId="{5FD1617C-034D-449D-BE64-CE2FF1B6347E}" type="presParOf" srcId="{A561A2BF-EAC3-40EB-A2A1-EF945790B1FB}" destId="{C6FF5988-CAB6-4B30-94FB-1EBB58A1F629}" srcOrd="5" destOrd="0" presId="urn:microsoft.com/office/officeart/2005/8/layout/process1"/>
    <dgm:cxn modelId="{03BADDF4-3B35-41DD-8B19-6F4252E3A856}" type="presParOf" srcId="{C6FF5988-CAB6-4B30-94FB-1EBB58A1F629}" destId="{B68FB69C-01E3-43FD-92CE-E8616D6FFB29}" srcOrd="0" destOrd="0" presId="urn:microsoft.com/office/officeart/2005/8/layout/process1"/>
    <dgm:cxn modelId="{A8A38061-3599-43C4-A09B-7C9F49FD53F4}" type="presParOf" srcId="{A561A2BF-EAC3-40EB-A2A1-EF945790B1FB}" destId="{C8EA8158-A080-485E-AF0E-6F625E7ADCB3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D4067D-31F7-4C94-B9CD-82AC150B616D}">
      <dsp:nvSpPr>
        <dsp:cNvPr id="0" name=""/>
        <dsp:cNvSpPr/>
      </dsp:nvSpPr>
      <dsp:spPr>
        <a:xfrm rot="4396374">
          <a:off x="1984669" y="1071922"/>
          <a:ext cx="3907079" cy="2724700"/>
        </a:xfrm>
        <a:prstGeom prst="swooshArrow">
          <a:avLst>
            <a:gd name="adj1" fmla="val 16310"/>
            <a:gd name="adj2" fmla="val 3137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</a:schemeClr>
            </a:gs>
            <a:gs pos="90000">
              <a:schemeClr val="accent3">
                <a:shade val="50000"/>
                <a:hueOff val="0"/>
                <a:satOff val="0"/>
                <a:lumOff val="0"/>
                <a:alphaOff val="0"/>
                <a:shade val="100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3EACC1-04BD-4017-96ED-6F245ECFA4EF}">
      <dsp:nvSpPr>
        <dsp:cNvPr id="0" name=""/>
        <dsp:cNvSpPr/>
      </dsp:nvSpPr>
      <dsp:spPr>
        <a:xfrm>
          <a:off x="3486877" y="1427770"/>
          <a:ext cx="210502" cy="210498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DB4A9E6-561D-4BC3-AA08-126DE7B22F94}">
      <dsp:nvSpPr>
        <dsp:cNvPr id="0" name=""/>
        <dsp:cNvSpPr/>
      </dsp:nvSpPr>
      <dsp:spPr>
        <a:xfrm>
          <a:off x="4309152" y="2234602"/>
          <a:ext cx="220098" cy="220094"/>
        </a:xfrm>
        <a:prstGeom prst="ellipse">
          <a:avLst/>
        </a:prstGeom>
        <a:solidFill>
          <a:schemeClr val="tx1">
            <a:lumMod val="95000"/>
            <a:lumOff val="5000"/>
          </a:schemeClr>
        </a:solidFill>
        <a:ln>
          <a:noFill/>
        </a:ln>
        <a:effectLst>
          <a:outerShdw blurRad="31750" dist="25400" dir="5400000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DE687ADD-CB4C-4A65-A105-256FCE264D06}">
      <dsp:nvSpPr>
        <dsp:cNvPr id="0" name=""/>
        <dsp:cNvSpPr/>
      </dsp:nvSpPr>
      <dsp:spPr>
        <a:xfrm>
          <a:off x="0" y="-210486"/>
          <a:ext cx="2073172" cy="15660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Zjištění problému: zjištění stávajícího stavu poznání ve zvolené oblasti</a:t>
          </a:r>
          <a:endParaRPr lang="cs-CZ" sz="1800" kern="1200" dirty="0"/>
        </a:p>
      </dsp:txBody>
      <dsp:txXfrm>
        <a:off x="0" y="-210486"/>
        <a:ext cx="2073172" cy="1566099"/>
      </dsp:txXfrm>
    </dsp:sp>
    <dsp:sp modelId="{5B7CB783-091C-4FE5-A5BC-2C6D6D5CAC57}">
      <dsp:nvSpPr>
        <dsp:cNvPr id="0" name=""/>
        <dsp:cNvSpPr/>
      </dsp:nvSpPr>
      <dsp:spPr>
        <a:xfrm>
          <a:off x="4123228" y="92923"/>
          <a:ext cx="2903700" cy="18936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Hledání pravděpodobných odpovědí (formulování obecných hypotéz)</a:t>
          </a:r>
          <a:r>
            <a:rPr lang="en-US" sz="1800" kern="1200" dirty="0" smtClean="0"/>
            <a:t>, v</a:t>
          </a:r>
          <a:r>
            <a:rPr lang="cs-CZ" sz="1800" kern="1200" dirty="0" smtClean="0"/>
            <a:t>četně stanovení metody určené k testování hypotéz.</a:t>
          </a:r>
          <a:endParaRPr lang="cs-CZ" sz="1800" kern="1200" dirty="0"/>
        </a:p>
      </dsp:txBody>
      <dsp:txXfrm>
        <a:off x="4123228" y="92923"/>
        <a:ext cx="2903700" cy="1893648"/>
      </dsp:txXfrm>
    </dsp:sp>
    <dsp:sp modelId="{B92328BD-1761-42B7-ADB5-93FBDDF63FA7}">
      <dsp:nvSpPr>
        <dsp:cNvPr id="0" name=""/>
        <dsp:cNvSpPr/>
      </dsp:nvSpPr>
      <dsp:spPr>
        <a:xfrm>
          <a:off x="1347640" y="2533362"/>
          <a:ext cx="2673187" cy="118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Provedení samotné práce: výzkum; analýza; práce s literaturou; práce v terénu; sběr dat…</a:t>
          </a:r>
          <a:endParaRPr lang="cs-CZ" sz="1800" kern="1200" dirty="0"/>
        </a:p>
      </dsp:txBody>
      <dsp:txXfrm>
        <a:off x="1347640" y="2533362"/>
        <a:ext cx="2673187" cy="1182644"/>
      </dsp:txXfrm>
    </dsp:sp>
    <dsp:sp modelId="{47AE41C3-F854-462D-9326-F7274AAE533D}">
      <dsp:nvSpPr>
        <dsp:cNvPr id="0" name=""/>
        <dsp:cNvSpPr/>
      </dsp:nvSpPr>
      <dsp:spPr>
        <a:xfrm>
          <a:off x="5447982" y="3791232"/>
          <a:ext cx="2489279" cy="7241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Interpretace</a:t>
          </a:r>
          <a:r>
            <a:rPr lang="cs-CZ" sz="1800" kern="1200" dirty="0" smtClean="0"/>
            <a:t> zjištěných výsledků směrem ke stanoveným hypotézám.</a:t>
          </a:r>
          <a:endParaRPr lang="cs-CZ" sz="1800" kern="1200" dirty="0"/>
        </a:p>
      </dsp:txBody>
      <dsp:txXfrm>
        <a:off x="5447982" y="3791232"/>
        <a:ext cx="2489279" cy="7241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C7398-6ED4-4D45-8E83-5CA2B2982FFF}">
      <dsp:nvSpPr>
        <dsp:cNvPr id="0" name=""/>
        <dsp:cNvSpPr/>
      </dsp:nvSpPr>
      <dsp:spPr>
        <a:xfrm>
          <a:off x="5138" y="2493205"/>
          <a:ext cx="1650421" cy="99025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PROBLÉM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(INTUICE)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34142" y="2522209"/>
        <a:ext cx="1592413" cy="932245"/>
      </dsp:txXfrm>
    </dsp:sp>
    <dsp:sp modelId="{5D2F608B-3BAF-4AF3-8EAF-8DCFFACE0FF3}">
      <dsp:nvSpPr>
        <dsp:cNvPr id="0" name=""/>
        <dsp:cNvSpPr/>
      </dsp:nvSpPr>
      <dsp:spPr>
        <a:xfrm>
          <a:off x="1820602" y="2783679"/>
          <a:ext cx="349889" cy="409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1820602" y="2865540"/>
        <a:ext cx="244922" cy="245582"/>
      </dsp:txXfrm>
    </dsp:sp>
    <dsp:sp modelId="{FEEF960C-CF67-476B-8269-7BF6F3B57E72}">
      <dsp:nvSpPr>
        <dsp:cNvPr id="0" name=""/>
        <dsp:cNvSpPr/>
      </dsp:nvSpPr>
      <dsp:spPr>
        <a:xfrm>
          <a:off x="2315729" y="2493205"/>
          <a:ext cx="1650421" cy="990253"/>
        </a:xfrm>
        <a:prstGeom prst="roundRect">
          <a:avLst>
            <a:gd name="adj" fmla="val 10000"/>
          </a:avLst>
        </a:prstGeom>
        <a:solidFill>
          <a:schemeClr val="accent5">
            <a:hueOff val="3479907"/>
            <a:satOff val="-8347"/>
            <a:lumOff val="65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HYPOTÉZY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2344733" y="2522209"/>
        <a:ext cx="1592413" cy="932245"/>
      </dsp:txXfrm>
    </dsp:sp>
    <dsp:sp modelId="{E8A7C9BF-E8AF-470F-A188-6256E682B8ED}">
      <dsp:nvSpPr>
        <dsp:cNvPr id="0" name=""/>
        <dsp:cNvSpPr/>
      </dsp:nvSpPr>
      <dsp:spPr>
        <a:xfrm>
          <a:off x="4131193" y="2783679"/>
          <a:ext cx="349889" cy="409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5219861"/>
            <a:satOff val="-12520"/>
            <a:lumOff val="98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4131193" y="2865540"/>
        <a:ext cx="244922" cy="245582"/>
      </dsp:txXfrm>
    </dsp:sp>
    <dsp:sp modelId="{4395C201-2488-4BC3-BC8D-F557B790F416}">
      <dsp:nvSpPr>
        <dsp:cNvPr id="0" name=""/>
        <dsp:cNvSpPr/>
      </dsp:nvSpPr>
      <dsp:spPr>
        <a:xfrm>
          <a:off x="4626319" y="2493205"/>
          <a:ext cx="1650421" cy="990253"/>
        </a:xfrm>
        <a:prstGeom prst="roundRect">
          <a:avLst>
            <a:gd name="adj" fmla="val 10000"/>
          </a:avLst>
        </a:prstGeom>
        <a:solidFill>
          <a:schemeClr val="accent5">
            <a:hueOff val="6959815"/>
            <a:satOff val="-16693"/>
            <a:lumOff val="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ZJIŠTĚNÍ DAT</a:t>
          </a:r>
          <a:endParaRPr lang="cs-CZ" sz="2400" b="1" kern="1200" dirty="0">
            <a:solidFill>
              <a:schemeClr val="tx1"/>
            </a:solidFill>
          </a:endParaRPr>
        </a:p>
      </dsp:txBody>
      <dsp:txXfrm>
        <a:off x="4655323" y="2522209"/>
        <a:ext cx="1592413" cy="932245"/>
      </dsp:txXfrm>
    </dsp:sp>
    <dsp:sp modelId="{C6FF5988-CAB6-4B30-94FB-1EBB58A1F629}">
      <dsp:nvSpPr>
        <dsp:cNvPr id="0" name=""/>
        <dsp:cNvSpPr/>
      </dsp:nvSpPr>
      <dsp:spPr>
        <a:xfrm>
          <a:off x="6441783" y="2783679"/>
          <a:ext cx="349889" cy="40930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10439722"/>
            <a:satOff val="-25040"/>
            <a:lumOff val="196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800" kern="1200"/>
        </a:p>
      </dsp:txBody>
      <dsp:txXfrm>
        <a:off x="6441783" y="2865540"/>
        <a:ext cx="244922" cy="245582"/>
      </dsp:txXfrm>
    </dsp:sp>
    <dsp:sp modelId="{C8EA8158-A080-485E-AF0E-6F625E7ADCB3}">
      <dsp:nvSpPr>
        <dsp:cNvPr id="0" name=""/>
        <dsp:cNvSpPr/>
      </dsp:nvSpPr>
      <dsp:spPr>
        <a:xfrm>
          <a:off x="6936910" y="2493205"/>
          <a:ext cx="1914934" cy="990253"/>
        </a:xfrm>
        <a:prstGeom prst="roundRect">
          <a:avLst>
            <a:gd name="adj" fmla="val 10000"/>
          </a:avLst>
        </a:prstGeom>
        <a:solidFill>
          <a:schemeClr val="accent5">
            <a:hueOff val="10439722"/>
            <a:satOff val="-25040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b="1" kern="1200" dirty="0" smtClean="0">
              <a:solidFill>
                <a:schemeClr val="tx1"/>
              </a:solidFill>
            </a:rPr>
            <a:t>INTERPRETACE</a:t>
          </a:r>
          <a:endParaRPr lang="cs-CZ" sz="1900" b="1" kern="1200" dirty="0">
            <a:solidFill>
              <a:schemeClr val="tx1"/>
            </a:solidFill>
          </a:endParaRPr>
        </a:p>
      </dsp:txBody>
      <dsp:txXfrm>
        <a:off x="6965914" y="2522209"/>
        <a:ext cx="1856926" cy="9322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DEB7C2B-68B0-4E5E-B40D-66ACCB5A10F1}" type="datetime1">
              <a:rPr lang="cs-CZ"/>
              <a:pPr>
                <a:defRPr/>
              </a:pPr>
              <a:t>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D69C10B-C14B-4C5A-B48F-1A38927E89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8185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CC6F723-FE50-4A5D-BEE5-7B5BF801AFA2}" type="datetime1">
              <a:rPr lang="cs-CZ"/>
              <a:pPr>
                <a:defRPr/>
              </a:pPr>
              <a:t>9.10.2015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B291B5B-EC4C-4CD0-8EE1-D7BE118458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47008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CC6F723-FE50-4A5D-BEE5-7B5BF801AFA2}" type="datetime1">
              <a:rPr lang="cs-CZ" smtClean="0"/>
              <a:pPr>
                <a:defRPr/>
              </a:pPr>
              <a:t>9.10.2015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B291B5B-EC4C-4CD0-8EE1-D7BE1184586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012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3E9E3B8-84C4-4883-A75C-83AB8777E710}" type="datetime1">
              <a:rPr lang="en-US" smtClean="0"/>
              <a:t>10/9/2015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B0C1CD9-87A5-4898-BC37-7CC423EB83B1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9B004-512C-4557-A0A9-2BA6CF02041D}" type="datetime1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41FF7-5A0B-4ABC-876E-E5E5A74E62A0}" type="datetime1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uvod_projek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7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938838"/>
            <a:ext cx="9144000" cy="9191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/>
          </a:p>
        </p:txBody>
      </p:sp>
      <p:pic>
        <p:nvPicPr>
          <p:cNvPr id="7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6"/>
          <a:stretch>
            <a:fillRect/>
          </a:stretch>
        </p:blipFill>
        <p:spPr bwMode="auto">
          <a:xfrm>
            <a:off x="882650" y="5937250"/>
            <a:ext cx="1428750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C:\Documents and Settings\user\Plocha\caj_do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2824"/>
          <a:stretch>
            <a:fillRect/>
          </a:stretch>
        </p:blipFill>
        <p:spPr bwMode="auto">
          <a:xfrm>
            <a:off x="874713" y="6796088"/>
            <a:ext cx="1428750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OPVK_MU_rgb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4150" y="5930900"/>
            <a:ext cx="45847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725445" y="2840852"/>
            <a:ext cx="6010182" cy="252543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724442" y="5392917"/>
            <a:ext cx="5993429" cy="4042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1EC3F-0EFD-4D8F-A3BD-4B6557A78C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1018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08247"/>
          </a:xfrm>
        </p:spPr>
        <p:txBody>
          <a:bodyPr/>
          <a:lstStyle>
            <a:lvl1pPr>
              <a:defRPr sz="28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5DCA-CADA-4FC9-B900-FC4EF68702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8348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71588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286388"/>
            <a:ext cx="5486400" cy="42862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4FCB3-C772-478B-9128-49766EC58B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743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E4A64-CA50-4AAF-AB8A-08679D9C13D3}" type="datetime1">
              <a:rPr lang="en-US" smtClean="0"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45C58D-281A-4D26-A86A-7242243C99B5}" type="datetime1">
              <a:rPr lang="en-US" smtClean="0"/>
              <a:t>10/9/2015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A2D2115-39AD-4F59-9209-AABAB46E1C90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A1F0-398A-40BA-9CD2-C2D0E808377A}" type="datetime1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0BA65-F8EB-4C6D-B7FF-03C335CDC4B1}" type="datetime1">
              <a:rPr lang="en-US" smtClean="0"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C7AC3-0CC9-4B1B-BBED-B2D753E62A04}" type="datetime1">
              <a:rPr lang="en-US" smtClean="0"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560E7-D824-485B-9B66-DE6485CF103F}" type="datetime1">
              <a:rPr lang="en-US" smtClean="0"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1057B-5EC2-4ED9-AC7B-C3C3492E3C47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45BAC-D872-4AD6-A85C-E8BE3D7DDBE0}" type="datetime1">
              <a:rPr lang="en-US" smtClean="0"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40299-DC39-4F6D-8A5E-E167761B66B4}" type="datetime1">
              <a:rPr lang="en-US" smtClean="0"/>
              <a:t>10/9/2015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C818D6-026D-4EB7-BE62-112B6700EA8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E9BCBA1-AF4A-4609-85C1-D3DB676039CC}" type="datetime1">
              <a:rPr lang="en-US" smtClean="0"/>
              <a:t>10/9/2015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979DFAC-AE93-4AEC-9521-26A36B05CFC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  <p:sldLayoutId id="2147483877" r:id="rId12"/>
    <p:sldLayoutId id="2147483868" r:id="rId13"/>
    <p:sldLayoutId id="2147483876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slideplayer.cz/slide/1992204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010400" y="5122731"/>
            <a:ext cx="1981200" cy="1828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000" dirty="0" smtClean="0"/>
              <a:t>Martina </a:t>
            </a:r>
            <a:r>
              <a:rPr lang="cs-CZ" sz="2000" dirty="0" err="1" smtClean="0"/>
              <a:t>Cirbusová</a:t>
            </a: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(z prezentace doc. Škopa)</a:t>
            </a:r>
            <a:endParaRPr lang="cs-CZ" sz="2000" dirty="0"/>
          </a:p>
        </p:txBody>
      </p:sp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Základní metodologická pravidla při zpracování odborného textu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Myšlenkové spojení částí v celek</a:t>
            </a:r>
          </a:p>
          <a:p>
            <a:pPr lvl="1"/>
            <a:r>
              <a:rPr lang="cs-CZ" dirty="0" smtClean="0"/>
              <a:t>Z výchozích zjištění formulujeme závěry</a:t>
            </a:r>
          </a:p>
          <a:p>
            <a:r>
              <a:rPr lang="cs-CZ" dirty="0" smtClean="0"/>
              <a:t>Skládání dosud oddělených, izolovaných či nespojitých prvků.</a:t>
            </a:r>
          </a:p>
          <a:p>
            <a:r>
              <a:rPr lang="cs-CZ" dirty="0" smtClean="0"/>
              <a:t>Př. bez </a:t>
            </a:r>
            <a:r>
              <a:rPr lang="cs-CZ" dirty="0"/>
              <a:t>syntézy zjištění zdravotního stavu a domácího prostředí posuzované osoby nelze učinit správný závěr ohledně existence a stupně </a:t>
            </a:r>
            <a:r>
              <a:rPr lang="cs-CZ" dirty="0" smtClean="0"/>
              <a:t>bezmocnosti (domácí násilí)</a:t>
            </a:r>
          </a:p>
        </p:txBody>
      </p:sp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Syntéza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40926" y="4389120"/>
            <a:ext cx="2181497" cy="163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145177" y="5840730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175656" y="5205548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153885" y="4695554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1145177" y="4152356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1911530" y="5840730"/>
            <a:ext cx="2046516" cy="20410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1911530" y="5443945"/>
            <a:ext cx="204651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1911530" y="4995998"/>
            <a:ext cx="2046516" cy="6205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1911530" y="4400006"/>
            <a:ext cx="2046516" cy="238397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104503" y="1719071"/>
            <a:ext cx="8684389" cy="524343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Postup od zvláštního k obecnému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Z jednotlivého jevu je vyvozen obecný závěr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Existuje-li dostatek informací o jednotlivostech, lze formulovat závěry obecnějšího druhu. 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„Ústava ani právní předpisy pojem </a:t>
            </a:r>
            <a:r>
              <a:rPr lang="cs-CZ" b="1" dirty="0" smtClean="0"/>
              <a:t>vyvlastnění</a:t>
            </a:r>
            <a:r>
              <a:rPr lang="cs-CZ" dirty="0" smtClean="0"/>
              <a:t> výslovně nedefinují. Jeho obsah možno proto vymezit jednak induktivně na základě pozitivně právní úpravy institutu vyvlastnění v různých právních předpisech a jednak doktrinárně, tj. na základě definic podaných právní vědou.“ (</a:t>
            </a:r>
            <a:r>
              <a:rPr lang="cs-CZ" dirty="0" err="1" smtClean="0"/>
              <a:t>Pl</a:t>
            </a:r>
            <a:r>
              <a:rPr lang="cs-CZ" dirty="0" smtClean="0"/>
              <a:t>. ÚS 16/93)</a:t>
            </a:r>
            <a:endParaRPr lang="cs-CZ" dirty="0"/>
          </a:p>
          <a:p>
            <a:pPr algn="just">
              <a:lnSpc>
                <a:spcPct val="150000"/>
              </a:lnSpc>
            </a:pPr>
            <a:r>
              <a:rPr lang="cs-CZ" dirty="0" smtClean="0"/>
              <a:t>Indukce se objevuje všude tam, kde pozorujeme nějaký fakt a ptáme se „Proč to je?“</a:t>
            </a:r>
          </a:p>
        </p:txBody>
      </p:sp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Indukce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Závěry induktivních myšlenek jsou vždy ovlivněny subjektivními postoji (zkušenostmi, znalostmi) a mají proto omezenou platnost </a:t>
            </a:r>
            <a:r>
              <a:rPr lang="cs-CZ" dirty="0"/>
              <a:t>(dostupné z: </a:t>
            </a:r>
            <a:r>
              <a:rPr lang="cs-CZ" dirty="0">
                <a:hlinkClick r:id="rId2"/>
              </a:rPr>
              <a:t>http://slideplayer.cz/</a:t>
            </a:r>
            <a:r>
              <a:rPr lang="cs-CZ" dirty="0" err="1">
                <a:hlinkClick r:id="rId2"/>
              </a:rPr>
              <a:t>slide</a:t>
            </a:r>
            <a:r>
              <a:rPr lang="cs-CZ" dirty="0">
                <a:hlinkClick r:id="rId2"/>
              </a:rPr>
              <a:t>/1992204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indukce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6814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defRPr/>
            </a:pPr>
            <a:r>
              <a:rPr lang="cs-CZ" dirty="0"/>
              <a:t>takový způsob myšlení, při němž od obecnějších závěrů, tvrzení a soudů přecházíme k méně </a:t>
            </a:r>
            <a:r>
              <a:rPr lang="cs-CZ" dirty="0" smtClean="0"/>
              <a:t>obecným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dirty="0" smtClean="0"/>
              <a:t>vycházíme ze známých, ověřených a platných závěrů a aplikujeme je na jednotlivé doposud neprozkoumané případy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dirty="0"/>
              <a:t>z</a:t>
            </a:r>
            <a:r>
              <a:rPr lang="cs-CZ" dirty="0" smtClean="0"/>
              <a:t> obecného poznatku vyvozujeme závěry i vůči jednotlivostem</a:t>
            </a:r>
          </a:p>
          <a:p>
            <a:pPr algn="just">
              <a:lnSpc>
                <a:spcPct val="150000"/>
              </a:lnSpc>
              <a:defRPr/>
            </a:pPr>
            <a:endParaRPr lang="cs-CZ" dirty="0" smtClean="0"/>
          </a:p>
          <a:p>
            <a:pPr marL="342900" indent="-342900" algn="just">
              <a:lnSpc>
                <a:spcPct val="150000"/>
              </a:lnSpc>
              <a:defRPr/>
            </a:pPr>
            <a:endParaRPr lang="cs-CZ" dirty="0"/>
          </a:p>
        </p:txBody>
      </p:sp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Dedukce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Dostupné z: http://slideplayer.cz/slide/1992204/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sz="2800" dirty="0" smtClean="0"/>
              <a:t>Cílem kvantitativního výzkumu je testování hypotéz a logika kvantitativního výzkumu je deduktivní</a:t>
            </a:r>
          </a:p>
          <a:p>
            <a:pPr algn="just">
              <a:lnSpc>
                <a:spcPct val="150000"/>
              </a:lnSpc>
            </a:pPr>
            <a:r>
              <a:rPr lang="cs-CZ" sz="2800" dirty="0" smtClean="0"/>
              <a:t>Cílem kvalitativního výzkumu je vytváření nových hypotéz a logika kvalitativního výzkumu je induktivní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KVANTITATIVNÍ VS. KVALITATIVNÍ VÝZKUM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Dostupné z: http://slideplayer.cz/slide/1992204/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02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 smtClean="0"/>
              <a:t>Generalizace: Vyvození závěrů o množině objektů z  pozorování jednoho objektu.</a:t>
            </a:r>
          </a:p>
          <a:p>
            <a:pPr algn="just">
              <a:lnSpc>
                <a:spcPct val="150000"/>
              </a:lnSpc>
            </a:pPr>
            <a:r>
              <a:rPr lang="cs-CZ" sz="2400" dirty="0" smtClean="0"/>
              <a:t>Abstrakce: odhlížení od jednotlivostí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Myšlenkové odlučování nepodstatných znaků</a:t>
            </a:r>
          </a:p>
          <a:p>
            <a:pPr lvl="1" algn="just">
              <a:lnSpc>
                <a:spcPct val="150000"/>
              </a:lnSpc>
            </a:pPr>
            <a:r>
              <a:rPr lang="cs-CZ" sz="2000" dirty="0" smtClean="0"/>
              <a:t>Souvisí s definováním a tvořením pojmů</a:t>
            </a:r>
          </a:p>
          <a:p>
            <a:pPr lvl="2" algn="just">
              <a:lnSpc>
                <a:spcPct val="150000"/>
              </a:lnSpc>
            </a:pPr>
            <a:r>
              <a:rPr lang="cs-CZ" sz="1800" dirty="0" smtClean="0"/>
              <a:t>Např. definice právní normy</a:t>
            </a:r>
          </a:p>
          <a:p>
            <a:pPr lvl="2" algn="just">
              <a:lnSpc>
                <a:spcPct val="150000"/>
              </a:lnSpc>
            </a:pPr>
            <a:endParaRPr lang="cs-CZ" sz="1800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Zobecnění – generalizace / abstrakce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cs-CZ" dirty="0" smtClean="0"/>
              <a:t>Stanovení shody či rozdílu zkoumaných jevů.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„Zákony jsou různé, právo jediné!“</a:t>
            </a:r>
          </a:p>
          <a:p>
            <a:pPr algn="just">
              <a:lnSpc>
                <a:spcPct val="150000"/>
              </a:lnSpc>
            </a:pPr>
            <a:r>
              <a:rPr lang="cs-CZ" dirty="0" err="1" smtClean="0"/>
              <a:t>Comparatum</a:t>
            </a:r>
            <a:r>
              <a:rPr lang="cs-CZ" dirty="0" smtClean="0"/>
              <a:t> (domácí právo) – </a:t>
            </a:r>
            <a:r>
              <a:rPr lang="cs-CZ" dirty="0" err="1" smtClean="0"/>
              <a:t>comparandum</a:t>
            </a:r>
            <a:r>
              <a:rPr lang="cs-CZ" dirty="0" smtClean="0"/>
              <a:t> (</a:t>
            </a:r>
            <a:r>
              <a:rPr lang="cs-CZ" dirty="0" err="1" smtClean="0"/>
              <a:t>zahrniční</a:t>
            </a:r>
            <a:r>
              <a:rPr lang="cs-CZ" dirty="0" smtClean="0"/>
              <a:t> právo) – </a:t>
            </a:r>
            <a:r>
              <a:rPr lang="cs-CZ" dirty="0" err="1" smtClean="0"/>
              <a:t>tertium</a:t>
            </a:r>
            <a:r>
              <a:rPr lang="cs-CZ" dirty="0" smtClean="0"/>
              <a:t> </a:t>
            </a:r>
            <a:r>
              <a:rPr lang="cs-CZ" dirty="0" err="1" smtClean="0"/>
              <a:t>comparationis</a:t>
            </a:r>
            <a:r>
              <a:rPr lang="cs-CZ" dirty="0" smtClean="0"/>
              <a:t> (společný rys)</a:t>
            </a:r>
          </a:p>
          <a:p>
            <a:pPr algn="just">
              <a:lnSpc>
                <a:spcPct val="150000"/>
              </a:lnSpc>
            </a:pPr>
            <a:endParaRPr lang="cs-CZ" dirty="0" smtClean="0"/>
          </a:p>
        </p:txBody>
      </p:sp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Komparace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/>
              <a:t>je vztah dvou různých věcí, které se v něčem podobají a dají se tedy přirovnávat. O věcech obtížně uchopitelných se často uvažuje a usuzuje na základě analogie (podobnosti) s </a:t>
            </a:r>
            <a:r>
              <a:rPr lang="cs-CZ" sz="2400" dirty="0" smtClean="0"/>
              <a:t>věcmi známými</a:t>
            </a:r>
            <a:r>
              <a:rPr lang="cs-CZ" sz="2400" dirty="0"/>
              <a:t>. </a:t>
            </a:r>
            <a:r>
              <a:rPr lang="cs-CZ" sz="2400" b="1" dirty="0"/>
              <a:t>Analogický</a:t>
            </a:r>
            <a:r>
              <a:rPr lang="cs-CZ" sz="2400" dirty="0"/>
              <a:t> znamená podobný, obdobný.</a:t>
            </a:r>
            <a:endParaRPr lang="cs-CZ" sz="2400" dirty="0" smtClean="0"/>
          </a:p>
          <a:p>
            <a:pPr algn="just"/>
            <a:r>
              <a:rPr lang="cs-CZ" sz="2400" dirty="0"/>
              <a:t>s</a:t>
            </a:r>
            <a:r>
              <a:rPr lang="cs-CZ" sz="2400" dirty="0" smtClean="0"/>
              <a:t>oučást konstrukce modelu (myšlenková reprodukce – zjednodušená –; skutečnosti).</a:t>
            </a:r>
          </a:p>
          <a:p>
            <a:pPr algn="just"/>
            <a:r>
              <a:rPr lang="cs-CZ" sz="2400" dirty="0"/>
              <a:t>n</a:t>
            </a:r>
            <a:r>
              <a:rPr lang="cs-CZ" sz="2400" dirty="0" smtClean="0"/>
              <a:t>ení to ale jednoduchá podobnost</a:t>
            </a:r>
          </a:p>
          <a:p>
            <a:pPr algn="just"/>
            <a:r>
              <a:rPr lang="cs-CZ" sz="2400" dirty="0"/>
              <a:t>z</a:t>
            </a:r>
            <a:r>
              <a:rPr lang="cs-CZ" sz="2400" dirty="0" smtClean="0"/>
              <a:t>námý je jeden prvek a vztah mezi dvěma dalšími prvky – usuzujeme na existenci čtvrtého prvku.</a:t>
            </a:r>
          </a:p>
        </p:txBody>
      </p:sp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Analogie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1324097"/>
              </p:ext>
            </p:extLst>
          </p:nvPr>
        </p:nvGraphicFramePr>
        <p:xfrm>
          <a:off x="343285" y="1478415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Základní postup práce</a:t>
            </a:r>
          </a:p>
        </p:txBody>
      </p:sp>
      <p:sp>
        <p:nvSpPr>
          <p:cNvPr id="6148" name="TextovéPole 4"/>
          <p:cNvSpPr txBox="1">
            <a:spLocks noChangeArrowheads="1"/>
          </p:cNvSpPr>
          <p:nvPr/>
        </p:nvSpPr>
        <p:spPr bwMode="auto">
          <a:xfrm>
            <a:off x="179388" y="6448425"/>
            <a:ext cx="75120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cs-CZ" sz="1200"/>
              <a:t>Šanderová, J. </a:t>
            </a:r>
            <a:r>
              <a:rPr lang="cs-CZ" sz="1200" i="1"/>
              <a:t>Jak číst a psát odborný text ve společenských vědách. </a:t>
            </a:r>
            <a:r>
              <a:rPr lang="cs-CZ" sz="1200"/>
              <a:t>Praha : Sociologické nakladatelství, 2003. s. 59 a 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378363"/>
              </p:ext>
            </p:extLst>
          </p:nvPr>
        </p:nvGraphicFramePr>
        <p:xfrm>
          <a:off x="287016" y="666570"/>
          <a:ext cx="8856984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2800" dirty="0" smtClean="0"/>
              <a:t>Metodologie vs. Metoda vs. Metodika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2800" dirty="0" smtClean="0"/>
              <a:t>Základní postup práce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2800" dirty="0" smtClean="0"/>
              <a:t>Základní vědecké metody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cs-CZ" sz="28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829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just">
              <a:buNone/>
            </a:pPr>
            <a:r>
              <a:rPr lang="cs-CZ" i="1" dirty="0"/>
              <a:t>Všeobecná encyklopedie ve čtyřech svazcích. Díl 3, Praha, Nakladatelský dům OP Diderot 1997 definuje pojmy </a:t>
            </a:r>
            <a:r>
              <a:rPr lang="cs-CZ" i="1" dirty="0" smtClean="0"/>
              <a:t>následovně</a:t>
            </a:r>
            <a:r>
              <a:rPr lang="cs-CZ" dirty="0" smtClean="0"/>
              <a:t>.</a:t>
            </a:r>
          </a:p>
          <a:p>
            <a:pPr marL="4572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metodologie</a:t>
            </a:r>
            <a:r>
              <a:rPr lang="cs-CZ" dirty="0"/>
              <a:t> - souhrn metod určité vědy, nauka o metodách</a:t>
            </a:r>
          </a:p>
          <a:p>
            <a:pPr algn="just"/>
            <a:r>
              <a:rPr lang="cs-CZ" b="1" dirty="0"/>
              <a:t>metoda</a:t>
            </a:r>
            <a:r>
              <a:rPr lang="cs-CZ" dirty="0"/>
              <a:t> - soustavný postup, který v dané oblasti vede k cíli, v ideálním případě nezávisle na schopnostech toho, kdo ho provádí - </a:t>
            </a:r>
            <a:r>
              <a:rPr lang="cs-CZ" i="1" dirty="0"/>
              <a:t>souhrn</a:t>
            </a:r>
            <a:r>
              <a:rPr lang="cs-CZ" dirty="0"/>
              <a:t> pojmů, nástrojů a pravidel, jež patří k základům každé vědy, popř. i jiných činností</a:t>
            </a:r>
          </a:p>
          <a:p>
            <a:pPr algn="just"/>
            <a:r>
              <a:rPr lang="cs-CZ" b="1" dirty="0"/>
              <a:t>metodika</a:t>
            </a:r>
            <a:r>
              <a:rPr lang="cs-CZ" dirty="0"/>
              <a:t> - teoreticko-praktické schéma určující postup provádění odborné činnosti, vychází z vědeckého poznání a empirie, přesně vymezuje jednotlivé postupy pro výkon dané činnosti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Metodologie VS. Metoda VS. METODIKA</a:t>
            </a:r>
            <a:endParaRPr lang="cs-CZ" sz="280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Dostupné z: http://www.fsps.muni.cz/~tvodicka/data/reader/book-8/02.html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35131" y="1719070"/>
            <a:ext cx="8553761" cy="4864609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buNone/>
            </a:pPr>
            <a:r>
              <a:rPr lang="cs-CZ" dirty="0"/>
              <a:t>Ochrana, František. Metodologie vědy: úvod do problému. Praha: Karolinum, 2009. ISBN </a:t>
            </a:r>
            <a:r>
              <a:rPr lang="cs-CZ" dirty="0" smtClean="0"/>
              <a:t>978-80-246-1609-4</a:t>
            </a:r>
          </a:p>
          <a:p>
            <a:pPr marL="45720" indent="0" algn="just">
              <a:buNone/>
            </a:pPr>
            <a:endParaRPr lang="cs-CZ" dirty="0"/>
          </a:p>
          <a:p>
            <a:pPr algn="just">
              <a:spcBef>
                <a:spcPts val="1200"/>
              </a:spcBef>
            </a:pPr>
            <a:r>
              <a:rPr lang="cs-CZ" dirty="0"/>
              <a:t>Nejobecnějším pojmem je pojem </a:t>
            </a:r>
            <a:r>
              <a:rPr lang="cs-CZ" b="1" dirty="0"/>
              <a:t>metodologie vědy</a:t>
            </a:r>
            <a:r>
              <a:rPr lang="cs-CZ" dirty="0"/>
              <a:t>. Předmětem jejího zkoumání je studium metod a vědeckých postupů. Metodologie vědy je naukou o metodách. Je teorií k výběru výzkumných metod a návodem, jak vybrané metody (metodu) používat ve vědeckém </a:t>
            </a:r>
            <a:r>
              <a:rPr lang="cs-CZ" dirty="0" smtClean="0"/>
              <a:t>zkoumání</a:t>
            </a:r>
            <a:endParaRPr lang="cs-CZ" dirty="0"/>
          </a:p>
          <a:p>
            <a:pPr algn="just">
              <a:spcBef>
                <a:spcPts val="1200"/>
              </a:spcBef>
            </a:pPr>
            <a:r>
              <a:rPr lang="cs-CZ" b="1" dirty="0"/>
              <a:t>Metoda</a:t>
            </a:r>
            <a:r>
              <a:rPr lang="cs-CZ" dirty="0"/>
              <a:t> je nástrojem ke zkoumání daného výzkumného předmětu. Je to způsob a aplikace postupu, tak abychom dosáhli stanovený výzkumný cíl. Použití metody při vědeckém zkoumání předpokládá znát postup, jak metodu použít. Tento postup má rysy záměrnosti (vztahuje se k výzkumnému cíli) a systematičnosti (metoda je uplatňovaná v rámci teoreticky zdůvodněného postupu). </a:t>
            </a:r>
            <a:endParaRPr lang="cs-CZ" dirty="0" smtClean="0"/>
          </a:p>
          <a:p>
            <a:pPr algn="just">
              <a:spcBef>
                <a:spcPts val="1200"/>
              </a:spcBef>
            </a:pPr>
            <a:r>
              <a:rPr lang="cs-CZ" dirty="0" smtClean="0"/>
              <a:t>Ve </a:t>
            </a:r>
            <a:r>
              <a:rPr lang="cs-CZ" dirty="0"/>
              <a:t>vědecké práci používáme rovněž </a:t>
            </a:r>
            <a:r>
              <a:rPr lang="cs-CZ" b="1" dirty="0"/>
              <a:t>metodiku</a:t>
            </a:r>
            <a:r>
              <a:rPr lang="cs-CZ" dirty="0"/>
              <a:t>. Metodika nepatří do oblasti metodologie. Metodika výzkumné práce je postup (návod, „recept"), jak v praxi postupně realizovat výzkumné procedury vztahující se k realizaci výzkumného cíle. Metodický postup můžeme formálně ztvárnit např. ve vývojovém diagramu či v jiném formalizovaném schématu.</a:t>
            </a:r>
          </a:p>
          <a:p>
            <a:pPr marL="45720" indent="0" algn="just">
              <a:buNone/>
            </a:pP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Metodologie vs. Metoda vs. metodika</a:t>
            </a:r>
            <a:endParaRPr lang="cs-CZ" sz="2800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Dostupné z: http://www.fsps.muni.cz/~tvodicka/data/reader/book-8/02.html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603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Viktor Knapp: Způsob, či postup, kterým se od určitého stavu dospěje k zamýšlenému stavu výslednému</a:t>
            </a:r>
          </a:p>
          <a:p>
            <a:pPr lvl="1">
              <a:defRPr/>
            </a:pPr>
            <a:r>
              <a:rPr lang="cs-CZ" dirty="0" smtClean="0"/>
              <a:t>je to </a:t>
            </a:r>
            <a:r>
              <a:rPr lang="cs-CZ" b="1" dirty="0" smtClean="0"/>
              <a:t>uspořádaný operační postup</a:t>
            </a:r>
          </a:p>
          <a:p>
            <a:pPr>
              <a:defRPr/>
            </a:pPr>
            <a:r>
              <a:rPr lang="cs-CZ" b="1" dirty="0" smtClean="0"/>
              <a:t>METODOLOGIE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soubor metod</a:t>
            </a:r>
          </a:p>
          <a:p>
            <a:pPr lvl="1">
              <a:defRPr/>
            </a:pPr>
            <a:r>
              <a:rPr lang="cs-CZ" dirty="0"/>
              <a:t>v</a:t>
            </a:r>
            <a:r>
              <a:rPr lang="cs-CZ" dirty="0" smtClean="0"/>
              <a:t>ěda o metodách</a:t>
            </a:r>
          </a:p>
          <a:p>
            <a:pPr>
              <a:defRPr/>
            </a:pPr>
            <a:r>
              <a:rPr lang="cs-CZ" b="1" u="sng" dirty="0" smtClean="0"/>
              <a:t>NEZBYTNÁ JE VE VŠECH PŘÍPADECH TEORIE</a:t>
            </a:r>
          </a:p>
          <a:p>
            <a:pPr marL="0" indent="0">
              <a:buFont typeface="Arial" charset="0"/>
              <a:buNone/>
              <a:defRPr/>
            </a:pPr>
            <a:endParaRPr lang="cs-CZ" sz="1500" dirty="0" smtClean="0"/>
          </a:p>
          <a:p>
            <a:pPr marL="0" indent="0">
              <a:buFont typeface="Arial" charset="0"/>
              <a:buNone/>
              <a:defRPr/>
            </a:pPr>
            <a:endParaRPr lang="cs-CZ" sz="1500" dirty="0"/>
          </a:p>
          <a:p>
            <a:pPr marL="0" indent="0">
              <a:buFont typeface="Arial" charset="0"/>
              <a:buNone/>
              <a:defRPr/>
            </a:pPr>
            <a:endParaRPr lang="cs-CZ" sz="1500" dirty="0" smtClean="0"/>
          </a:p>
          <a:p>
            <a:pPr marL="0" indent="0">
              <a:buFont typeface="Arial" charset="0"/>
              <a:buNone/>
              <a:defRPr/>
            </a:pPr>
            <a:r>
              <a:rPr lang="cs-CZ" sz="1500" dirty="0" smtClean="0"/>
              <a:t>Knapp, V. </a:t>
            </a:r>
            <a:r>
              <a:rPr lang="cs-CZ" sz="1500" i="1" dirty="0" smtClean="0"/>
              <a:t>Vědecká propedeutika pro právníky</a:t>
            </a:r>
            <a:r>
              <a:rPr lang="cs-CZ" sz="1500" dirty="0" smtClean="0"/>
              <a:t>. Praha : EUROLEX Bohemia, 2003. s. 65 a n.</a:t>
            </a:r>
            <a:endParaRPr lang="cs-CZ" sz="1500" dirty="0"/>
          </a:p>
        </p:txBody>
      </p:sp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b="1" dirty="0" smtClean="0"/>
              <a:t>Empirické</a:t>
            </a:r>
          </a:p>
          <a:p>
            <a:pPr lvl="1">
              <a:defRPr/>
            </a:pPr>
            <a:r>
              <a:rPr lang="cs-CZ" dirty="0" smtClean="0"/>
              <a:t>Pozorování</a:t>
            </a:r>
          </a:p>
          <a:p>
            <a:pPr lvl="1">
              <a:defRPr/>
            </a:pPr>
            <a:r>
              <a:rPr lang="cs-CZ" dirty="0" smtClean="0"/>
              <a:t>Měření</a:t>
            </a:r>
          </a:p>
          <a:p>
            <a:pPr lvl="1">
              <a:defRPr/>
            </a:pPr>
            <a:r>
              <a:rPr lang="cs-CZ" dirty="0" smtClean="0"/>
              <a:t>Experiment</a:t>
            </a:r>
          </a:p>
          <a:p>
            <a:pPr>
              <a:defRPr/>
            </a:pPr>
            <a:r>
              <a:rPr lang="cs-CZ" b="1" dirty="0" smtClean="0"/>
              <a:t>Obecně teoretick</a:t>
            </a:r>
            <a:r>
              <a:rPr lang="cs-CZ" dirty="0" smtClean="0"/>
              <a:t>é (</a:t>
            </a:r>
            <a:r>
              <a:rPr lang="cs-CZ" b="1" dirty="0" smtClean="0"/>
              <a:t>univerzální teoretické postupy vědecké práce</a:t>
            </a:r>
            <a:r>
              <a:rPr lang="cs-CZ" dirty="0" smtClean="0"/>
              <a:t>)</a:t>
            </a:r>
          </a:p>
          <a:p>
            <a:pPr lvl="1">
              <a:defRPr/>
            </a:pPr>
            <a:r>
              <a:rPr lang="cs-CZ" dirty="0" smtClean="0"/>
              <a:t>Analýza</a:t>
            </a:r>
          </a:p>
          <a:p>
            <a:pPr lvl="1">
              <a:defRPr/>
            </a:pPr>
            <a:r>
              <a:rPr lang="cs-CZ" dirty="0" smtClean="0"/>
              <a:t>Syntéza</a:t>
            </a:r>
          </a:p>
          <a:p>
            <a:pPr lvl="1">
              <a:defRPr/>
            </a:pPr>
            <a:r>
              <a:rPr lang="cs-CZ" dirty="0" smtClean="0"/>
              <a:t>Indukce</a:t>
            </a:r>
          </a:p>
          <a:p>
            <a:pPr lvl="1">
              <a:defRPr/>
            </a:pPr>
            <a:r>
              <a:rPr lang="cs-CZ" dirty="0" smtClean="0"/>
              <a:t>Dedukce</a:t>
            </a:r>
          </a:p>
          <a:p>
            <a:pPr lvl="1">
              <a:defRPr/>
            </a:pPr>
            <a:r>
              <a:rPr lang="cs-CZ" dirty="0" smtClean="0"/>
              <a:t>Generalizace</a:t>
            </a:r>
          </a:p>
          <a:p>
            <a:pPr lvl="1">
              <a:defRPr/>
            </a:pPr>
            <a:r>
              <a:rPr lang="cs-CZ" dirty="0" smtClean="0"/>
              <a:t>Abstrakce</a:t>
            </a:r>
          </a:p>
          <a:p>
            <a:pPr lvl="1">
              <a:defRPr/>
            </a:pPr>
            <a:r>
              <a:rPr lang="cs-CZ" dirty="0" smtClean="0"/>
              <a:t>Komparace</a:t>
            </a:r>
          </a:p>
          <a:p>
            <a:pPr lvl="1">
              <a:defRPr/>
            </a:pPr>
            <a:r>
              <a:rPr lang="cs-CZ" dirty="0" smtClean="0"/>
              <a:t>Analogie</a:t>
            </a:r>
          </a:p>
          <a:p>
            <a:pPr>
              <a:defRPr/>
            </a:pPr>
            <a:r>
              <a:rPr lang="cs-CZ" b="1" dirty="0" smtClean="0"/>
              <a:t>Interpretační</a:t>
            </a:r>
          </a:p>
          <a:p>
            <a:pPr lvl="1">
              <a:defRPr/>
            </a:pPr>
            <a:r>
              <a:rPr lang="cs-CZ" dirty="0" smtClean="0"/>
              <a:t>Vyprávění</a:t>
            </a:r>
          </a:p>
          <a:p>
            <a:pPr lvl="1">
              <a:defRPr/>
            </a:pPr>
            <a:r>
              <a:rPr lang="cs-CZ" dirty="0" smtClean="0"/>
              <a:t>Porozumění textu</a:t>
            </a:r>
          </a:p>
          <a:p>
            <a:pPr marL="457200" lvl="1" indent="0">
              <a:buFont typeface="Arial" charset="0"/>
              <a:buNone/>
              <a:defRPr/>
            </a:pPr>
            <a:endParaRPr lang="cs-CZ" dirty="0"/>
          </a:p>
        </p:txBody>
      </p:sp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Vědecké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Logické</a:t>
            </a:r>
          </a:p>
          <a:p>
            <a:pPr lvl="1"/>
            <a:r>
              <a:rPr lang="cs-CZ" dirty="0" smtClean="0"/>
              <a:t>Abstrakce</a:t>
            </a:r>
          </a:p>
          <a:p>
            <a:pPr lvl="1"/>
            <a:r>
              <a:rPr lang="cs-CZ" dirty="0" smtClean="0"/>
              <a:t>Indukce a dedukce</a:t>
            </a:r>
          </a:p>
          <a:p>
            <a:pPr lvl="1"/>
            <a:r>
              <a:rPr lang="cs-CZ" dirty="0" smtClean="0"/>
              <a:t>Analýza a syntéza</a:t>
            </a:r>
          </a:p>
          <a:p>
            <a:pPr lvl="1"/>
            <a:endParaRPr lang="cs-CZ" b="1" dirty="0" smtClean="0"/>
          </a:p>
          <a:p>
            <a:r>
              <a:rPr lang="cs-CZ" b="1" dirty="0" smtClean="0"/>
              <a:t>Exaktní</a:t>
            </a:r>
          </a:p>
          <a:p>
            <a:r>
              <a:rPr lang="cs-CZ" b="1" dirty="0" smtClean="0"/>
              <a:t>Sociologické</a:t>
            </a:r>
          </a:p>
          <a:p>
            <a:r>
              <a:rPr lang="cs-CZ" b="1" dirty="0" smtClean="0"/>
              <a:t>Systémové</a:t>
            </a:r>
          </a:p>
          <a:p>
            <a:r>
              <a:rPr lang="cs-CZ" b="1" dirty="0" smtClean="0"/>
              <a:t>Komparativní</a:t>
            </a:r>
          </a:p>
          <a:p>
            <a:endParaRPr lang="cs-CZ" dirty="0" smtClean="0"/>
          </a:p>
        </p:txBody>
      </p:sp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Dílčí právní metody (Knapp)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85502" y="1725602"/>
            <a:ext cx="8407893" cy="4407408"/>
          </a:xfrm>
        </p:spPr>
        <p:txBody>
          <a:bodyPr/>
          <a:lstStyle/>
          <a:p>
            <a:pPr algn="just"/>
            <a:r>
              <a:rPr lang="cs-CZ" dirty="0"/>
              <a:t>myšlenkové rozložení zkoumaného předmětu, jevu nebo situace </a:t>
            </a:r>
            <a:r>
              <a:rPr lang="cs-CZ" dirty="0" smtClean="0"/>
              <a:t>(jevu</a:t>
            </a:r>
            <a:r>
              <a:rPr lang="cs-CZ" dirty="0"/>
              <a:t>) na jednotlivé části, které se stávají předmětem dalšího </a:t>
            </a:r>
            <a:r>
              <a:rPr lang="cs-CZ" dirty="0" smtClean="0"/>
              <a:t>zkoumání</a:t>
            </a:r>
          </a:p>
          <a:p>
            <a:pPr algn="just"/>
            <a:r>
              <a:rPr lang="cs-CZ" dirty="0"/>
              <a:t>h</a:t>
            </a:r>
            <a:r>
              <a:rPr lang="cs-CZ" dirty="0" smtClean="0"/>
              <a:t>ledání dílčích složek jevu či problému</a:t>
            </a:r>
          </a:p>
          <a:p>
            <a:pPr lvl="1" algn="just"/>
            <a:r>
              <a:rPr lang="cs-CZ" dirty="0" smtClean="0"/>
              <a:t>Hledání prvků podstatných pro zkoumaný objekt.</a:t>
            </a:r>
          </a:p>
          <a:p>
            <a:pPr algn="just"/>
            <a:r>
              <a:rPr lang="cs-CZ" dirty="0"/>
              <a:t>s</a:t>
            </a:r>
            <a:r>
              <a:rPr lang="cs-CZ" dirty="0" smtClean="0"/>
              <a:t>měřuje od složitého k jednotlivému</a:t>
            </a:r>
          </a:p>
          <a:p>
            <a:pPr lvl="1" algn="just"/>
            <a:r>
              <a:rPr lang="cs-CZ" dirty="0" smtClean="0"/>
              <a:t>Klasifikační analýza</a:t>
            </a:r>
          </a:p>
          <a:p>
            <a:pPr lvl="1" algn="just"/>
            <a:r>
              <a:rPr lang="cs-CZ" dirty="0" smtClean="0"/>
              <a:t>Vztahová analýza</a:t>
            </a:r>
          </a:p>
          <a:p>
            <a:pPr lvl="1" algn="just"/>
            <a:r>
              <a:rPr lang="cs-CZ" dirty="0" smtClean="0"/>
              <a:t>Kauzální analýza</a:t>
            </a:r>
          </a:p>
          <a:p>
            <a:pPr lvl="1" algn="just"/>
            <a:r>
              <a:rPr lang="cs-CZ" dirty="0" smtClean="0"/>
              <a:t>Systémová analýza</a:t>
            </a:r>
          </a:p>
        </p:txBody>
      </p:sp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Analýza</a:t>
            </a:r>
          </a:p>
        </p:txBody>
      </p:sp>
      <p:sp>
        <p:nvSpPr>
          <p:cNvPr id="2" name="Obdélník 1"/>
          <p:cNvSpPr/>
          <p:nvPr/>
        </p:nvSpPr>
        <p:spPr>
          <a:xfrm>
            <a:off x="4140926" y="4389120"/>
            <a:ext cx="2181497" cy="163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" name="Přímá spojnice se šipkou 3"/>
          <p:cNvCxnSpPr/>
          <p:nvPr/>
        </p:nvCxnSpPr>
        <p:spPr>
          <a:xfrm flipV="1">
            <a:off x="6509656" y="4095206"/>
            <a:ext cx="1404257" cy="476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6433457" y="4715691"/>
            <a:ext cx="1556657" cy="29391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6433456" y="5342708"/>
            <a:ext cx="155665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6509656" y="5747656"/>
            <a:ext cx="1480458" cy="13716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7990114" y="3789862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8151223" y="4534444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8151223" y="5205548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8159931" y="5884816"/>
            <a:ext cx="522514" cy="3624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/>
              <a:t>KLASIFIKAČNÍ ANALÝZA</a:t>
            </a:r>
            <a:r>
              <a:rPr lang="cs-CZ" dirty="0"/>
              <a:t>: </a:t>
            </a:r>
            <a:r>
              <a:rPr lang="cs-CZ" dirty="0" smtClean="0"/>
              <a:t>klasifikací </a:t>
            </a:r>
            <a:r>
              <a:rPr lang="cs-CZ" dirty="0"/>
              <a:t>buď řadíme dílčí jevy do skupin (tříd), nebo třídíme soubor do dílčích skupin </a:t>
            </a:r>
            <a:endParaRPr lang="cs-CZ" dirty="0" smtClean="0"/>
          </a:p>
          <a:p>
            <a:pPr algn="just">
              <a:lnSpc>
                <a:spcPct val="150000"/>
              </a:lnSpc>
            </a:pPr>
            <a:r>
              <a:rPr lang="cs-CZ" b="1" dirty="0"/>
              <a:t>VZTAHOVÁ ANALÝZA</a:t>
            </a:r>
            <a:r>
              <a:rPr lang="cs-CZ" dirty="0"/>
              <a:t>: zjišťuje vztahy mezi jevy; zjišťuje, zda jde o vztahy závislosti (statistické, korelační, funkční), nebo nezávislosti. Sílu závislosti se snaží </a:t>
            </a:r>
            <a:r>
              <a:rPr lang="cs-CZ" dirty="0" smtClean="0"/>
              <a:t>kvantifikovat</a:t>
            </a:r>
          </a:p>
          <a:p>
            <a:pPr algn="just">
              <a:lnSpc>
                <a:spcPct val="150000"/>
              </a:lnSpc>
            </a:pPr>
            <a:r>
              <a:rPr lang="cs-CZ" b="1" dirty="0" smtClean="0"/>
              <a:t>KAUZÁLNÍ ANALÝZA</a:t>
            </a:r>
            <a:r>
              <a:rPr lang="cs-CZ" dirty="0"/>
              <a:t>: </a:t>
            </a:r>
            <a:r>
              <a:rPr lang="cs-CZ" dirty="0" smtClean="0"/>
              <a:t>zkoumá </a:t>
            </a:r>
            <a:r>
              <a:rPr lang="cs-CZ" dirty="0"/>
              <a:t>příčiny jevů, nezkoumá však dynamiku systému, jen vliv vnějších </a:t>
            </a:r>
            <a:r>
              <a:rPr lang="cs-CZ" dirty="0" smtClean="0"/>
              <a:t>činitelů</a:t>
            </a:r>
          </a:p>
          <a:p>
            <a:pPr algn="just">
              <a:lnSpc>
                <a:spcPct val="150000"/>
              </a:lnSpc>
            </a:pPr>
            <a:r>
              <a:rPr lang="cs-CZ" dirty="0" smtClean="0"/>
              <a:t> </a:t>
            </a:r>
            <a:r>
              <a:rPr lang="cs-CZ" b="1" dirty="0" smtClean="0"/>
              <a:t>SYSTÉMOVÁ ANALÝZA</a:t>
            </a:r>
            <a:r>
              <a:rPr lang="cs-CZ" dirty="0"/>
              <a:t>: zkoumá systémy s cílem je pochopit, vysvětlit, zvládnout, zlepšit a zdokonalit. Jevy nezkoumá jako izolované veličiny, ale snaží se postihnout jejich chování v systému, aniž by se systém (celek) při tom rozpadl na jednotlivé části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Dostupné z: http://fph.vse.cz/att/dp.pdf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2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řížka">
  <a:themeElements>
    <a:clrScheme name="Mřížk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Mřížk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Mřížk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533</TotalTime>
  <Words>1050</Words>
  <Application>Microsoft Office PowerPoint</Application>
  <PresentationFormat>Předvádění na obrazovce (4:3)</PresentationFormat>
  <Paragraphs>124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Mřížka</vt:lpstr>
      <vt:lpstr> Základní metodologická pravidla při zpracování odborného textu</vt:lpstr>
      <vt:lpstr>Osnova</vt:lpstr>
      <vt:lpstr>Metodologie VS. Metoda VS. METODIKA</vt:lpstr>
      <vt:lpstr>Metodologie vs. Metoda vs. metodika</vt:lpstr>
      <vt:lpstr>METODA</vt:lpstr>
      <vt:lpstr>Základní Vědecké metody</vt:lpstr>
      <vt:lpstr>Dílčí právní metody (Knapp)</vt:lpstr>
      <vt:lpstr>Analýza</vt:lpstr>
      <vt:lpstr>analýza</vt:lpstr>
      <vt:lpstr>Syntéza</vt:lpstr>
      <vt:lpstr>Indukce</vt:lpstr>
      <vt:lpstr>indukce</vt:lpstr>
      <vt:lpstr>Dedukce</vt:lpstr>
      <vt:lpstr>KVANTITATIVNÍ VS. KVALITATIVNÍ VÝZKUM</vt:lpstr>
      <vt:lpstr>Zobecnění – generalizace / abstrakce</vt:lpstr>
      <vt:lpstr>Komparace</vt:lpstr>
      <vt:lpstr>Analogie</vt:lpstr>
      <vt:lpstr>Základní postup práce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 user</dc:creator>
  <cp:lastModifiedBy>umpod61U</cp:lastModifiedBy>
  <cp:revision>37</cp:revision>
  <dcterms:created xsi:type="dcterms:W3CDTF">2011-02-09T13:14:16Z</dcterms:created>
  <dcterms:modified xsi:type="dcterms:W3CDTF">2015-10-09T19:16:25Z</dcterms:modified>
</cp:coreProperties>
</file>