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72" r:id="rId10"/>
    <p:sldId id="293" r:id="rId11"/>
    <p:sldId id="292" r:id="rId12"/>
    <p:sldId id="273" r:id="rId13"/>
    <p:sldId id="277" r:id="rId14"/>
    <p:sldId id="279" r:id="rId15"/>
    <p:sldId id="280" r:id="rId16"/>
    <p:sldId id="281" r:id="rId17"/>
    <p:sldId id="290" r:id="rId18"/>
    <p:sldId id="291" r:id="rId19"/>
    <p:sldId id="283" r:id="rId20"/>
    <p:sldId id="285" r:id="rId21"/>
    <p:sldId id="286" r:id="rId22"/>
    <p:sldId id="287" r:id="rId23"/>
    <p:sldId id="288" r:id="rId2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CAD40A7-2D20-4A9D-9F8C-41256CEF07AC}" type="datetimeFigureOut">
              <a:rPr lang="cs-CZ"/>
              <a:pPr>
                <a:defRPr/>
              </a:pPr>
              <a:t>1.11.2015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7FFDDE8-10DC-4817-A255-E06BAD1716C2}" type="slidenum">
              <a:rPr lang="cs-CZ"/>
              <a:pPr>
                <a:defRPr/>
              </a:pPr>
              <a:t>‹#›</a:t>
            </a:fld>
            <a:endParaRPr lang="cs-CZ"/>
          </a:p>
        </p:txBody>
      </p:sp>
    </p:spTree>
    <p:extLst>
      <p:ext uri="{BB962C8B-B14F-4D97-AF65-F5344CB8AC3E}">
        <p14:creationId xmlns:p14="http://schemas.microsoft.com/office/powerpoint/2010/main" val="17860003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4BC039E4-7790-4805-8208-D372BDBB0640}" type="datetimeFigureOut">
              <a:rPr lang="cs-CZ"/>
              <a:pPr>
                <a:defRPr/>
              </a:pPr>
              <a:t>1.11.2015</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A0BB309-BFD5-4922-BF36-2208C01BB44D}"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A58A7BF9-A26B-480E-A333-50D5BDC7248A}" type="datetimeFigureOut">
              <a:rPr lang="cs-CZ"/>
              <a:pPr>
                <a:defRPr/>
              </a:pPr>
              <a:t>1.11.2015</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D5CECE5-DAD0-4C4D-A14C-774CEA59FBA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EFA26D1-F124-430E-A7CE-A6D16BBA81A4}" type="datetimeFigureOut">
              <a:rPr lang="cs-CZ"/>
              <a:pPr>
                <a:defRPr/>
              </a:pPr>
              <a:t>1.11.2015</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C1EFAFE-A0F2-4B79-8FB4-5ADCE6B71800}"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7680C78A-2EFA-44B5-99B2-4B4B2CF9908F}" type="datetimeFigureOut">
              <a:rPr lang="cs-CZ"/>
              <a:pPr>
                <a:defRPr/>
              </a:pPr>
              <a:t>1.11.2015</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D856F9E-E70E-4BAE-834C-0C0B65A661A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48D991-CE32-480D-ADC7-7DD28400224C}" type="datetimeFigureOut">
              <a:rPr lang="cs-CZ"/>
              <a:pPr>
                <a:defRPr/>
              </a:pPr>
              <a:t>1.11.2015</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F17CD67-633E-4CA5-B59F-B205C9EB8B8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0A25767-9C26-43B6-BD8B-D23C9FF43CB0}" type="datetimeFigureOut">
              <a:rPr lang="cs-CZ"/>
              <a:pPr>
                <a:defRPr/>
              </a:pPr>
              <a:t>1.11.2015</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E682CBB-733C-4E2E-A7CA-77FFFA7B1E06}"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F5742C99-8EB0-42F5-B110-27578FB93EEE}" type="datetimeFigureOut">
              <a:rPr lang="cs-CZ"/>
              <a:pPr>
                <a:defRPr/>
              </a:pPr>
              <a:t>1.11.2015</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A6E72532-6743-49AD-B0CD-64FB52189DD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BED98B79-2078-4DB5-8811-847A64F08B00}" type="datetimeFigureOut">
              <a:rPr lang="cs-CZ"/>
              <a:pPr>
                <a:defRPr/>
              </a:pPr>
              <a:t>1.11.2015</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526D9BC3-8E0D-4736-8967-2856CCF7BB5F}"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2A6E15A6-324A-4274-BF8D-7856551EA1D8}" type="datetimeFigureOut">
              <a:rPr lang="cs-CZ"/>
              <a:pPr>
                <a:defRPr/>
              </a:pPr>
              <a:t>1.11.2015</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0451ACFB-FA86-45E0-A4CB-65667BAD716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FE050302-8812-4057-A5A6-A6383D5A09CC}" type="datetimeFigureOut">
              <a:rPr lang="cs-CZ"/>
              <a:pPr>
                <a:defRPr/>
              </a:pPr>
              <a:t>1.11.2015</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2033E46-C09F-4ADA-B971-8B23D8582F1E}"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0E4EB77-0E30-4072-BD16-1990F273D2D7}" type="datetimeFigureOut">
              <a:rPr lang="cs-CZ"/>
              <a:pPr>
                <a:defRPr/>
              </a:pPr>
              <a:t>1.11.2015</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77A4FB1A-5FAB-4D90-8232-7390DD650FB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322570D-2BF4-45FF-B4CE-3709B4DB0881}" type="datetimeFigureOut">
              <a:rPr lang="cs-CZ"/>
              <a:pPr>
                <a:defRPr/>
              </a:pPr>
              <a:t>1.11.2015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C7A135C-56FF-4EFD-916C-97B4A0C9916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4213" y="620713"/>
            <a:ext cx="7773987" cy="1584325"/>
          </a:xfrm>
        </p:spPr>
        <p:txBody>
          <a:bodyPr rtlCol="0">
            <a:normAutofit fontScale="90000"/>
          </a:bodyPr>
          <a:lstStyle/>
          <a:p>
            <a:pPr fontAlgn="auto">
              <a:spcAft>
                <a:spcPts val="0"/>
              </a:spcAft>
              <a:defRPr/>
            </a:pPr>
            <a:r>
              <a:rPr lang="cs-CZ" sz="4000" b="1" dirty="0"/>
              <a:t>Techniky a metodika psaní odborného textu.  Jak psát odborný (právní) text? </a:t>
            </a:r>
            <a:r>
              <a:rPr lang="cs-CZ" sz="4000" dirty="0"/>
              <a:t/>
            </a:r>
            <a:br>
              <a:rPr lang="cs-CZ" sz="4000" dirty="0"/>
            </a:br>
            <a:endParaRPr lang="cs-CZ" sz="4000" dirty="0"/>
          </a:p>
        </p:txBody>
      </p:sp>
      <p:sp>
        <p:nvSpPr>
          <p:cNvPr id="3" name="Podnadpis 2"/>
          <p:cNvSpPr>
            <a:spLocks noGrp="1"/>
          </p:cNvSpPr>
          <p:nvPr>
            <p:ph type="subTitle" idx="1"/>
          </p:nvPr>
        </p:nvSpPr>
        <p:spPr>
          <a:xfrm>
            <a:off x="1187450" y="2492375"/>
            <a:ext cx="6584950" cy="3146425"/>
          </a:xfrm>
        </p:spPr>
        <p:txBody>
          <a:bodyPr rtlCol="0">
            <a:normAutofit fontScale="92500" lnSpcReduction="10000"/>
          </a:bodyPr>
          <a:lstStyle/>
          <a:p>
            <a:pPr fontAlgn="auto">
              <a:spcAft>
                <a:spcPts val="0"/>
              </a:spcAft>
              <a:buFont typeface="Arial" pitchFamily="34" charset="0"/>
              <a:buNone/>
              <a:defRPr/>
            </a:pPr>
            <a:r>
              <a:rPr lang="cs-CZ" sz="2800" b="1" i="1" u="sng" dirty="0">
                <a:solidFill>
                  <a:schemeClr val="tx2"/>
                </a:solidFill>
                <a:latin typeface="Times New Roman" pitchFamily="18" charset="0"/>
                <a:cs typeface="Times New Roman" pitchFamily="18" charset="0"/>
              </a:rPr>
              <a:t>Osnova semináře: </a:t>
            </a:r>
            <a:endParaRPr lang="cs-CZ" sz="2800" dirty="0" smtClean="0">
              <a:solidFill>
                <a:schemeClr val="tx2"/>
              </a:solidFill>
              <a:latin typeface="Times New Roman" pitchFamily="18" charset="0"/>
              <a:cs typeface="Times New Roman" pitchFamily="18" charset="0"/>
            </a:endParaRPr>
          </a:p>
          <a:p>
            <a:pPr fontAlgn="auto">
              <a:spcAft>
                <a:spcPts val="0"/>
              </a:spcAft>
              <a:buFont typeface="Arial" pitchFamily="34" charset="0"/>
              <a:buNone/>
              <a:defRPr/>
            </a:pPr>
            <a:r>
              <a:rPr lang="cs-CZ" sz="2800" b="1" i="1" dirty="0" smtClean="0">
                <a:solidFill>
                  <a:schemeClr val="tx2"/>
                </a:solidFill>
                <a:latin typeface="Times New Roman" pitchFamily="18" charset="0"/>
                <a:cs typeface="Times New Roman" pitchFamily="18" charset="0"/>
              </a:rPr>
              <a:t>a)Čím </a:t>
            </a:r>
            <a:r>
              <a:rPr lang="cs-CZ" sz="2800" b="1" i="1" dirty="0">
                <a:solidFill>
                  <a:schemeClr val="tx2"/>
                </a:solidFill>
                <a:latin typeface="Times New Roman" pitchFamily="18" charset="0"/>
                <a:cs typeface="Times New Roman" pitchFamily="18" charset="0"/>
              </a:rPr>
              <a:t>se vyznačuje odborný text?  </a:t>
            </a:r>
            <a:endParaRPr lang="cs-CZ" sz="2800" dirty="0">
              <a:solidFill>
                <a:schemeClr val="tx2"/>
              </a:solidFill>
              <a:latin typeface="Times New Roman" pitchFamily="18" charset="0"/>
              <a:cs typeface="Times New Roman" pitchFamily="18" charset="0"/>
            </a:endParaRPr>
          </a:p>
          <a:p>
            <a:pPr fontAlgn="auto">
              <a:spcAft>
                <a:spcPts val="0"/>
              </a:spcAft>
              <a:buFont typeface="Arial" pitchFamily="34" charset="0"/>
              <a:buNone/>
              <a:defRPr/>
            </a:pPr>
            <a:r>
              <a:rPr lang="cs-CZ" sz="2800" b="1" i="1" dirty="0" smtClean="0">
                <a:solidFill>
                  <a:schemeClr val="tx2"/>
                </a:solidFill>
                <a:latin typeface="Times New Roman" pitchFamily="18" charset="0"/>
                <a:cs typeface="Times New Roman" pitchFamily="18" charset="0"/>
              </a:rPr>
              <a:t>      </a:t>
            </a:r>
          </a:p>
          <a:p>
            <a:pPr fontAlgn="auto">
              <a:spcAft>
                <a:spcPts val="0"/>
              </a:spcAft>
              <a:buFont typeface="Arial" pitchFamily="34" charset="0"/>
              <a:buNone/>
              <a:defRPr/>
            </a:pPr>
            <a:r>
              <a:rPr lang="cs-CZ" sz="2800" b="1" i="1" dirty="0" smtClean="0">
                <a:solidFill>
                  <a:schemeClr val="tx2"/>
                </a:solidFill>
                <a:latin typeface="Times New Roman" pitchFamily="18" charset="0"/>
                <a:cs typeface="Times New Roman" pitchFamily="18" charset="0"/>
              </a:rPr>
              <a:t>b)Jak </a:t>
            </a:r>
            <a:r>
              <a:rPr lang="cs-CZ" sz="2800" b="1" i="1" dirty="0">
                <a:solidFill>
                  <a:schemeClr val="tx2"/>
                </a:solidFill>
                <a:latin typeface="Times New Roman" pitchFamily="18" charset="0"/>
                <a:cs typeface="Times New Roman" pitchFamily="18" charset="0"/>
              </a:rPr>
              <a:t>psát krátké a srozumitelné </a:t>
            </a:r>
            <a:r>
              <a:rPr lang="cs-CZ" sz="2800" b="1" i="1" dirty="0" smtClean="0">
                <a:solidFill>
                  <a:schemeClr val="tx2"/>
                </a:solidFill>
                <a:latin typeface="Times New Roman" pitchFamily="18" charset="0"/>
                <a:cs typeface="Times New Roman" pitchFamily="18" charset="0"/>
              </a:rPr>
              <a:t>věty?</a:t>
            </a:r>
            <a:endParaRPr lang="cs-CZ" sz="2800" dirty="0">
              <a:solidFill>
                <a:schemeClr val="tx2"/>
              </a:solidFill>
              <a:latin typeface="Times New Roman" pitchFamily="18" charset="0"/>
              <a:cs typeface="Times New Roman" pitchFamily="18" charset="0"/>
            </a:endParaRPr>
          </a:p>
          <a:p>
            <a:pPr fontAlgn="auto">
              <a:spcAft>
                <a:spcPts val="0"/>
              </a:spcAft>
              <a:buFont typeface="Arial" pitchFamily="34" charset="0"/>
              <a:buNone/>
              <a:defRPr/>
            </a:pPr>
            <a:endParaRPr lang="cs-CZ" sz="2800" b="1" i="1" dirty="0" smtClean="0">
              <a:solidFill>
                <a:schemeClr val="tx2"/>
              </a:solidFill>
              <a:latin typeface="Times New Roman" pitchFamily="18" charset="0"/>
              <a:cs typeface="Times New Roman" pitchFamily="18" charset="0"/>
            </a:endParaRPr>
          </a:p>
          <a:p>
            <a:pPr fontAlgn="auto">
              <a:spcAft>
                <a:spcPts val="0"/>
              </a:spcAft>
              <a:buFont typeface="Arial" pitchFamily="34" charset="0"/>
              <a:buNone/>
              <a:defRPr/>
            </a:pPr>
            <a:r>
              <a:rPr lang="cs-CZ" sz="2800" b="1" i="1" dirty="0" smtClean="0">
                <a:solidFill>
                  <a:schemeClr val="tx2"/>
                </a:solidFill>
                <a:latin typeface="Times New Roman" pitchFamily="18" charset="0"/>
                <a:cs typeface="Times New Roman" pitchFamily="18" charset="0"/>
              </a:rPr>
              <a:t>c)Jak </a:t>
            </a:r>
            <a:r>
              <a:rPr lang="cs-CZ" sz="2800" b="1" i="1" dirty="0">
                <a:solidFill>
                  <a:schemeClr val="tx2"/>
                </a:solidFill>
                <a:latin typeface="Times New Roman" pitchFamily="18" charset="0"/>
                <a:cs typeface="Times New Roman" pitchFamily="18" charset="0"/>
              </a:rPr>
              <a:t>psát odborný text? Metodika  zpracování odborného </a:t>
            </a:r>
            <a:r>
              <a:rPr lang="cs-CZ" sz="2800" b="1" i="1" dirty="0" smtClean="0">
                <a:solidFill>
                  <a:schemeClr val="tx2"/>
                </a:solidFill>
                <a:latin typeface="Times New Roman" pitchFamily="18" charset="0"/>
                <a:cs typeface="Times New Roman" pitchFamily="18" charset="0"/>
              </a:rPr>
              <a:t>textu</a:t>
            </a:r>
            <a:endParaRPr lang="cs-CZ" sz="2800" dirty="0">
              <a:solidFill>
                <a:schemeClr val="tx2"/>
              </a:solidFill>
              <a:latin typeface="Times New Roman" pitchFamily="18" charset="0"/>
              <a:cs typeface="Times New Roman" pitchFamily="18" charset="0"/>
            </a:endParaRPr>
          </a:p>
          <a:p>
            <a:pPr fontAlgn="auto">
              <a:spcAft>
                <a:spcPts val="0"/>
              </a:spcAft>
              <a:buFont typeface="Arial" pitchFamily="34" charset="0"/>
              <a:buNone/>
              <a:defRPr/>
            </a:pPr>
            <a:endParaRPr lang="cs-CZ" sz="2800" dirty="0">
              <a:solidFill>
                <a:schemeClr val="tx2"/>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Návrh možného řešení: </a:t>
            </a:r>
            <a:endParaRPr lang="cs-CZ" dirty="0"/>
          </a:p>
        </p:txBody>
      </p:sp>
      <p:sp>
        <p:nvSpPr>
          <p:cNvPr id="3" name="Zástupný symbol pro obsah 2"/>
          <p:cNvSpPr>
            <a:spLocks noGrp="1"/>
          </p:cNvSpPr>
          <p:nvPr>
            <p:ph idx="1"/>
          </p:nvPr>
        </p:nvSpPr>
        <p:spPr/>
        <p:txBody>
          <a:bodyPr/>
          <a:lstStyle/>
          <a:p>
            <a:pPr marL="0" indent="0" algn="just" fontAlgn="auto">
              <a:spcAft>
                <a:spcPts val="0"/>
              </a:spcAft>
              <a:buFont typeface="Arial" pitchFamily="34" charset="0"/>
              <a:buNone/>
              <a:defRPr/>
            </a:pPr>
            <a:endParaRPr lang="cs-CZ" sz="2000" b="1" dirty="0" smtClean="0"/>
          </a:p>
          <a:p>
            <a:pPr marL="0" indent="0" algn="just" fontAlgn="auto">
              <a:spcAft>
                <a:spcPts val="0"/>
              </a:spcAft>
              <a:buFont typeface="Arial" pitchFamily="34" charset="0"/>
              <a:buNone/>
              <a:defRPr/>
            </a:pPr>
            <a:r>
              <a:rPr lang="cs-CZ" sz="2000" b="1" dirty="0" smtClean="0"/>
              <a:t>Nejvyšší správní soud v rozsudku vyslovil, že „domácí násilí  je bezesporu celospolečenským jevem, který  nelze podceňovat. Tento jev  vyvěrá z podhoubí  sociální diskriminace  a  je zpravidla  determinovaný příslušnosti k určitému pohlaví. </a:t>
            </a:r>
          </a:p>
          <a:p>
            <a:pPr marL="0" indent="0" algn="just" fontAlgn="auto">
              <a:spcAft>
                <a:spcPts val="0"/>
              </a:spcAft>
              <a:buFont typeface="Arial" pitchFamily="34" charset="0"/>
              <a:buNone/>
              <a:defRPr/>
            </a:pPr>
            <a:r>
              <a:rPr lang="cs-CZ" sz="2000" b="1" dirty="0" smtClean="0"/>
              <a:t>Domácí násilí jako takové  přitom  může být za určitých  okolností  také azylově relevantním důvodem.  Právě tyto  okolnosti, které záleží především na zemi původu, jejích  právních, sociálních či kulturních normách  a hodnotách, je  třeba analyzovat  a zvažovat při udělování azylu.  Otázkou zde je,  zda příslušný stát je schopen či ochoten  zajistit oběti domácího násilí potřebnou ochranu  nebo zda je na místě poskytnutí mezinárodní ochrany. Tato ochrana by respektovala příslušnost  k určité sociální skupině.“  </a:t>
            </a:r>
          </a:p>
          <a:p>
            <a:pPr algn="just" fontAlgn="auto">
              <a:spcAft>
                <a:spcPts val="0"/>
              </a:spcAft>
              <a:buFont typeface="Arial" pitchFamily="34" charset="0"/>
              <a:buNone/>
              <a:defRPr/>
            </a:pPr>
            <a:r>
              <a:rPr lang="cs-CZ" sz="2000" b="1" i="1" dirty="0" smtClean="0"/>
              <a:t>    </a:t>
            </a:r>
            <a:endParaRPr lang="cs-CZ" sz="20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dlouhé věty č.2</a:t>
            </a:r>
            <a:endParaRPr lang="cs-CZ" dirty="0"/>
          </a:p>
        </p:txBody>
      </p:sp>
      <p:sp>
        <p:nvSpPr>
          <p:cNvPr id="3" name="Zástupný symbol pro obsah 2"/>
          <p:cNvSpPr>
            <a:spLocks noGrp="1"/>
          </p:cNvSpPr>
          <p:nvPr>
            <p:ph idx="1"/>
          </p:nvPr>
        </p:nvSpPr>
        <p:spPr/>
        <p:txBody>
          <a:bodyPr/>
          <a:lstStyle/>
          <a:p>
            <a:pPr algn="just"/>
            <a:r>
              <a:rPr lang="cs-CZ" sz="2800" b="1" i="1" dirty="0" smtClean="0"/>
              <a:t>„Jsou - li  předmětem řízení subjektivní práva majetková (jak tomu bylo v posuzované věci),  jimiž mohou účastníci (jejich nositelé) podle jejich povahy i podle příslušných zákonných předpisů volně nakládat a o nichž se rozhoduje ve sporném řízení, ve kterém účastníci mohou uzavřít smír, nemůže mít  na tuto jejich možnost vliv okolnost, že řízení je zahájeno na základě žaloby o určení existence právního vztahu, jelikož   rozhodující     pro zákonem vymezenou možnost uzavření soudního smíru jsou pouze podmínky jeho přípustnosti.“</a:t>
            </a:r>
            <a:br>
              <a:rPr lang="cs-CZ" sz="2800" b="1" i="1" dirty="0" smtClean="0"/>
            </a:br>
            <a:endParaRPr lang="cs-CZ"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a:spLocks noGrp="1"/>
          </p:cNvSpPr>
          <p:nvPr>
            <p:ph type="title"/>
          </p:nvPr>
        </p:nvSpPr>
        <p:spPr>
          <a:xfrm>
            <a:off x="323850" y="260350"/>
            <a:ext cx="8229600" cy="1143000"/>
          </a:xfrm>
        </p:spPr>
        <p:txBody>
          <a:bodyPr/>
          <a:lstStyle/>
          <a:p>
            <a:r>
              <a:rPr lang="cs-CZ" sz="2800" smtClean="0"/>
              <a:t> </a:t>
            </a:r>
          </a:p>
        </p:txBody>
      </p:sp>
      <p:sp>
        <p:nvSpPr>
          <p:cNvPr id="3" name="Zástupný symbol pro obsah 2"/>
          <p:cNvSpPr>
            <a:spLocks noGrp="1"/>
          </p:cNvSpPr>
          <p:nvPr>
            <p:ph idx="1"/>
          </p:nvPr>
        </p:nvSpPr>
        <p:spPr>
          <a:xfrm>
            <a:off x="457200" y="404813"/>
            <a:ext cx="8229600" cy="5721350"/>
          </a:xfrm>
        </p:spPr>
        <p:style>
          <a:lnRef idx="1">
            <a:schemeClr val="accent1"/>
          </a:lnRef>
          <a:fillRef idx="2">
            <a:schemeClr val="accent1"/>
          </a:fillRef>
          <a:effectRef idx="1">
            <a:schemeClr val="accent1"/>
          </a:effectRef>
          <a:fontRef idx="minor">
            <a:schemeClr val="dk1"/>
          </a:fontRef>
        </p:style>
        <p:txBody>
          <a:bodyPr rtlCol="0">
            <a:normAutofit fontScale="77500" lnSpcReduction="20000"/>
          </a:bodyPr>
          <a:lstStyle/>
          <a:p>
            <a:pPr algn="just" fontAlgn="auto">
              <a:spcAft>
                <a:spcPts val="0"/>
              </a:spcAft>
              <a:buFont typeface="Arial" pitchFamily="34" charset="0"/>
              <a:buChar char="•"/>
              <a:defRPr/>
            </a:pPr>
            <a:r>
              <a:rPr lang="cs-CZ" b="1" dirty="0" smtClean="0">
                <a:solidFill>
                  <a:srgbClr val="FF0000"/>
                </a:solidFill>
              </a:rPr>
              <a:t>Řešení:   první krok je nutné najít  vztah podmíněnosti, co závisí od čeho… </a:t>
            </a:r>
          </a:p>
          <a:p>
            <a:pPr algn="just" fontAlgn="auto">
              <a:spcAft>
                <a:spcPts val="0"/>
              </a:spcAft>
              <a:buFont typeface="Arial" pitchFamily="34" charset="0"/>
              <a:buChar char="•"/>
              <a:defRPr/>
            </a:pPr>
            <a:r>
              <a:rPr lang="cs-CZ" b="1" dirty="0" smtClean="0">
                <a:solidFill>
                  <a:srgbClr val="FF0000"/>
                </a:solidFill>
              </a:rPr>
              <a:t>druhý krok:    vybrat informace, které  charakterizují  podmínky resp. důvody takového vztahu   a vysvětlit jej  samostatně </a:t>
            </a:r>
          </a:p>
          <a:p>
            <a:pPr algn="just" fontAlgn="auto">
              <a:spcAft>
                <a:spcPts val="0"/>
              </a:spcAft>
              <a:buFont typeface="Arial" pitchFamily="34" charset="0"/>
              <a:buChar char="•"/>
              <a:defRPr/>
            </a:pPr>
            <a:endParaRPr lang="cs-CZ" b="1" dirty="0" smtClean="0">
              <a:solidFill>
                <a:srgbClr val="FF0000"/>
              </a:solidFill>
            </a:endParaRPr>
          </a:p>
          <a:p>
            <a:pPr algn="just" fontAlgn="auto">
              <a:spcAft>
                <a:spcPts val="0"/>
              </a:spcAft>
              <a:buFont typeface="Arial" pitchFamily="34" charset="0"/>
              <a:buChar char="•"/>
              <a:defRPr/>
            </a:pPr>
            <a:r>
              <a:rPr lang="cs-CZ" b="1" dirty="0" smtClean="0">
                <a:solidFill>
                  <a:srgbClr val="FF0000"/>
                </a:solidFill>
              </a:rPr>
              <a:t>V</a:t>
            </a:r>
            <a:r>
              <a:rPr lang="cs-CZ" b="1" dirty="0">
                <a:solidFill>
                  <a:srgbClr val="FF0000"/>
                </a:solidFill>
              </a:rPr>
              <a:t> posuzované věci byly  předmětem řízení subjektivní práva majetková.  </a:t>
            </a:r>
            <a:r>
              <a:rPr lang="cs-CZ" b="1" dirty="0"/>
              <a:t>Podle povahy těchto práv i podle příslušných zákonných předpisů  mohou nimi  účastníci jako jejich nositelé volně nakládat.  </a:t>
            </a:r>
            <a:r>
              <a:rPr lang="cs-CZ" b="1" dirty="0">
                <a:solidFill>
                  <a:srgbClr val="FF0000"/>
                </a:solidFill>
              </a:rPr>
              <a:t>Pokud se o nich rozhoduje ve sporném řízení, ve kterém účastníci mohou uzavřít smír, nemůže mít </a:t>
            </a:r>
            <a:r>
              <a:rPr lang="cs-CZ" b="1" dirty="0" smtClean="0">
                <a:solidFill>
                  <a:srgbClr val="FF0000"/>
                </a:solidFill>
              </a:rPr>
              <a:t>vliv na </a:t>
            </a:r>
            <a:r>
              <a:rPr lang="cs-CZ" b="1" dirty="0">
                <a:solidFill>
                  <a:srgbClr val="FF0000"/>
                </a:solidFill>
              </a:rPr>
              <a:t>tuto jejich </a:t>
            </a:r>
            <a:r>
              <a:rPr lang="cs-CZ" b="1" dirty="0" smtClean="0">
                <a:solidFill>
                  <a:srgbClr val="FF0000"/>
                </a:solidFill>
              </a:rPr>
              <a:t>možnost,    </a:t>
            </a:r>
            <a:r>
              <a:rPr lang="cs-CZ" b="1" dirty="0">
                <a:solidFill>
                  <a:srgbClr val="FF0000"/>
                </a:solidFill>
              </a:rPr>
              <a:t>okolnost, že řízení je zahájeno na základě žaloby o určení existence právního vztahu.</a:t>
            </a:r>
            <a:r>
              <a:rPr lang="cs-CZ" b="1" dirty="0"/>
              <a:t> </a:t>
            </a:r>
            <a:r>
              <a:rPr lang="cs-CZ" b="1" dirty="0" smtClean="0"/>
              <a:t> A to proto, že  </a:t>
            </a:r>
            <a:r>
              <a:rPr lang="cs-CZ" b="1" dirty="0"/>
              <a:t>rozhodující pro zákonem vymezenou možnost uzavření smíru jsou pouze podmínky jeho přípustnosti.  </a:t>
            </a:r>
            <a:endParaRPr lang="cs-CZ" dirty="0"/>
          </a:p>
          <a:p>
            <a:pPr algn="just" fontAlgn="auto">
              <a:spcAft>
                <a:spcPts val="0"/>
              </a:spcAft>
              <a:buFont typeface="Arial" pitchFamily="34" charset="0"/>
              <a:buChar char="•"/>
              <a:defRPr/>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b="1" u="sng" dirty="0" smtClean="0"/>
              <a:t>Otázka k přemýšlení a diskusi: </a:t>
            </a:r>
            <a:r>
              <a:rPr lang="cs-CZ" dirty="0" smtClean="0"/>
              <a:t/>
            </a:r>
            <a:br>
              <a:rPr lang="cs-CZ" dirty="0" smtClean="0"/>
            </a:br>
            <a:endParaRPr lang="cs-CZ" dirty="0"/>
          </a:p>
        </p:txBody>
      </p:sp>
      <p:sp>
        <p:nvSpPr>
          <p:cNvPr id="3" name="Zástupný symbol pro obsah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buFont typeface="Arial" pitchFamily="34" charset="0"/>
              <a:buChar char="•"/>
              <a:defRPr/>
            </a:pPr>
            <a:endParaRPr lang="cs-CZ" b="1" i="1" dirty="0" smtClean="0"/>
          </a:p>
          <a:p>
            <a:pPr fontAlgn="auto">
              <a:spcAft>
                <a:spcPts val="0"/>
              </a:spcAft>
              <a:buFont typeface="Arial" pitchFamily="34" charset="0"/>
              <a:buChar char="•"/>
              <a:defRPr/>
            </a:pPr>
            <a:endParaRPr lang="cs-CZ" b="1" i="1" dirty="0"/>
          </a:p>
          <a:p>
            <a:pPr algn="just" fontAlgn="auto">
              <a:spcAft>
                <a:spcPts val="0"/>
              </a:spcAft>
              <a:buFont typeface="Arial" pitchFamily="34" charset="0"/>
              <a:buChar char="•"/>
              <a:defRPr/>
            </a:pPr>
            <a:r>
              <a:rPr lang="cs-CZ" b="1" i="1" dirty="0" smtClean="0">
                <a:solidFill>
                  <a:schemeClr val="tx2"/>
                </a:solidFill>
              </a:rPr>
              <a:t>Co </a:t>
            </a:r>
            <a:r>
              <a:rPr lang="cs-CZ" b="1" i="1" dirty="0">
                <a:solidFill>
                  <a:schemeClr val="tx2"/>
                </a:solidFill>
              </a:rPr>
              <a:t>si myslíte o používání anglikanismů v  odborných textech ale i médiích? K jakému názoru se přikláníte, je to </a:t>
            </a:r>
            <a:r>
              <a:rPr lang="cs-CZ" b="1" i="1" dirty="0" smtClean="0">
                <a:solidFill>
                  <a:schemeClr val="tx2"/>
                </a:solidFill>
              </a:rPr>
              <a:t>podle Vás  </a:t>
            </a:r>
            <a:r>
              <a:rPr lang="cs-CZ" b="1" i="1" dirty="0">
                <a:solidFill>
                  <a:schemeClr val="tx2"/>
                </a:solidFill>
              </a:rPr>
              <a:t>přínos pro jazyk nebo znak jeho degenerace?  </a:t>
            </a:r>
            <a:endParaRPr lang="cs-CZ" dirty="0">
              <a:solidFill>
                <a:schemeClr val="tx2"/>
              </a:solidFill>
            </a:endParaRPr>
          </a:p>
          <a:p>
            <a:pPr fontAlgn="auto">
              <a:spcAft>
                <a:spcPts val="0"/>
              </a:spcAft>
              <a:buFont typeface="Arial" pitchFamily="34" charset="0"/>
              <a:buChar char="•"/>
              <a:defRPr/>
            </a:pPr>
            <a:endParaRPr lang="cs-CZ" dirty="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2800" b="1" u="sng" dirty="0" smtClean="0"/>
              <a:t>C) JAK </a:t>
            </a:r>
            <a:r>
              <a:rPr lang="cs-CZ" sz="2800" b="1" u="sng" dirty="0"/>
              <a:t>PSÁT ODBORNÝ TEXT?  Metodika  zpracování odborného textu: výklad-popis;</a:t>
            </a:r>
            <a:r>
              <a:rPr lang="cs-CZ" sz="2800" dirty="0"/>
              <a:t/>
            </a:r>
            <a:br>
              <a:rPr lang="cs-CZ" sz="2800" dirty="0"/>
            </a:br>
            <a:endParaRPr lang="cs-CZ" sz="2800" dirty="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Autofit/>
          </a:bodyPr>
          <a:lstStyle/>
          <a:p>
            <a:pPr algn="just" fontAlgn="auto">
              <a:spcAft>
                <a:spcPts val="0"/>
              </a:spcAft>
              <a:buFont typeface="Arial" pitchFamily="34" charset="0"/>
              <a:buChar char="•"/>
              <a:defRPr/>
            </a:pPr>
            <a:r>
              <a:rPr lang="cs-CZ" sz="1800" b="1" dirty="0"/>
              <a:t>Rady ke psaní odborného textu můžeme rozdělit na rady z makro a </a:t>
            </a:r>
            <a:r>
              <a:rPr lang="cs-CZ" sz="1800" b="1" dirty="0" err="1"/>
              <a:t>mikro</a:t>
            </a:r>
            <a:r>
              <a:rPr lang="cs-CZ" sz="1800" b="1" dirty="0"/>
              <a:t>-hlediska. </a:t>
            </a:r>
            <a:endParaRPr lang="cs-CZ" sz="1800" b="1" dirty="0" smtClean="0"/>
          </a:p>
          <a:p>
            <a:pPr algn="just" fontAlgn="auto">
              <a:spcAft>
                <a:spcPts val="0"/>
              </a:spcAft>
              <a:buFont typeface="Arial" pitchFamily="34" charset="0"/>
              <a:buChar char="•"/>
              <a:defRPr/>
            </a:pPr>
            <a:r>
              <a:rPr lang="cs-CZ" sz="1800" b="1" dirty="0" smtClean="0"/>
              <a:t>Z</a:t>
            </a:r>
            <a:r>
              <a:rPr lang="cs-CZ" sz="1800" b="1" dirty="0"/>
              <a:t> makro-hlediska se jedná o splnění těchto kroků: </a:t>
            </a:r>
            <a:endParaRPr lang="cs-CZ" sz="1800" dirty="0"/>
          </a:p>
          <a:p>
            <a:pPr algn="just" fontAlgn="auto">
              <a:spcAft>
                <a:spcPts val="0"/>
              </a:spcAft>
              <a:buFont typeface="Arial" pitchFamily="34" charset="0"/>
              <a:buChar char="•"/>
              <a:defRPr/>
            </a:pPr>
            <a:r>
              <a:rPr lang="cs-CZ" sz="1800" b="1" i="1" dirty="0">
                <a:solidFill>
                  <a:schemeClr val="tx2"/>
                </a:solidFill>
              </a:rPr>
              <a:t>Volba tématu </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Formulace hypotézy a základních otázek</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Tvorba struktury a osnovy práce</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Formulace základních tezí jednotlivých kapitol </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Psaní obsahu práce; tzn. textu jednotlivých kapitol a také úvodu a závěru práce </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Kontrola textu; gramatických a stylistických chyb</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Formální úprava práce, úprava citací, literatury </a:t>
            </a:r>
            <a:endParaRPr lang="cs-CZ" sz="1800" dirty="0">
              <a:solidFill>
                <a:schemeClr val="tx2"/>
              </a:solidFill>
            </a:endParaRPr>
          </a:p>
          <a:p>
            <a:pPr algn="just" fontAlgn="auto">
              <a:spcAft>
                <a:spcPts val="0"/>
              </a:spcAft>
              <a:buFont typeface="Arial" pitchFamily="34" charset="0"/>
              <a:buChar char="•"/>
              <a:defRPr/>
            </a:pPr>
            <a:r>
              <a:rPr lang="cs-CZ" sz="1800" b="1" i="1" dirty="0">
                <a:solidFill>
                  <a:schemeClr val="tx2"/>
                </a:solidFill>
              </a:rPr>
              <a:t>Prezentace práce nebo její publikace </a:t>
            </a:r>
            <a:endParaRPr lang="cs-CZ" sz="1800" b="1" dirty="0" smtClean="0"/>
          </a:p>
          <a:p>
            <a:pPr algn="just" fontAlgn="auto">
              <a:spcAft>
                <a:spcPts val="0"/>
              </a:spcAft>
              <a:buFont typeface="Arial" pitchFamily="34" charset="0"/>
              <a:buChar char="•"/>
              <a:defRPr/>
            </a:pPr>
            <a:r>
              <a:rPr lang="cs-CZ" sz="1800" b="1" dirty="0" smtClean="0">
                <a:solidFill>
                  <a:srgbClr val="C00000"/>
                </a:solidFill>
              </a:rPr>
              <a:t>Volbě </a:t>
            </a:r>
            <a:r>
              <a:rPr lang="cs-CZ" sz="1800" b="1" dirty="0">
                <a:solidFill>
                  <a:srgbClr val="C00000"/>
                </a:solidFill>
              </a:rPr>
              <a:t>tématu, formulaci hypotézy a základních otázek byla věnována pozornost v prvních dvou seminářích. V tomto semináři budeme  věnovat pozornost tvorbě textu z </a:t>
            </a:r>
            <a:r>
              <a:rPr lang="cs-CZ" sz="1800" b="1" dirty="0" err="1">
                <a:solidFill>
                  <a:srgbClr val="C00000"/>
                </a:solidFill>
              </a:rPr>
              <a:t>mikrohlediska</a:t>
            </a:r>
            <a:r>
              <a:rPr lang="cs-CZ" sz="1800" b="1" dirty="0">
                <a:solidFill>
                  <a:srgbClr val="C00000"/>
                </a:solidFill>
              </a:rPr>
              <a:t>; tzn. jak začít psát  výklad nějakého právního problému.   </a:t>
            </a:r>
            <a:endParaRPr lang="cs-CZ" sz="1800" dirty="0">
              <a:solidFill>
                <a:srgbClr val="C00000"/>
              </a:solidFill>
            </a:endParaRPr>
          </a:p>
          <a:p>
            <a:pPr algn="just" fontAlgn="auto">
              <a:spcAft>
                <a:spcPts val="0"/>
              </a:spcAft>
              <a:buFont typeface="Arial" pitchFamily="34" charset="0"/>
              <a:buChar char="•"/>
              <a:defRPr/>
            </a:pPr>
            <a:endParaRPr lang="cs-CZ"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3600" b="1" u="sng" dirty="0" smtClean="0"/>
              <a:t/>
            </a:r>
            <a:br>
              <a:rPr lang="cs-CZ" sz="3600" b="1" u="sng" dirty="0" smtClean="0"/>
            </a:br>
            <a:r>
              <a:rPr lang="cs-CZ" sz="3600" b="1" u="sng" dirty="0" smtClean="0"/>
              <a:t>Jak  začít psát  výklad-popis  nějakého  právního problému? </a:t>
            </a:r>
            <a:r>
              <a:rPr lang="cs-CZ" sz="3600" dirty="0" smtClean="0"/>
              <a:t/>
            </a:r>
            <a:br>
              <a:rPr lang="cs-CZ" sz="3600" dirty="0" smtClean="0"/>
            </a:br>
            <a:endParaRPr lang="cs-CZ" sz="3600" dirty="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77500" lnSpcReduction="20000"/>
          </a:bodyPr>
          <a:lstStyle/>
          <a:p>
            <a:pPr algn="just" fontAlgn="auto">
              <a:spcAft>
                <a:spcPts val="0"/>
              </a:spcAft>
              <a:buFont typeface="Arial" pitchFamily="34" charset="0"/>
              <a:buChar char="•"/>
              <a:defRPr/>
            </a:pPr>
            <a:r>
              <a:rPr lang="cs-CZ" b="1" dirty="0" smtClean="0"/>
              <a:t>Výklad </a:t>
            </a:r>
            <a:r>
              <a:rPr lang="cs-CZ" b="1" dirty="0"/>
              <a:t>právního problému se obecně vyznačuje tím, že </a:t>
            </a:r>
            <a:endParaRPr lang="cs-CZ" dirty="0"/>
          </a:p>
          <a:p>
            <a:pPr algn="just" fontAlgn="auto">
              <a:spcAft>
                <a:spcPts val="0"/>
              </a:spcAft>
              <a:buFont typeface="Arial" pitchFamily="34" charset="0"/>
              <a:buChar char="•"/>
              <a:defRPr/>
            </a:pPr>
            <a:r>
              <a:rPr lang="cs-CZ" b="1" i="1" dirty="0">
                <a:solidFill>
                  <a:srgbClr val="C00000"/>
                </a:solidFill>
              </a:rPr>
              <a:t>popisuje, co se stalo nebo jaké něco je;  popisuje skutkovou podstatu nebo   jaká je právní úprava  daného problému, např. kupní smlouvy v OZ,  jaká je definice nějakého pojmu, apod. </a:t>
            </a:r>
            <a:endParaRPr lang="cs-CZ" dirty="0">
              <a:solidFill>
                <a:srgbClr val="C00000"/>
              </a:solidFill>
            </a:endParaRPr>
          </a:p>
          <a:p>
            <a:pPr algn="just" fontAlgn="auto">
              <a:spcAft>
                <a:spcPts val="0"/>
              </a:spcAft>
              <a:buFont typeface="Arial" pitchFamily="34" charset="0"/>
              <a:buChar char="•"/>
              <a:defRPr/>
            </a:pPr>
            <a:r>
              <a:rPr lang="cs-CZ" b="1" i="1" dirty="0">
                <a:solidFill>
                  <a:srgbClr val="C00000"/>
                </a:solidFill>
              </a:rPr>
              <a:t>popisuje, co „říká“  teorie, co se uvádí v zákonech, v judikatuře, apod.</a:t>
            </a:r>
            <a:endParaRPr lang="cs-CZ" dirty="0">
              <a:solidFill>
                <a:srgbClr val="C00000"/>
              </a:solidFill>
            </a:endParaRPr>
          </a:p>
          <a:p>
            <a:pPr algn="just" fontAlgn="auto">
              <a:spcAft>
                <a:spcPts val="0"/>
              </a:spcAft>
              <a:buFont typeface="Arial" pitchFamily="34" charset="0"/>
              <a:buChar char="•"/>
              <a:defRPr/>
            </a:pPr>
            <a:r>
              <a:rPr lang="cs-CZ" b="1" i="1" dirty="0">
                <a:solidFill>
                  <a:srgbClr val="C00000"/>
                </a:solidFill>
              </a:rPr>
              <a:t>informuje o vzniku  právních institutů nebo otázek či problémů; jak vznikly, jak se vyvíjely, jakými prošly etapami, jak fungují, apod. </a:t>
            </a:r>
            <a:endParaRPr lang="cs-CZ" dirty="0">
              <a:solidFill>
                <a:srgbClr val="C00000"/>
              </a:solidFill>
            </a:endParaRPr>
          </a:p>
          <a:p>
            <a:pPr algn="just" fontAlgn="auto">
              <a:spcAft>
                <a:spcPts val="0"/>
              </a:spcAft>
              <a:buFont typeface="Arial" pitchFamily="34" charset="0"/>
              <a:buChar char="•"/>
              <a:defRPr/>
            </a:pPr>
            <a:r>
              <a:rPr lang="cs-CZ" b="1" i="1" dirty="0">
                <a:solidFill>
                  <a:srgbClr val="C00000"/>
                </a:solidFill>
              </a:rPr>
              <a:t>informuje o různých názorech či postojích, řešeních; jak se objevily, jak se vyvíjely apod.    </a:t>
            </a:r>
            <a:endParaRPr lang="cs-CZ" dirty="0">
              <a:solidFill>
                <a:srgbClr val="C00000"/>
              </a:solidFill>
            </a:endParaRPr>
          </a:p>
          <a:p>
            <a:pPr algn="just" fontAlgn="auto">
              <a:spcAft>
                <a:spcPts val="0"/>
              </a:spcAft>
              <a:buFont typeface="Arial" pitchFamily="34" charset="0"/>
              <a:buChar char="•"/>
              <a:defRPr/>
            </a:pPr>
            <a:endParaRPr lang="cs-CZ"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p:nvPr>
        </p:nvSpPr>
        <p:spPr/>
        <p:txBody>
          <a:bodyPr/>
          <a:lstStyle/>
          <a:p>
            <a:r>
              <a:rPr lang="cs-CZ" smtClean="0">
                <a:solidFill>
                  <a:srgbClr val="C00000"/>
                </a:solidFill>
              </a:rPr>
              <a:t>Metodiky psaní odborného textu:</a:t>
            </a:r>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92500" lnSpcReduction="10000"/>
          </a:bodyPr>
          <a:lstStyle/>
          <a:p>
            <a:pPr algn="just" fontAlgn="auto">
              <a:spcAft>
                <a:spcPts val="0"/>
              </a:spcAft>
              <a:buFont typeface="Arial" pitchFamily="34" charset="0"/>
              <a:buChar char="•"/>
              <a:defRPr/>
            </a:pPr>
            <a:r>
              <a:rPr lang="cs-CZ" b="1" dirty="0"/>
              <a:t>Existuje celá řada  metodik, které se snaží  přiblížit studentům to, jak mají začít a postupovat při popisu.  Například, připodobňuje se to k detektivnímu hledání, pátraní a nalézání řešení nějakého případu, nebo jako objevování  nových míst a putování nějakým městem, prostorem, atd. </a:t>
            </a:r>
            <a:endParaRPr lang="cs-CZ" dirty="0"/>
          </a:p>
          <a:p>
            <a:pPr algn="just" fontAlgn="auto">
              <a:spcAft>
                <a:spcPts val="0"/>
              </a:spcAft>
              <a:buFont typeface="Arial" pitchFamily="34" charset="0"/>
              <a:buChar char="•"/>
              <a:defRPr/>
            </a:pPr>
            <a:r>
              <a:rPr lang="cs-CZ" b="1" dirty="0"/>
              <a:t>V dnešním semináři si představíme postup psaní odborného textu, který je podobný tvorbě mozaiky. </a:t>
            </a:r>
            <a:endParaRPr lang="cs-CZ" dirty="0"/>
          </a:p>
          <a:p>
            <a:pPr algn="just" fontAlgn="auto">
              <a:spcAft>
                <a:spcPts val="0"/>
              </a:spcAft>
              <a:buFont typeface="Arial" pitchFamily="34" charset="0"/>
              <a:buChar char="•"/>
              <a:defRPr/>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b="1" u="sng" dirty="0" smtClean="0"/>
              <a:t>Metodika č. 1 </a:t>
            </a:r>
            <a:r>
              <a:rPr lang="cs-CZ" sz="2000" dirty="0" smtClean="0"/>
              <a:t/>
            </a:r>
            <a:br>
              <a:rPr lang="cs-CZ" sz="2000" dirty="0" smtClean="0"/>
            </a:br>
            <a:r>
              <a:rPr lang="cs-CZ" sz="2000" b="1" dirty="0" smtClean="0"/>
              <a:t>Pozorně si přečtěte uvedený příběh. Jedná se o zkrácenou verzi textu Karla Čapka. Viz k tomu  ČAPEK, Karel. </a:t>
            </a:r>
            <a:r>
              <a:rPr lang="cs-CZ" sz="2000" b="1" i="1" dirty="0" err="1" smtClean="0"/>
              <a:t>Hordubal</a:t>
            </a:r>
            <a:r>
              <a:rPr lang="cs-CZ" sz="2000" b="1" dirty="0" smtClean="0"/>
              <a:t>. Praha: Fr. Borový, 1939, 195 s.</a:t>
            </a:r>
            <a:r>
              <a:rPr lang="cs-CZ" sz="2000" dirty="0" smtClean="0"/>
              <a:t/>
            </a:r>
            <a:br>
              <a:rPr lang="cs-CZ" sz="2000" dirty="0" smtClean="0"/>
            </a:br>
            <a:endParaRPr lang="cs-CZ" sz="2000" dirty="0"/>
          </a:p>
        </p:txBody>
      </p:sp>
      <p:sp>
        <p:nvSpPr>
          <p:cNvPr id="3" name="Zástupný symbol pro obsah 2"/>
          <p:cNvSpPr>
            <a:spLocks noGrp="1"/>
          </p:cNvSpPr>
          <p:nvPr>
            <p:ph idx="1"/>
          </p:nvPr>
        </p:nvSpPr>
        <p:spPr>
          <a:xfrm>
            <a:off x="457200" y="1268760"/>
            <a:ext cx="8229600" cy="5184576"/>
          </a:xfrm>
        </p:spPr>
        <p:txBody>
          <a:bodyPr/>
          <a:lstStyle/>
          <a:p>
            <a:pPr algn="just">
              <a:buNone/>
            </a:pPr>
            <a:r>
              <a:rPr lang="cs-CZ" sz="1400" dirty="0" err="1" smtClean="0"/>
              <a:t>Juraj</a:t>
            </a:r>
            <a:r>
              <a:rPr lang="cs-CZ" sz="1400" dirty="0" smtClean="0"/>
              <a:t> </a:t>
            </a:r>
            <a:r>
              <a:rPr lang="cs-CZ" sz="1400" dirty="0" err="1" smtClean="0"/>
              <a:t>Hordubal</a:t>
            </a:r>
            <a:r>
              <a:rPr lang="cs-CZ" sz="1400" dirty="0" smtClean="0"/>
              <a:t> odešel z Československa do USA za prací v dolech, když jeho ženě Polaně bylo 23 let a jejich </a:t>
            </a:r>
          </a:p>
          <a:p>
            <a:pPr algn="just">
              <a:buNone/>
            </a:pPr>
            <a:r>
              <a:rPr lang="cs-CZ" sz="1400" dirty="0" smtClean="0"/>
              <a:t>dceři </a:t>
            </a:r>
            <a:r>
              <a:rPr lang="cs-CZ" sz="1400" dirty="0" err="1" smtClean="0"/>
              <a:t>Hafiji</a:t>
            </a:r>
            <a:r>
              <a:rPr lang="cs-CZ" sz="1400" dirty="0" smtClean="0"/>
              <a:t> tři roky. Doma nechal ženě na starost statek s dvěma kravami a několika poli. První tři roky posílal </a:t>
            </a:r>
          </a:p>
          <a:p>
            <a:pPr marL="0" indent="0" algn="just">
              <a:buNone/>
            </a:pPr>
            <a:r>
              <a:rPr lang="cs-CZ" sz="1400" dirty="0" smtClean="0"/>
              <a:t>domů peníze každý měsíc, ale potom se pět let rodině neozval ani neposlal peníze. Přesto střádal úspory  s myšlenkou na to, že se jednou vrátí a těmi penězi rodinu zabezpečí.  Po osmi letech ale přišel o práci, a </a:t>
            </a:r>
          </a:p>
          <a:p>
            <a:pPr algn="just">
              <a:buNone/>
            </a:pPr>
            <a:r>
              <a:rPr lang="cs-CZ" sz="1400" dirty="0" smtClean="0"/>
              <a:t>tak se vrátil domů.Polana pět let před </a:t>
            </a:r>
            <a:r>
              <a:rPr lang="cs-CZ" sz="1400" dirty="0" err="1" smtClean="0"/>
              <a:t>Hordubalovým</a:t>
            </a:r>
            <a:r>
              <a:rPr lang="cs-CZ" sz="1400" dirty="0" smtClean="0"/>
              <a:t> návratem najala čeledína Štěpána </a:t>
            </a:r>
            <a:r>
              <a:rPr lang="cs-CZ" sz="1400" dirty="0" err="1" smtClean="0"/>
              <a:t>Manyu</a:t>
            </a:r>
            <a:r>
              <a:rPr lang="cs-CZ" sz="1400" dirty="0" smtClean="0"/>
              <a:t>. Na jeho radu </a:t>
            </a:r>
          </a:p>
          <a:p>
            <a:pPr algn="just">
              <a:buNone/>
            </a:pPr>
            <a:r>
              <a:rPr lang="cs-CZ" sz="1400" dirty="0" smtClean="0"/>
              <a:t>začali chovat koně a prodali pole a krávy. Celou dobu bydlel čeledín na statku a choval se pomalu, jako by byl </a:t>
            </a:r>
          </a:p>
          <a:p>
            <a:pPr algn="just">
              <a:buNone/>
            </a:pPr>
            <a:r>
              <a:rPr lang="cs-CZ" sz="1400" dirty="0" smtClean="0"/>
              <a:t>hospodář. Když se </a:t>
            </a:r>
            <a:r>
              <a:rPr lang="cs-CZ" sz="1400" dirty="0" err="1" smtClean="0"/>
              <a:t>Hordubal</a:t>
            </a:r>
            <a:r>
              <a:rPr lang="cs-CZ" sz="1400" dirty="0" smtClean="0"/>
              <a:t> vrátil, Polana se k němu chovala podivně, rozhodně ne jako k manželovi. Prosila </a:t>
            </a:r>
          </a:p>
          <a:p>
            <a:pPr algn="just">
              <a:buNone/>
            </a:pPr>
            <a:r>
              <a:rPr lang="cs-CZ" sz="1400" dirty="0" smtClean="0"/>
              <a:t>ale, aby mohl čeledín na statku zůstat a dál se starat o koně. Městem šly pomluvy, že Polana podvádí manžela </a:t>
            </a:r>
          </a:p>
          <a:p>
            <a:pPr algn="just">
              <a:buNone/>
            </a:pPr>
            <a:r>
              <a:rPr lang="cs-CZ" sz="1400" dirty="0" smtClean="0"/>
              <a:t>s čeledínem. </a:t>
            </a:r>
            <a:r>
              <a:rPr lang="cs-CZ" sz="1400" dirty="0" err="1" smtClean="0"/>
              <a:t>Hordubal</a:t>
            </a:r>
            <a:r>
              <a:rPr lang="cs-CZ" sz="1400" dirty="0" smtClean="0"/>
              <a:t> tomu odmítal uvěřit, dokonce se kvůli tomu popral v hospodě se svým starým známým, </a:t>
            </a:r>
          </a:p>
          <a:p>
            <a:pPr algn="just">
              <a:buNone/>
            </a:pPr>
            <a:r>
              <a:rPr lang="cs-CZ" sz="1400" dirty="0" err="1" smtClean="0"/>
              <a:t>Gejzou</a:t>
            </a:r>
            <a:r>
              <a:rPr lang="cs-CZ" sz="1400" dirty="0" smtClean="0"/>
              <a:t>.  Nakonec </a:t>
            </a:r>
            <a:r>
              <a:rPr lang="cs-CZ" sz="1400" dirty="0" err="1" smtClean="0"/>
              <a:t>Hordubal</a:t>
            </a:r>
            <a:r>
              <a:rPr lang="cs-CZ" sz="1400" dirty="0" smtClean="0"/>
              <a:t> sepsal u notáře závěť, v níž všechno odkázal Polaně „za manželskou věrnost a </a:t>
            </a:r>
          </a:p>
          <a:p>
            <a:pPr algn="just">
              <a:buNone/>
            </a:pPr>
            <a:r>
              <a:rPr lang="cs-CZ" sz="1400" dirty="0" smtClean="0"/>
              <a:t>lásku“.  I přesto však rozhodl, že aby mohl čeledín na statku zůstat, musí se oženit s </a:t>
            </a:r>
            <a:r>
              <a:rPr lang="cs-CZ" sz="1400" dirty="0" err="1" smtClean="0"/>
              <a:t>Hafijí</a:t>
            </a:r>
            <a:r>
              <a:rPr lang="cs-CZ" sz="1400" dirty="0" smtClean="0"/>
              <a:t>. </a:t>
            </a:r>
            <a:r>
              <a:rPr lang="cs-CZ" sz="1400" dirty="0" err="1" smtClean="0"/>
              <a:t>Manya</a:t>
            </a:r>
            <a:r>
              <a:rPr lang="cs-CZ" sz="1400" dirty="0" smtClean="0"/>
              <a:t> přijal a </a:t>
            </a:r>
          </a:p>
          <a:p>
            <a:pPr algn="just">
              <a:buNone/>
            </a:pPr>
            <a:r>
              <a:rPr lang="cs-CZ" sz="1400" dirty="0" smtClean="0"/>
              <a:t>dokonce si nechal vyplatit věno. Nakonec se ale s </a:t>
            </a:r>
            <a:r>
              <a:rPr lang="cs-CZ" sz="1400" dirty="0" err="1" smtClean="0"/>
              <a:t>Hordubalem</a:t>
            </a:r>
            <a:r>
              <a:rPr lang="cs-CZ" sz="1400" dirty="0" smtClean="0"/>
              <a:t> pohádali tak, že ten vyhodil čeledína ze svého </a:t>
            </a:r>
          </a:p>
          <a:p>
            <a:pPr algn="just">
              <a:buNone/>
            </a:pPr>
            <a:r>
              <a:rPr lang="cs-CZ" sz="1400" dirty="0" smtClean="0"/>
              <a:t>domu. </a:t>
            </a:r>
            <a:r>
              <a:rPr lang="cs-CZ" sz="1400" dirty="0" err="1" smtClean="0"/>
              <a:t>Manya</a:t>
            </a:r>
            <a:r>
              <a:rPr lang="cs-CZ" sz="1400" dirty="0" smtClean="0"/>
              <a:t> odešel a ani si nevzal nic ze svých věcí. Přesto se </a:t>
            </a:r>
            <a:r>
              <a:rPr lang="cs-CZ" sz="1400" dirty="0" err="1" smtClean="0"/>
              <a:t>Hordubal</a:t>
            </a:r>
            <a:r>
              <a:rPr lang="cs-CZ" sz="1400" dirty="0" smtClean="0"/>
              <a:t> svého nejlepšího přítele jednoho </a:t>
            </a:r>
          </a:p>
          <a:p>
            <a:pPr algn="just">
              <a:buNone/>
            </a:pPr>
            <a:r>
              <a:rPr lang="cs-CZ" sz="1400" dirty="0" smtClean="0"/>
              <a:t>večera zeptal, zda si člověk může sám vzít život. Jeho žena spala společně s </a:t>
            </a:r>
            <a:r>
              <a:rPr lang="cs-CZ" sz="1400" dirty="0" err="1" smtClean="0"/>
              <a:t>Hafijí</a:t>
            </a:r>
            <a:r>
              <a:rPr lang="cs-CZ" sz="1400" dirty="0" smtClean="0"/>
              <a:t> v komoře. Další ráno našli </a:t>
            </a:r>
          </a:p>
          <a:p>
            <a:pPr algn="just">
              <a:buNone/>
            </a:pPr>
            <a:r>
              <a:rPr lang="cs-CZ" sz="1400" dirty="0" err="1" smtClean="0"/>
              <a:t>Hordubala</a:t>
            </a:r>
            <a:r>
              <a:rPr lang="cs-CZ" sz="1400" dirty="0" smtClean="0"/>
              <a:t> mrtvého, s malou rankou v hrudi. Všechny dveře světnice byly zamčené zevnitř, až na ty z komory. </a:t>
            </a:r>
          </a:p>
          <a:p>
            <a:pPr algn="just">
              <a:buNone/>
            </a:pPr>
            <a:r>
              <a:rPr lang="cs-CZ" sz="1400" dirty="0" smtClean="0"/>
              <a:t>Místní doktor usoudil, že </a:t>
            </a:r>
            <a:r>
              <a:rPr lang="cs-CZ" sz="1400" dirty="0" err="1" smtClean="0"/>
              <a:t>Hordubala</a:t>
            </a:r>
            <a:r>
              <a:rPr lang="cs-CZ" sz="1400" dirty="0" smtClean="0"/>
              <a:t> někdo zabil nějakou jehlicí. Podle posudku z Prahy to ale bylo ranou </a:t>
            </a:r>
          </a:p>
          <a:p>
            <a:pPr algn="just">
              <a:buNone/>
            </a:pPr>
            <a:r>
              <a:rPr lang="cs-CZ" sz="1400" dirty="0" smtClean="0"/>
              <a:t>z pistole. Světnice měla rozbité jedno okno, ale skulina byla jen asi 1cm široká. Čeledína </a:t>
            </a:r>
            <a:r>
              <a:rPr lang="cs-CZ" sz="1400" dirty="0" err="1" smtClean="0"/>
              <a:t>Manyu</a:t>
            </a:r>
            <a:r>
              <a:rPr lang="cs-CZ" sz="1400" dirty="0" smtClean="0"/>
              <a:t> našli sice četníci </a:t>
            </a:r>
          </a:p>
          <a:p>
            <a:pPr algn="just">
              <a:buNone/>
            </a:pPr>
            <a:r>
              <a:rPr lang="cs-CZ" sz="1400" dirty="0" smtClean="0"/>
              <a:t>u něho doma, ale měl u sebe kabát a na půdě ukrytý váček s penězi od </a:t>
            </a:r>
            <a:r>
              <a:rPr lang="cs-CZ" sz="1400" dirty="0" err="1" smtClean="0"/>
              <a:t>Hordubala</a:t>
            </a:r>
            <a:r>
              <a:rPr lang="cs-CZ" sz="1400" dirty="0" smtClean="0"/>
              <a:t>. Navíc se zjistilo, že Polana </a:t>
            </a:r>
          </a:p>
          <a:p>
            <a:pPr algn="just">
              <a:buNone/>
            </a:pPr>
            <a:r>
              <a:rPr lang="cs-CZ" sz="1400" dirty="0" err="1" smtClean="0"/>
              <a:t>Hordubalová</a:t>
            </a:r>
            <a:r>
              <a:rPr lang="cs-CZ" sz="1400" dirty="0" smtClean="0"/>
              <a:t> je v osmém měsíci těhotenství, i když </a:t>
            </a:r>
            <a:r>
              <a:rPr lang="cs-CZ" sz="1400" dirty="0" err="1" smtClean="0"/>
              <a:t>Hordubal</a:t>
            </a:r>
            <a:r>
              <a:rPr lang="cs-CZ" sz="1400" dirty="0" smtClean="0"/>
              <a:t> se vrátil teprve před šesti měsíci.</a:t>
            </a:r>
          </a:p>
          <a:p>
            <a:pPr algn="just"/>
            <a:endParaRPr lang="cs-CZ"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Zadání úkolu: </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r>
              <a:rPr lang="cs-CZ" sz="2400" dirty="0" smtClean="0"/>
              <a:t>Vžijte se do role  četníka  a  pokuste se  vyřešit případ úmrtí </a:t>
            </a:r>
            <a:r>
              <a:rPr lang="cs-CZ" sz="2400" dirty="0" err="1" smtClean="0"/>
              <a:t>Juraje</a:t>
            </a:r>
            <a:r>
              <a:rPr lang="cs-CZ" sz="2400" dirty="0" smtClean="0"/>
              <a:t> </a:t>
            </a:r>
            <a:r>
              <a:rPr lang="cs-CZ" sz="2400" dirty="0" err="1" smtClean="0"/>
              <a:t>Hordubala</a:t>
            </a:r>
            <a:r>
              <a:rPr lang="cs-CZ" sz="2400" dirty="0" smtClean="0"/>
              <a:t>. Následně  by jste měli o tom napsat  hlášení.  Vaším úkolem  v semináři bude připravit podklady pro takové hlášení. Na základě otázky: </a:t>
            </a:r>
            <a:r>
              <a:rPr lang="cs-CZ" sz="2400" b="1" dirty="0" smtClean="0"/>
              <a:t>„Jak zemřel </a:t>
            </a:r>
            <a:r>
              <a:rPr lang="cs-CZ" sz="2400" b="1" dirty="0" err="1" smtClean="0"/>
              <a:t>Juraj</a:t>
            </a:r>
            <a:r>
              <a:rPr lang="cs-CZ" sz="2400" b="1" dirty="0" smtClean="0"/>
              <a:t> </a:t>
            </a:r>
            <a:r>
              <a:rPr lang="cs-CZ" sz="2400" b="1" dirty="0" err="1" smtClean="0"/>
              <a:t>Hordubal</a:t>
            </a:r>
            <a:r>
              <a:rPr lang="cs-CZ" sz="2400" b="1" dirty="0" smtClean="0"/>
              <a:t>?“ </a:t>
            </a:r>
            <a:r>
              <a:rPr lang="cs-CZ" sz="2400" dirty="0" smtClean="0"/>
              <a:t>stanovte </a:t>
            </a:r>
          </a:p>
          <a:p>
            <a:r>
              <a:rPr lang="cs-CZ" sz="2400" b="1" dirty="0" smtClean="0"/>
              <a:t>a)  hypotézu,</a:t>
            </a:r>
            <a:r>
              <a:rPr lang="cs-CZ" sz="2400" dirty="0" smtClean="0"/>
              <a:t> zda a případně o jaký trestný čin se jednalo a kdo ho spáchal. </a:t>
            </a:r>
          </a:p>
          <a:p>
            <a:r>
              <a:rPr lang="cs-CZ" sz="2400" b="1" dirty="0" smtClean="0"/>
              <a:t>b) Potom vyberte z příběhu důležitá fakta,</a:t>
            </a:r>
            <a:r>
              <a:rPr lang="cs-CZ" sz="2400" dirty="0" smtClean="0"/>
              <a:t> seřaďte je tak, aby dávala smysl. </a:t>
            </a:r>
          </a:p>
          <a:p>
            <a:r>
              <a:rPr lang="cs-CZ" sz="2400" b="1" dirty="0" smtClean="0"/>
              <a:t> c) Následně stanovte strukturu</a:t>
            </a:r>
            <a:r>
              <a:rPr lang="cs-CZ" sz="2400" dirty="0" smtClean="0"/>
              <a:t> svého hlášení.  </a:t>
            </a:r>
          </a:p>
          <a:p>
            <a:r>
              <a:rPr lang="cs-CZ" sz="2400" dirty="0" smtClean="0"/>
              <a:t> </a:t>
            </a:r>
            <a:r>
              <a:rPr lang="cs-CZ" sz="2400" b="1" dirty="0" smtClean="0"/>
              <a:t>d) Nakonec uveďte, k jakému závěru jste došli</a:t>
            </a:r>
            <a:r>
              <a:rPr lang="cs-CZ" sz="2400" dirty="0" smtClean="0"/>
              <a:t>. </a:t>
            </a:r>
          </a:p>
          <a:p>
            <a:endParaRPr lang="cs-CZ"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p:txBody>
          <a:bodyPr/>
          <a:lstStyle/>
          <a:p>
            <a:r>
              <a:rPr lang="cs-CZ" sz="3600" b="1" u="sng" dirty="0" smtClean="0"/>
              <a:t/>
            </a:r>
            <a:br>
              <a:rPr lang="cs-CZ" sz="3600" b="1" u="sng" dirty="0" smtClean="0"/>
            </a:br>
            <a:r>
              <a:rPr lang="cs-CZ" sz="3600" b="1" u="sng" dirty="0" smtClean="0"/>
              <a:t>Metodika č. 2 : Odborný popis jako tvorba mozaiky: </a:t>
            </a:r>
            <a:r>
              <a:rPr lang="cs-CZ" sz="3600" dirty="0" smtClean="0"/>
              <a:t/>
            </a:r>
            <a:br>
              <a:rPr lang="cs-CZ" sz="3600" dirty="0" smtClean="0"/>
            </a:br>
            <a:endParaRPr lang="cs-CZ" sz="3600" dirty="0" smtClean="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70000" lnSpcReduction="20000"/>
          </a:bodyPr>
          <a:lstStyle/>
          <a:p>
            <a:pPr algn="just" fontAlgn="auto">
              <a:spcAft>
                <a:spcPts val="0"/>
              </a:spcAft>
              <a:buFont typeface="Arial" pitchFamily="34" charset="0"/>
              <a:buNone/>
              <a:defRPr/>
            </a:pPr>
            <a:r>
              <a:rPr lang="cs-CZ" b="1" dirty="0" smtClean="0">
                <a:solidFill>
                  <a:srgbClr val="C00000"/>
                </a:solidFill>
              </a:rPr>
              <a:t>Jednotlivé </a:t>
            </a:r>
            <a:r>
              <a:rPr lang="cs-CZ" b="1" dirty="0">
                <a:solidFill>
                  <a:srgbClr val="C00000"/>
                </a:solidFill>
              </a:rPr>
              <a:t>kroky skládání mozaiky symbolizují kroky popisu nebo </a:t>
            </a:r>
            <a:endParaRPr lang="cs-CZ" b="1" dirty="0" smtClean="0">
              <a:solidFill>
                <a:srgbClr val="C00000"/>
              </a:solidFill>
            </a:endParaRPr>
          </a:p>
          <a:p>
            <a:pPr algn="just" fontAlgn="auto">
              <a:spcAft>
                <a:spcPts val="0"/>
              </a:spcAft>
              <a:buFont typeface="Arial" pitchFamily="34" charset="0"/>
              <a:buNone/>
              <a:defRPr/>
            </a:pPr>
            <a:r>
              <a:rPr lang="cs-CZ" b="1" dirty="0" smtClean="0">
                <a:solidFill>
                  <a:srgbClr val="C00000"/>
                </a:solidFill>
              </a:rPr>
              <a:t>výkladu </a:t>
            </a:r>
            <a:r>
              <a:rPr lang="cs-CZ" b="1" dirty="0">
                <a:solidFill>
                  <a:srgbClr val="C00000"/>
                </a:solidFill>
              </a:rPr>
              <a:t>odborného textu.  </a:t>
            </a:r>
            <a:endParaRPr lang="cs-CZ" dirty="0">
              <a:solidFill>
                <a:srgbClr val="C00000"/>
              </a:solidFill>
            </a:endParaRPr>
          </a:p>
          <a:p>
            <a:pPr algn="just" fontAlgn="auto">
              <a:spcAft>
                <a:spcPts val="0"/>
              </a:spcAft>
              <a:buFont typeface="Arial" pitchFamily="34" charset="0"/>
              <a:buChar char="•"/>
              <a:defRPr/>
            </a:pPr>
            <a:endParaRPr lang="cs-CZ" b="1" dirty="0" smtClean="0"/>
          </a:p>
          <a:p>
            <a:pPr algn="just" fontAlgn="auto">
              <a:spcAft>
                <a:spcPts val="0"/>
              </a:spcAft>
              <a:buFont typeface="Arial" pitchFamily="34" charset="0"/>
              <a:buChar char="•"/>
              <a:defRPr/>
            </a:pPr>
            <a:r>
              <a:rPr lang="cs-CZ" b="1" dirty="0" smtClean="0"/>
              <a:t>První </a:t>
            </a:r>
            <a:r>
              <a:rPr lang="cs-CZ" b="1" dirty="0"/>
              <a:t>krok : pojmenování  </a:t>
            </a:r>
            <a:r>
              <a:rPr lang="cs-CZ" b="1" dirty="0" smtClean="0"/>
              <a:t>obrazu - </a:t>
            </a:r>
            <a:r>
              <a:rPr lang="cs-CZ" b="1" dirty="0"/>
              <a:t>název tématu, problému. </a:t>
            </a:r>
            <a:endParaRPr lang="cs-CZ" dirty="0"/>
          </a:p>
          <a:p>
            <a:pPr algn="just" fontAlgn="auto">
              <a:spcAft>
                <a:spcPts val="0"/>
              </a:spcAft>
              <a:buFont typeface="Arial" pitchFamily="34" charset="0"/>
              <a:buChar char="•"/>
              <a:defRPr/>
            </a:pPr>
            <a:r>
              <a:rPr lang="cs-CZ" b="1" dirty="0"/>
              <a:t>Druhý krok: sbírání kamínků…… uvádění jednotlivých informací, pojmů, jejich seskupení od  toho co má větší váhu k méně důležitým informacím  </a:t>
            </a:r>
            <a:endParaRPr lang="cs-CZ" dirty="0"/>
          </a:p>
          <a:p>
            <a:pPr algn="just" fontAlgn="auto">
              <a:spcAft>
                <a:spcPts val="0"/>
              </a:spcAft>
              <a:buFont typeface="Arial" pitchFamily="34" charset="0"/>
              <a:buChar char="•"/>
              <a:defRPr/>
            </a:pPr>
            <a:r>
              <a:rPr lang="cs-CZ" b="1" dirty="0"/>
              <a:t>Třetí krok: náčrt obrysů mozaiky …. Vymezení  rámce výkladu o čem to bude o jakém problému </a:t>
            </a:r>
            <a:endParaRPr lang="cs-CZ" dirty="0"/>
          </a:p>
          <a:p>
            <a:pPr algn="just" fontAlgn="auto">
              <a:spcAft>
                <a:spcPts val="0"/>
              </a:spcAft>
              <a:buFont typeface="Arial" pitchFamily="34" charset="0"/>
              <a:buChar char="•"/>
              <a:defRPr/>
            </a:pPr>
            <a:r>
              <a:rPr lang="cs-CZ" b="1" dirty="0"/>
              <a:t>Čtvrtý krok: vyplňování </a:t>
            </a:r>
            <a:r>
              <a:rPr lang="cs-CZ" b="1" dirty="0" smtClean="0"/>
              <a:t>obrazu… Popis </a:t>
            </a:r>
            <a:r>
              <a:rPr lang="cs-CZ" b="1" dirty="0"/>
              <a:t>a vysvětlování  jednotlivých otázek, problémů, </a:t>
            </a:r>
            <a:endParaRPr lang="cs-CZ" dirty="0"/>
          </a:p>
          <a:p>
            <a:pPr algn="just" fontAlgn="auto">
              <a:spcAft>
                <a:spcPts val="0"/>
              </a:spcAft>
              <a:buFont typeface="Arial" pitchFamily="34" charset="0"/>
              <a:buChar char="•"/>
              <a:defRPr/>
            </a:pPr>
            <a:r>
              <a:rPr lang="cs-CZ" b="1" dirty="0"/>
              <a:t>Pátý krok:  hodnocení mozaiky, zda je  úplná co v ní chybí? …     formulování závěru, </a:t>
            </a:r>
            <a:r>
              <a:rPr lang="cs-CZ" b="1" dirty="0" smtClean="0"/>
              <a:t>uzavření  </a:t>
            </a:r>
            <a:r>
              <a:rPr lang="cs-CZ" b="1" dirty="0"/>
              <a:t>výkladu,  k čemu se dospělo. </a:t>
            </a:r>
            <a:endParaRPr lang="cs-CZ" dirty="0"/>
          </a:p>
          <a:p>
            <a:pPr algn="just" fontAlgn="auto">
              <a:spcAft>
                <a:spcPts val="0"/>
              </a:spcAft>
              <a:buFont typeface="Arial" pitchFamily="34" charset="0"/>
              <a:buChar char="•"/>
              <a:defRPr/>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3600" b="1" u="sng" dirty="0" smtClean="0"/>
              <a:t/>
            </a:r>
            <a:br>
              <a:rPr lang="cs-CZ" sz="3600" b="1" u="sng" dirty="0" smtClean="0"/>
            </a:br>
            <a:r>
              <a:rPr lang="cs-CZ" sz="4000" b="1" u="sng" dirty="0" smtClean="0"/>
              <a:t>ČÍM SE VYZNAČUJE  ODBORNÝ TEXT?</a:t>
            </a:r>
            <a:r>
              <a:rPr lang="cs-CZ" sz="3600" b="1" u="sng" dirty="0" smtClean="0"/>
              <a:t>  </a:t>
            </a:r>
            <a:r>
              <a:rPr lang="cs-CZ" sz="3600" dirty="0" smtClean="0"/>
              <a:t/>
            </a:r>
            <a:br>
              <a:rPr lang="cs-CZ" sz="3600" dirty="0" smtClean="0"/>
            </a:br>
            <a:endParaRPr lang="cs-CZ" sz="3600" dirty="0"/>
          </a:p>
        </p:txBody>
      </p:sp>
      <p:sp>
        <p:nvSpPr>
          <p:cNvPr id="3" name="Zástupný symbol pro obsah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rtlCol="0">
            <a:normAutofit/>
          </a:bodyPr>
          <a:lstStyle/>
          <a:p>
            <a:pPr algn="just" fontAlgn="auto">
              <a:spcAft>
                <a:spcPts val="0"/>
              </a:spcAft>
              <a:buFont typeface="Arial" pitchFamily="34" charset="0"/>
              <a:buNone/>
              <a:defRPr/>
            </a:pPr>
            <a:r>
              <a:rPr lang="cs-CZ" sz="2400" dirty="0" smtClean="0"/>
              <a:t>Odborný </a:t>
            </a:r>
            <a:r>
              <a:rPr lang="cs-CZ" sz="2400" dirty="0"/>
              <a:t>text se od jiných textů  odlišuje:  </a:t>
            </a:r>
          </a:p>
          <a:p>
            <a:pPr marL="457200" indent="-457200" algn="just" fontAlgn="auto">
              <a:spcAft>
                <a:spcPts val="0"/>
              </a:spcAft>
              <a:buFont typeface="Arial" pitchFamily="34" charset="0"/>
              <a:buAutoNum type="alphaLcParenR"/>
              <a:defRPr/>
            </a:pPr>
            <a:r>
              <a:rPr lang="cs-CZ" sz="2400" b="1" u="sng" dirty="0" smtClean="0">
                <a:solidFill>
                  <a:srgbClr val="C00000"/>
                </a:solidFill>
              </a:rPr>
              <a:t>cílem</a:t>
            </a:r>
            <a:r>
              <a:rPr lang="cs-CZ" sz="2400" b="1" u="sng" dirty="0">
                <a:solidFill>
                  <a:srgbClr val="C00000"/>
                </a:solidFill>
              </a:rPr>
              <a:t>;</a:t>
            </a:r>
            <a:r>
              <a:rPr lang="cs-CZ" sz="2400" b="1" dirty="0"/>
              <a:t>  </a:t>
            </a:r>
            <a:r>
              <a:rPr lang="cs-CZ" sz="2400" b="1" i="1" dirty="0"/>
              <a:t>tzn. jedná se vždy o  vysvětlení nebo vyřešení  </a:t>
            </a:r>
            <a:endParaRPr lang="cs-CZ" sz="2400" b="1" i="1" dirty="0" smtClean="0"/>
          </a:p>
          <a:p>
            <a:pPr marL="457200" indent="-457200" algn="just" fontAlgn="auto">
              <a:spcAft>
                <a:spcPts val="0"/>
              </a:spcAft>
              <a:buFont typeface="Arial" pitchFamily="34" charset="0"/>
              <a:buNone/>
              <a:defRPr/>
            </a:pPr>
            <a:r>
              <a:rPr lang="cs-CZ" sz="2400" b="1" i="1" dirty="0" smtClean="0"/>
              <a:t>nějakého  </a:t>
            </a:r>
            <a:r>
              <a:rPr lang="cs-CZ" sz="2400" b="1" i="1" dirty="0"/>
              <a:t>odborného  (teoretického či  praktického) </a:t>
            </a:r>
            <a:r>
              <a:rPr lang="cs-CZ" sz="2400" b="1" i="1" dirty="0" smtClean="0"/>
              <a:t>problému</a:t>
            </a:r>
            <a:r>
              <a:rPr lang="cs-CZ" sz="2400" b="1" dirty="0" smtClean="0"/>
              <a:t>;  </a:t>
            </a:r>
            <a:endParaRPr lang="cs-CZ" sz="2400" dirty="0"/>
          </a:p>
          <a:p>
            <a:pPr marL="457200" indent="-457200" algn="just" fontAlgn="auto">
              <a:spcAft>
                <a:spcPts val="0"/>
              </a:spcAft>
              <a:buFont typeface="+mj-lt"/>
              <a:buAutoNum type="alphaLcParenR" startAt="2"/>
              <a:defRPr/>
            </a:pPr>
            <a:r>
              <a:rPr lang="cs-CZ" sz="2400" b="1" u="sng" dirty="0" smtClean="0">
                <a:solidFill>
                  <a:srgbClr val="C00000"/>
                </a:solidFill>
              </a:rPr>
              <a:t>strukturou</a:t>
            </a:r>
            <a:r>
              <a:rPr lang="cs-CZ" sz="2400" b="1" dirty="0">
                <a:solidFill>
                  <a:srgbClr val="C00000"/>
                </a:solidFill>
              </a:rPr>
              <a:t>;</a:t>
            </a:r>
            <a:r>
              <a:rPr lang="cs-CZ" sz="2400" b="1" dirty="0"/>
              <a:t>  </a:t>
            </a:r>
            <a:r>
              <a:rPr lang="cs-CZ" sz="2400" b="1" i="1" dirty="0"/>
              <a:t>je členěn do kapitol, podkapitol, oddílů,  které </a:t>
            </a:r>
            <a:endParaRPr lang="cs-CZ" sz="2400" b="1" i="1" dirty="0" smtClean="0"/>
          </a:p>
          <a:p>
            <a:pPr algn="just" fontAlgn="auto">
              <a:spcAft>
                <a:spcPts val="0"/>
              </a:spcAft>
              <a:buFont typeface="Arial" pitchFamily="34" charset="0"/>
              <a:buNone/>
              <a:defRPr/>
            </a:pPr>
            <a:r>
              <a:rPr lang="cs-CZ" sz="2400" b="1" i="1" dirty="0" smtClean="0"/>
              <a:t>jsou </a:t>
            </a:r>
            <a:r>
              <a:rPr lang="cs-CZ" sz="2400" b="1" i="1" dirty="0"/>
              <a:t>označeny názvy a </a:t>
            </a:r>
            <a:r>
              <a:rPr lang="cs-CZ" sz="2400" b="1" i="1" dirty="0" smtClean="0"/>
              <a:t>jsou </a:t>
            </a:r>
            <a:r>
              <a:rPr lang="cs-CZ" sz="2400" b="1" i="1" dirty="0"/>
              <a:t>číslovány; viz k tomu </a:t>
            </a:r>
            <a:r>
              <a:rPr lang="cs-CZ" sz="2400" b="1" i="1" dirty="0" smtClean="0"/>
              <a:t>EL029;</a:t>
            </a:r>
            <a:r>
              <a:rPr lang="cs-CZ" sz="2400" b="1" dirty="0" smtClean="0"/>
              <a:t> </a:t>
            </a:r>
            <a:endParaRPr lang="cs-CZ" sz="2400" dirty="0"/>
          </a:p>
          <a:p>
            <a:pPr marL="457200" indent="-457200" algn="just" fontAlgn="auto">
              <a:spcAft>
                <a:spcPts val="0"/>
              </a:spcAft>
              <a:buFont typeface="+mj-lt"/>
              <a:buAutoNum type="alphaLcParenR" startAt="3"/>
              <a:defRPr/>
            </a:pPr>
            <a:r>
              <a:rPr lang="cs-CZ" sz="2400" b="1" u="sng" dirty="0" smtClean="0">
                <a:solidFill>
                  <a:srgbClr val="C00000"/>
                </a:solidFill>
              </a:rPr>
              <a:t>stylem </a:t>
            </a:r>
            <a:r>
              <a:rPr lang="cs-CZ" sz="2400" b="1" u="sng" dirty="0">
                <a:solidFill>
                  <a:srgbClr val="C00000"/>
                </a:solidFill>
              </a:rPr>
              <a:t>psaní</a:t>
            </a:r>
            <a:r>
              <a:rPr lang="cs-CZ" sz="2400" b="1" dirty="0">
                <a:solidFill>
                  <a:srgbClr val="C00000"/>
                </a:solidFill>
              </a:rPr>
              <a:t>;</a:t>
            </a:r>
            <a:r>
              <a:rPr lang="cs-CZ" sz="2400" b="1" dirty="0"/>
              <a:t> </a:t>
            </a:r>
            <a:r>
              <a:rPr lang="cs-CZ" sz="2400" b="1" i="1" dirty="0"/>
              <a:t>používají se různé techniky odborného stylu </a:t>
            </a:r>
            <a:endParaRPr lang="cs-CZ" sz="2400" b="1" i="1" dirty="0" smtClean="0"/>
          </a:p>
          <a:p>
            <a:pPr algn="just" fontAlgn="auto">
              <a:spcAft>
                <a:spcPts val="0"/>
              </a:spcAft>
              <a:buFont typeface="Arial" pitchFamily="34" charset="0"/>
              <a:buNone/>
              <a:defRPr/>
            </a:pPr>
            <a:r>
              <a:rPr lang="cs-CZ" sz="2400" b="1" i="1" dirty="0" smtClean="0"/>
              <a:t>jako </a:t>
            </a:r>
            <a:r>
              <a:rPr lang="cs-CZ" sz="2400" b="1" i="1" dirty="0"/>
              <a:t>je např.,  odborný popis,  výklad (popis, úvaha, esej), </a:t>
            </a:r>
            <a:endParaRPr lang="cs-CZ" sz="2400" i="1" dirty="0"/>
          </a:p>
          <a:p>
            <a:pPr algn="just" fontAlgn="auto">
              <a:spcAft>
                <a:spcPts val="0"/>
              </a:spcAft>
              <a:buFont typeface="Arial" pitchFamily="34" charset="0"/>
              <a:buNone/>
              <a:defRPr/>
            </a:pPr>
            <a:r>
              <a:rPr lang="cs-CZ" sz="2400" b="1" i="1" dirty="0"/>
              <a:t>formy výkladu jsou  odborný článek, stať, publikace, </a:t>
            </a:r>
            <a:r>
              <a:rPr lang="cs-CZ" sz="2400" b="1" i="1" dirty="0" smtClean="0"/>
              <a:t>učebnice, </a:t>
            </a:r>
          </a:p>
          <a:p>
            <a:pPr algn="just" fontAlgn="auto">
              <a:spcAft>
                <a:spcPts val="0"/>
              </a:spcAft>
              <a:buFont typeface="Arial" pitchFamily="34" charset="0"/>
              <a:buNone/>
              <a:defRPr/>
            </a:pPr>
            <a:r>
              <a:rPr lang="cs-CZ" sz="2400" b="1" i="1" dirty="0" smtClean="0"/>
              <a:t>přednáška; </a:t>
            </a:r>
            <a:endParaRPr lang="cs-CZ" sz="2400" i="1" dirty="0"/>
          </a:p>
          <a:p>
            <a:pPr algn="just" fontAlgn="auto">
              <a:spcAft>
                <a:spcPts val="0"/>
              </a:spcAft>
              <a:buFont typeface="Arial" pitchFamily="34" charset="0"/>
              <a:buNone/>
              <a:defRPr/>
            </a:pPr>
            <a:r>
              <a:rPr lang="cs-CZ" sz="2400" b="1" u="sng" dirty="0">
                <a:solidFill>
                  <a:srgbClr val="C00000"/>
                </a:solidFill>
              </a:rPr>
              <a:t>d) jazykem</a:t>
            </a:r>
            <a:r>
              <a:rPr lang="cs-CZ" sz="2400" b="1" dirty="0">
                <a:solidFill>
                  <a:srgbClr val="C00000"/>
                </a:solidFill>
              </a:rPr>
              <a:t>;  </a:t>
            </a:r>
            <a:r>
              <a:rPr lang="cs-CZ" sz="2400" b="1" i="1" dirty="0"/>
              <a:t>používá se odborný jazyk daného </a:t>
            </a:r>
            <a:r>
              <a:rPr lang="cs-CZ" sz="2400" b="1" i="1" dirty="0" smtClean="0"/>
              <a:t>oboru;</a:t>
            </a:r>
            <a:r>
              <a:rPr lang="cs-CZ" sz="2400" b="1" dirty="0" smtClean="0"/>
              <a:t> </a:t>
            </a:r>
            <a:endParaRPr lang="cs-CZ"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3600" dirty="0" smtClean="0"/>
              <a:t>Na základě uvedených kroků popište § 30 nového občanského zákoníku</a:t>
            </a:r>
            <a:br>
              <a:rPr lang="cs-CZ" sz="3600" dirty="0" smtClean="0"/>
            </a:br>
            <a:endParaRPr lang="cs-CZ" sz="3600" dirty="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92500" lnSpcReduction="10000"/>
          </a:bodyPr>
          <a:lstStyle/>
          <a:p>
            <a:pPr algn="just" fontAlgn="auto">
              <a:spcAft>
                <a:spcPts val="0"/>
              </a:spcAft>
              <a:buNone/>
              <a:defRPr/>
            </a:pPr>
            <a:r>
              <a:rPr lang="cs-CZ" b="1" dirty="0" smtClean="0"/>
              <a:t>§ 30 Zletilost</a:t>
            </a:r>
            <a:endParaRPr lang="cs-CZ" b="1" dirty="0"/>
          </a:p>
          <a:p>
            <a:pPr lvl="0" algn="just">
              <a:buNone/>
            </a:pPr>
            <a:r>
              <a:rPr lang="cs-CZ" b="1" dirty="0" smtClean="0"/>
              <a:t>(1) Plně svéprávným  se člověk stává  zletilostí. Zletilostí se  nabývá dovršením osmnáctého roku věku. </a:t>
            </a:r>
            <a:endParaRPr lang="cs-CZ" dirty="0" smtClean="0"/>
          </a:p>
          <a:p>
            <a:pPr lvl="0" algn="just">
              <a:buNone/>
            </a:pPr>
            <a:r>
              <a:rPr lang="cs-CZ" b="1" dirty="0" smtClean="0"/>
              <a:t>(2) Před nabytím zletilosti se  plné svéprávnosti  nabývá přiznáním svéprávnosti,  nebo  uzavřením manželství. Svéprávnost  nabytá uzavřením manželství se neztrácí  ani zánikem manželství, ani prohlášením manželství za neplatné. </a:t>
            </a:r>
            <a:endParaRPr lang="cs-CZ" dirty="0" smtClean="0"/>
          </a:p>
          <a:p>
            <a:pPr algn="just" fontAlgn="auto">
              <a:spcAft>
                <a:spcPts val="0"/>
              </a:spcAft>
              <a:buNone/>
              <a:defRPr/>
            </a:pP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adpis 1"/>
          <p:cNvSpPr>
            <a:spLocks noGrp="1"/>
          </p:cNvSpPr>
          <p:nvPr>
            <p:ph type="title"/>
          </p:nvPr>
        </p:nvSpPr>
        <p:spPr/>
        <p:txBody>
          <a:bodyPr/>
          <a:lstStyle/>
          <a:p>
            <a:r>
              <a:rPr lang="cs-CZ" smtClean="0"/>
              <a:t>Řešení :</a:t>
            </a:r>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92500" lnSpcReduction="20000"/>
          </a:bodyPr>
          <a:lstStyle/>
          <a:p>
            <a:pPr algn="just" fontAlgn="auto">
              <a:spcAft>
                <a:spcPts val="0"/>
              </a:spcAft>
              <a:buFont typeface="Arial" pitchFamily="34" charset="0"/>
              <a:buChar char="•"/>
              <a:defRPr/>
            </a:pPr>
            <a:r>
              <a:rPr lang="cs-CZ" b="1" u="sng" dirty="0"/>
              <a:t>První krok</a:t>
            </a:r>
            <a:r>
              <a:rPr lang="cs-CZ" b="1" dirty="0" smtClean="0"/>
              <a:t>: pojmenování - </a:t>
            </a:r>
            <a:r>
              <a:rPr lang="cs-CZ" b="1" i="1" dirty="0" smtClean="0"/>
              <a:t>Zletilost podle  </a:t>
            </a:r>
            <a:r>
              <a:rPr lang="cs-CZ" b="1" dirty="0" smtClean="0"/>
              <a:t>§ 30 </a:t>
            </a:r>
            <a:r>
              <a:rPr lang="cs-CZ" b="1" i="1" dirty="0" smtClean="0"/>
              <a:t>  </a:t>
            </a:r>
            <a:r>
              <a:rPr lang="cs-CZ" b="1" i="1" dirty="0"/>
              <a:t>NOZ</a:t>
            </a:r>
            <a:endParaRPr lang="cs-CZ" dirty="0"/>
          </a:p>
          <a:p>
            <a:pPr algn="just" fontAlgn="auto">
              <a:spcAft>
                <a:spcPts val="0"/>
              </a:spcAft>
              <a:buFont typeface="Arial" pitchFamily="34" charset="0"/>
              <a:buNone/>
              <a:defRPr/>
            </a:pPr>
            <a:r>
              <a:rPr lang="cs-CZ" b="1" dirty="0"/>
              <a:t> </a:t>
            </a:r>
            <a:endParaRPr lang="cs-CZ" dirty="0"/>
          </a:p>
          <a:p>
            <a:pPr algn="just" fontAlgn="auto">
              <a:spcAft>
                <a:spcPts val="0"/>
              </a:spcAft>
              <a:buFont typeface="Arial" pitchFamily="34" charset="0"/>
              <a:buChar char="•"/>
              <a:defRPr/>
            </a:pPr>
            <a:r>
              <a:rPr lang="cs-CZ" b="1" u="sng" dirty="0"/>
              <a:t>Druhý krok</a:t>
            </a:r>
            <a:r>
              <a:rPr lang="cs-CZ" b="1" dirty="0"/>
              <a:t>:  </a:t>
            </a:r>
            <a:r>
              <a:rPr lang="cs-CZ" b="1" dirty="0" smtClean="0"/>
              <a:t> základní pojmy a informace -  </a:t>
            </a:r>
            <a:r>
              <a:rPr lang="cs-CZ" b="1" i="1" dirty="0" smtClean="0"/>
              <a:t>zletilost, svéprávnost,   nabytí svéprávnosti,  nabytí svéprávnosti před zletilostí,      </a:t>
            </a:r>
            <a:endParaRPr lang="cs-CZ" dirty="0" smtClean="0"/>
          </a:p>
          <a:p>
            <a:pPr algn="just" fontAlgn="auto">
              <a:spcAft>
                <a:spcPts val="0"/>
              </a:spcAft>
              <a:buNone/>
              <a:defRPr/>
            </a:pPr>
            <a:r>
              <a:rPr lang="cs-CZ" b="1" i="1" dirty="0" smtClean="0"/>
              <a:t> </a:t>
            </a:r>
            <a:r>
              <a:rPr lang="cs-CZ" b="1" i="1" dirty="0"/>
              <a:t> </a:t>
            </a:r>
            <a:endParaRPr lang="cs-CZ" dirty="0"/>
          </a:p>
          <a:p>
            <a:pPr algn="just" fontAlgn="auto">
              <a:spcAft>
                <a:spcPts val="0"/>
              </a:spcAft>
              <a:buFont typeface="Arial" pitchFamily="34" charset="0"/>
              <a:buChar char="•"/>
              <a:defRPr/>
            </a:pPr>
            <a:r>
              <a:rPr lang="cs-CZ" b="1" u="sng" dirty="0"/>
              <a:t>Třetí krok</a:t>
            </a:r>
            <a:r>
              <a:rPr lang="cs-CZ" b="1" dirty="0"/>
              <a:t>: </a:t>
            </a:r>
            <a:r>
              <a:rPr lang="cs-CZ" b="1" dirty="0" smtClean="0"/>
              <a:t> náčrt výkladu – o čem to?   </a:t>
            </a:r>
            <a:r>
              <a:rPr lang="cs-CZ" b="1" i="1" dirty="0" smtClean="0"/>
              <a:t>Tento paragraf vymezuje  způsoby  nabytí  svéprávnosti osoby a to zletilostí a  také v  případě  nezletilosti </a:t>
            </a:r>
            <a:endParaRPr lang="cs-CZ" dirty="0" smtClean="0"/>
          </a:p>
          <a:p>
            <a:pPr algn="just" fontAlgn="auto">
              <a:spcAft>
                <a:spcPts val="0"/>
              </a:spcAft>
              <a:buFont typeface="Arial" pitchFamily="34" charset="0"/>
              <a:buChar char="•"/>
              <a:defRPr/>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Nadpis 1"/>
          <p:cNvSpPr>
            <a:spLocks noGrp="1"/>
          </p:cNvSpPr>
          <p:nvPr>
            <p:ph type="title"/>
          </p:nvPr>
        </p:nvSpPr>
        <p:spPr/>
        <p:txBody>
          <a:bodyPr/>
          <a:lstStyle/>
          <a:p>
            <a:r>
              <a:rPr lang="cs-CZ" sz="2800" b="1" dirty="0" smtClean="0"/>
              <a:t>Čtvrtý krok:  </a:t>
            </a:r>
            <a:r>
              <a:rPr lang="cs-CZ" sz="2800" b="1" i="1" dirty="0" smtClean="0"/>
              <a:t> popis a výklad ustanovení po  jednotlivých větách či odstavcích   </a:t>
            </a:r>
            <a:endParaRPr lang="cs-CZ" sz="2800" dirty="0" smtClean="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fontScale="92500" lnSpcReduction="10000"/>
          </a:bodyPr>
          <a:lstStyle/>
          <a:p>
            <a:pPr algn="just" fontAlgn="auto">
              <a:spcAft>
                <a:spcPts val="0"/>
              </a:spcAft>
              <a:buFont typeface="Arial" pitchFamily="34" charset="0"/>
              <a:buChar char="•"/>
              <a:defRPr/>
            </a:pPr>
            <a:r>
              <a:rPr lang="cs-CZ" b="1" i="1" dirty="0" smtClean="0"/>
              <a:t>V prvním odstavci paragrafu se uvádí zletilost  jako  základní předpoklad nabytí plné svéprávnosti.  Zletilostí tak získává člověk  oprávnění k vykonávání právních úkonů.  Plné svéprávnosti pak nabývá člověk dovršením 18 let, kdy se stává zletilým.   O tom, kdy se může stát nezletilý svéprávným pojednává druhý odstavec paragrafu.  Před zletilostí je možné nabýt přiznáním svéprávnosti nebo uzavřením manželství. ….atd.   ….</a:t>
            </a:r>
            <a:endParaRPr lang="cs-CZ" dirty="0" smtClean="0"/>
          </a:p>
          <a:p>
            <a:pPr fontAlgn="auto">
              <a:spcAft>
                <a:spcPts val="0"/>
              </a:spcAft>
              <a:buFont typeface="Arial" pitchFamily="34" charset="0"/>
              <a:buChar char="•"/>
              <a:defRPr/>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Nadpis 1"/>
          <p:cNvSpPr>
            <a:spLocks noGrp="1"/>
          </p:cNvSpPr>
          <p:nvPr>
            <p:ph type="title"/>
          </p:nvPr>
        </p:nvSpPr>
        <p:spPr/>
        <p:txBody>
          <a:bodyPr/>
          <a:lstStyle/>
          <a:p>
            <a:r>
              <a:rPr lang="cs-CZ" b="1" dirty="0" smtClean="0"/>
              <a:t>Pátý krok: zhodnocení </a:t>
            </a:r>
            <a:endParaRPr lang="cs-CZ" dirty="0" smtClean="0"/>
          </a:p>
        </p:txBody>
      </p:sp>
      <p:sp>
        <p:nvSpPr>
          <p:cNvPr id="3" name="Zástupný symbol pro obsah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rtlCol="0">
            <a:normAutofit lnSpcReduction="10000"/>
          </a:bodyPr>
          <a:lstStyle/>
          <a:p>
            <a:pPr algn="just"/>
            <a:r>
              <a:rPr lang="cs-CZ" b="1" i="1" dirty="0" smtClean="0"/>
              <a:t>Navrhovaná úprava zavádí nový pojem „svéprávnost“, který nahrazuje dříve užívaný pojem  „způsobilost k právním úkonům“.  Podmínky nabývání svéprávnosti oproti starší úpravě však zásadně nemění.  </a:t>
            </a:r>
          </a:p>
          <a:p>
            <a:pPr algn="just">
              <a:buNone/>
            </a:pPr>
            <a:r>
              <a:rPr lang="cs-CZ" b="1" i="1" dirty="0" smtClean="0"/>
              <a:t> </a:t>
            </a:r>
          </a:p>
          <a:p>
            <a:pPr algn="just">
              <a:buNone/>
            </a:pPr>
            <a:r>
              <a:rPr lang="cs-CZ" b="1" i="1" dirty="0" smtClean="0"/>
              <a:t>V hodnocení se uvádějí  přednosti nebo slabiny   popisované definice či ustanovení </a:t>
            </a:r>
            <a:r>
              <a:rPr lang="cs-CZ" b="1" dirty="0" smtClean="0"/>
              <a:t> </a:t>
            </a:r>
            <a:endParaRPr lang="cs-CZ" dirty="0" smtClean="0"/>
          </a:p>
          <a:p>
            <a:pPr algn="just">
              <a:buNone/>
            </a:pPr>
            <a:r>
              <a:rPr lang="cs-CZ" b="1" dirty="0" smtClean="0"/>
              <a:t> </a:t>
            </a:r>
            <a:endParaRPr lang="cs-CZ" dirty="0" smtClean="0"/>
          </a:p>
          <a:p>
            <a:pPr algn="just" fontAlgn="auto">
              <a:spcAft>
                <a:spcPts val="0"/>
              </a:spcAft>
              <a:buFont typeface="Arial" pitchFamily="34" charset="0"/>
              <a:buChar char="•"/>
              <a:defRP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3600" b="1" u="sng" dirty="0" smtClean="0"/>
              <a:t/>
            </a:r>
            <a:br>
              <a:rPr lang="cs-CZ" sz="3600" b="1" u="sng" dirty="0" smtClean="0"/>
            </a:br>
            <a:r>
              <a:rPr lang="cs-CZ" sz="3600" b="1" u="sng" dirty="0" smtClean="0"/>
              <a:t>Příklad pro procvičení si rozdílů mezi odborným a každodenním  jazykem:  </a:t>
            </a:r>
            <a:r>
              <a:rPr lang="cs-CZ" sz="3600" dirty="0" smtClean="0"/>
              <a:t/>
            </a:r>
            <a:br>
              <a:rPr lang="cs-CZ" sz="3600" dirty="0" smtClean="0"/>
            </a:br>
            <a:endParaRPr lang="cs-CZ" sz="3600" dirty="0"/>
          </a:p>
        </p:txBody>
      </p:sp>
      <p:sp>
        <p:nvSpPr>
          <p:cNvPr id="3" name="Zástupný symbol pro obsah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rtlCol="0">
            <a:normAutofit/>
          </a:bodyPr>
          <a:lstStyle/>
          <a:p>
            <a:pPr fontAlgn="auto">
              <a:spcAft>
                <a:spcPts val="0"/>
              </a:spcAft>
              <a:buFont typeface="Arial" pitchFamily="34" charset="0"/>
              <a:buChar char="•"/>
              <a:defRPr/>
            </a:pPr>
            <a:endParaRPr lang="cs-CZ" b="1" i="1" dirty="0" smtClean="0"/>
          </a:p>
          <a:p>
            <a:pPr fontAlgn="auto">
              <a:spcAft>
                <a:spcPts val="0"/>
              </a:spcAft>
              <a:buFont typeface="Arial" pitchFamily="34" charset="0"/>
              <a:buNone/>
              <a:defRPr/>
            </a:pPr>
            <a:r>
              <a:rPr lang="cs-CZ" b="1" i="1" dirty="0" smtClean="0"/>
              <a:t>Laik </a:t>
            </a:r>
            <a:r>
              <a:rPr lang="cs-CZ" b="1" i="1" dirty="0"/>
              <a:t>řekne</a:t>
            </a:r>
            <a:r>
              <a:rPr lang="cs-CZ" b="1" dirty="0"/>
              <a:t>: </a:t>
            </a:r>
            <a:r>
              <a:rPr lang="cs-CZ" b="1" dirty="0">
                <a:solidFill>
                  <a:srgbClr val="FF0000"/>
                </a:solidFill>
              </a:rPr>
              <a:t>Mám knihu, tato kniha mně patří. </a:t>
            </a:r>
            <a:endParaRPr lang="cs-CZ" dirty="0">
              <a:solidFill>
                <a:srgbClr val="FF0000"/>
              </a:solidFill>
            </a:endParaRPr>
          </a:p>
          <a:p>
            <a:pPr fontAlgn="auto">
              <a:spcAft>
                <a:spcPts val="0"/>
              </a:spcAft>
              <a:buFont typeface="Arial" pitchFamily="34" charset="0"/>
              <a:buChar char="•"/>
              <a:defRPr/>
            </a:pPr>
            <a:endParaRPr lang="cs-CZ" b="1" i="1" dirty="0" smtClean="0"/>
          </a:p>
          <a:p>
            <a:pPr fontAlgn="auto">
              <a:spcAft>
                <a:spcPts val="0"/>
              </a:spcAft>
              <a:buFont typeface="Arial" pitchFamily="34" charset="0"/>
              <a:buNone/>
              <a:defRPr/>
            </a:pPr>
            <a:r>
              <a:rPr lang="cs-CZ" b="1" i="1" dirty="0" smtClean="0"/>
              <a:t>Právník </a:t>
            </a:r>
            <a:r>
              <a:rPr lang="cs-CZ" b="1" i="1" dirty="0"/>
              <a:t>vyjádří tuto </a:t>
            </a:r>
            <a:r>
              <a:rPr lang="cs-CZ" b="1" i="1" dirty="0" smtClean="0"/>
              <a:t>situaci slovy </a:t>
            </a:r>
            <a:r>
              <a:rPr lang="cs-CZ" b="1" i="1" dirty="0"/>
              <a:t>: </a:t>
            </a:r>
            <a:endParaRPr lang="cs-CZ" b="1" i="1" dirty="0" smtClean="0"/>
          </a:p>
          <a:p>
            <a:pPr fontAlgn="auto">
              <a:spcAft>
                <a:spcPts val="0"/>
              </a:spcAft>
              <a:buFont typeface="Arial" pitchFamily="34" charset="0"/>
              <a:buNone/>
              <a:defRPr/>
            </a:pPr>
            <a:r>
              <a:rPr lang="cs-CZ" b="1" dirty="0" smtClean="0">
                <a:solidFill>
                  <a:srgbClr val="FF0000"/>
                </a:solidFill>
              </a:rPr>
              <a:t>Jste </a:t>
            </a:r>
            <a:r>
              <a:rPr lang="cs-CZ" b="1" dirty="0">
                <a:solidFill>
                  <a:srgbClr val="FF0000"/>
                </a:solidFill>
              </a:rPr>
              <a:t>majitelem nebo vlastníkem nějaké věci </a:t>
            </a:r>
            <a:endParaRPr lang="cs-CZ" b="1" dirty="0" smtClean="0">
              <a:solidFill>
                <a:srgbClr val="FF0000"/>
              </a:solidFill>
            </a:endParaRPr>
          </a:p>
          <a:p>
            <a:pPr fontAlgn="auto">
              <a:spcAft>
                <a:spcPts val="0"/>
              </a:spcAft>
              <a:buFont typeface="Arial" pitchFamily="34" charset="0"/>
              <a:buNone/>
              <a:defRPr/>
            </a:pPr>
            <a:r>
              <a:rPr lang="cs-CZ" b="1" dirty="0" smtClean="0">
                <a:solidFill>
                  <a:srgbClr val="FF0000"/>
                </a:solidFill>
              </a:rPr>
              <a:t>(</a:t>
            </a:r>
            <a:r>
              <a:rPr lang="cs-CZ" b="1" dirty="0">
                <a:solidFill>
                  <a:srgbClr val="FF0000"/>
                </a:solidFill>
              </a:rPr>
              <a:t>knihy). </a:t>
            </a:r>
            <a:endParaRPr lang="cs-CZ"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404813"/>
            <a:ext cx="8229600" cy="998537"/>
          </a:xfrm>
        </p:spPr>
        <p:txBody>
          <a:bodyPr rtlCol="0">
            <a:normAutofit fontScale="90000"/>
          </a:bodyPr>
          <a:lstStyle/>
          <a:p>
            <a:pPr fontAlgn="auto">
              <a:spcAft>
                <a:spcPts val="0"/>
              </a:spcAft>
              <a:defRPr/>
            </a:pPr>
            <a:r>
              <a:rPr lang="cs-CZ" sz="2800" dirty="0" smtClean="0"/>
              <a:t/>
            </a:r>
            <a:br>
              <a:rPr lang="cs-CZ" sz="2800" dirty="0" smtClean="0"/>
            </a:br>
            <a:r>
              <a:rPr lang="cs-CZ" sz="2800" b="1" u="sng" dirty="0" smtClean="0"/>
              <a:t>Seminární cvičení č. 1</a:t>
            </a:r>
            <a:r>
              <a:rPr lang="cs-CZ" sz="2800" dirty="0" smtClean="0"/>
              <a:t/>
            </a:r>
            <a:br>
              <a:rPr lang="cs-CZ" sz="2800" dirty="0" smtClean="0"/>
            </a:br>
            <a:r>
              <a:rPr lang="cs-CZ" sz="2800" b="1" dirty="0" smtClean="0">
                <a:solidFill>
                  <a:srgbClr val="FF0000"/>
                </a:solidFill>
              </a:rPr>
              <a:t>Podle uvedeného příkladu převeďte následující situace do odborného jazyka:</a:t>
            </a:r>
            <a:r>
              <a:rPr lang="cs-CZ" sz="2800" b="1" u="sng" dirty="0" smtClean="0">
                <a:solidFill>
                  <a:srgbClr val="FF0000"/>
                </a:solidFill>
              </a:rPr>
              <a:t> </a:t>
            </a:r>
            <a:r>
              <a:rPr lang="cs-CZ" sz="2800" dirty="0" smtClean="0">
                <a:solidFill>
                  <a:srgbClr val="FF0000"/>
                </a:solidFill>
              </a:rPr>
              <a:t/>
            </a:r>
            <a:br>
              <a:rPr lang="cs-CZ" sz="2800" dirty="0" smtClean="0">
                <a:solidFill>
                  <a:srgbClr val="FF0000"/>
                </a:solidFill>
              </a:rPr>
            </a:br>
            <a:endParaRPr lang="cs-CZ" sz="2800" dirty="0">
              <a:solidFill>
                <a:srgbClr val="FF0000"/>
              </a:solidFill>
            </a:endParaRPr>
          </a:p>
        </p:txBody>
      </p:sp>
      <p:sp>
        <p:nvSpPr>
          <p:cNvPr id="3" name="Zástupný symbol pro obsah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rtlCol="0">
            <a:normAutofit/>
          </a:bodyPr>
          <a:lstStyle/>
          <a:p>
            <a:pPr fontAlgn="auto">
              <a:spcAft>
                <a:spcPts val="0"/>
              </a:spcAft>
              <a:buFont typeface="Arial" pitchFamily="34" charset="0"/>
              <a:buChar char="•"/>
              <a:defRPr/>
            </a:pPr>
            <a:r>
              <a:rPr lang="cs-CZ" sz="2400" b="1" i="1" dirty="0" smtClean="0"/>
              <a:t>Laik </a:t>
            </a:r>
            <a:r>
              <a:rPr lang="cs-CZ" sz="2400" b="1" i="1" dirty="0"/>
              <a:t>řekne</a:t>
            </a:r>
            <a:r>
              <a:rPr lang="cs-CZ" sz="2400" b="1" dirty="0"/>
              <a:t>: </a:t>
            </a:r>
            <a:r>
              <a:rPr lang="cs-CZ" sz="2400" b="1" dirty="0">
                <a:solidFill>
                  <a:srgbClr val="FF0000"/>
                </a:solidFill>
              </a:rPr>
              <a:t>Pokladní použila peníze z kasy pro sebe </a:t>
            </a:r>
            <a:endParaRPr lang="cs-CZ" sz="2400" dirty="0">
              <a:solidFill>
                <a:srgbClr val="FF0000"/>
              </a:solidFill>
            </a:endParaRPr>
          </a:p>
          <a:p>
            <a:pPr fontAlgn="auto">
              <a:spcAft>
                <a:spcPts val="0"/>
              </a:spcAft>
              <a:buFont typeface="Arial" pitchFamily="34" charset="0"/>
              <a:buNone/>
              <a:defRPr/>
            </a:pPr>
            <a:r>
              <a:rPr lang="cs-CZ" sz="2400" b="1" i="1" dirty="0" smtClean="0"/>
              <a:t>     Právník </a:t>
            </a:r>
            <a:r>
              <a:rPr lang="cs-CZ" sz="2400" b="1" i="1" dirty="0"/>
              <a:t>vyjádří tuto situaci:  </a:t>
            </a:r>
            <a:endParaRPr lang="cs-CZ" sz="2400" b="1" i="1" dirty="0" smtClean="0"/>
          </a:p>
          <a:p>
            <a:pPr fontAlgn="auto">
              <a:spcAft>
                <a:spcPts val="0"/>
              </a:spcAft>
              <a:buFont typeface="Arial" pitchFamily="34" charset="0"/>
              <a:buChar char="•"/>
              <a:defRPr/>
            </a:pPr>
            <a:endParaRPr lang="cs-CZ" sz="2400" b="1" i="1" dirty="0" smtClean="0"/>
          </a:p>
          <a:p>
            <a:pPr fontAlgn="auto">
              <a:spcAft>
                <a:spcPts val="0"/>
              </a:spcAft>
              <a:buFont typeface="Arial" pitchFamily="34" charset="0"/>
              <a:buChar char="•"/>
              <a:defRPr/>
            </a:pPr>
            <a:r>
              <a:rPr lang="cs-CZ" sz="2400" b="1" i="1" dirty="0" smtClean="0"/>
              <a:t>Laik </a:t>
            </a:r>
            <a:r>
              <a:rPr lang="cs-CZ" sz="2400" b="1" i="1" dirty="0"/>
              <a:t>řekne:</a:t>
            </a:r>
            <a:r>
              <a:rPr lang="cs-CZ" sz="2400" b="1" dirty="0"/>
              <a:t> </a:t>
            </a:r>
            <a:r>
              <a:rPr lang="cs-CZ" sz="2400" b="1" dirty="0">
                <a:solidFill>
                  <a:srgbClr val="FF0000"/>
                </a:solidFill>
              </a:rPr>
              <a:t>Můj soused si půjčil od nás sekačku a prodal ji do vedlejší vesnice</a:t>
            </a:r>
            <a:r>
              <a:rPr lang="cs-CZ" sz="2400" b="1" dirty="0"/>
              <a:t>. </a:t>
            </a:r>
            <a:endParaRPr lang="cs-CZ" sz="2400" b="1" dirty="0" smtClean="0"/>
          </a:p>
          <a:p>
            <a:pPr fontAlgn="auto">
              <a:spcAft>
                <a:spcPts val="0"/>
              </a:spcAft>
              <a:buFont typeface="Arial" pitchFamily="34" charset="0"/>
              <a:buNone/>
              <a:defRPr/>
            </a:pPr>
            <a:r>
              <a:rPr lang="cs-CZ" sz="2400" dirty="0" smtClean="0"/>
              <a:t>     </a:t>
            </a:r>
            <a:r>
              <a:rPr lang="cs-CZ" sz="2400" b="1" dirty="0" smtClean="0"/>
              <a:t>Právník </a:t>
            </a:r>
            <a:r>
              <a:rPr lang="cs-CZ" sz="2400" b="1" dirty="0"/>
              <a:t>vyjádří tuto situaci</a:t>
            </a:r>
            <a:r>
              <a:rPr lang="cs-CZ" sz="2400" b="1" dirty="0" smtClean="0"/>
              <a:t>:</a:t>
            </a:r>
          </a:p>
          <a:p>
            <a:pPr fontAlgn="auto">
              <a:spcAft>
                <a:spcPts val="0"/>
              </a:spcAft>
              <a:buFont typeface="Arial" pitchFamily="34" charset="0"/>
              <a:buChar char="•"/>
              <a:defRPr/>
            </a:pPr>
            <a:endParaRPr lang="cs-CZ" sz="2400" b="1" i="1" dirty="0" smtClean="0"/>
          </a:p>
          <a:p>
            <a:pPr fontAlgn="auto">
              <a:spcAft>
                <a:spcPts val="0"/>
              </a:spcAft>
              <a:buFont typeface="Arial" pitchFamily="34" charset="0"/>
              <a:buChar char="•"/>
              <a:defRPr/>
            </a:pPr>
            <a:r>
              <a:rPr lang="cs-CZ" sz="2400" b="1" i="1" dirty="0" smtClean="0"/>
              <a:t>Laik </a:t>
            </a:r>
            <a:r>
              <a:rPr lang="cs-CZ" sz="2400" b="1" i="1" dirty="0"/>
              <a:t>řekne: </a:t>
            </a:r>
            <a:r>
              <a:rPr lang="cs-CZ" sz="2400" b="1" dirty="0">
                <a:solidFill>
                  <a:srgbClr val="FF0000"/>
                </a:solidFill>
              </a:rPr>
              <a:t>Auto srazilo chodce a jelo dál</a:t>
            </a:r>
            <a:endParaRPr lang="cs-CZ" sz="2400" dirty="0">
              <a:solidFill>
                <a:srgbClr val="FF0000"/>
              </a:solidFill>
            </a:endParaRPr>
          </a:p>
          <a:p>
            <a:pPr fontAlgn="auto">
              <a:spcAft>
                <a:spcPts val="0"/>
              </a:spcAft>
              <a:buFont typeface="Arial" pitchFamily="34" charset="0"/>
              <a:buNone/>
              <a:defRPr/>
            </a:pPr>
            <a:r>
              <a:rPr lang="cs-CZ" sz="2400" b="1" dirty="0" smtClean="0"/>
              <a:t>     Právník vyjádří tuto  </a:t>
            </a:r>
            <a:r>
              <a:rPr lang="cs-CZ" sz="2400" b="1" dirty="0"/>
              <a:t>situaci</a:t>
            </a:r>
            <a:r>
              <a:rPr lang="cs-CZ" sz="2400" b="1" dirty="0" smtClean="0"/>
              <a:t>:</a:t>
            </a:r>
            <a:endParaRPr lang="cs-CZ" sz="2400" dirty="0"/>
          </a:p>
          <a:p>
            <a:pPr fontAlgn="auto">
              <a:spcAft>
                <a:spcPts val="0"/>
              </a:spcAft>
              <a:buFont typeface="Arial" pitchFamily="34" charset="0"/>
              <a:buChar char="•"/>
              <a:defRPr/>
            </a:pP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r>
              <a:rPr lang="cs-CZ" sz="4000" smtClean="0"/>
              <a:t>Řešení: </a:t>
            </a:r>
          </a:p>
        </p:txBody>
      </p:sp>
      <p:sp>
        <p:nvSpPr>
          <p:cNvPr id="3" name="Zástupný symbol pro obsah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rtlCol="0">
            <a:normAutofit fontScale="85000" lnSpcReduction="20000"/>
          </a:bodyPr>
          <a:lstStyle/>
          <a:p>
            <a:pPr algn="just" fontAlgn="auto">
              <a:spcAft>
                <a:spcPts val="0"/>
              </a:spcAft>
              <a:buFont typeface="Arial" pitchFamily="34" charset="0"/>
              <a:buChar char="•"/>
              <a:defRPr/>
            </a:pPr>
            <a:r>
              <a:rPr lang="cs-CZ" b="1" i="1" dirty="0" smtClean="0"/>
              <a:t>Laik řekne</a:t>
            </a:r>
            <a:r>
              <a:rPr lang="cs-CZ" b="1" dirty="0" smtClean="0"/>
              <a:t>: </a:t>
            </a:r>
            <a:r>
              <a:rPr lang="cs-CZ" b="1" dirty="0" smtClean="0">
                <a:solidFill>
                  <a:srgbClr val="FF0000"/>
                </a:solidFill>
              </a:rPr>
              <a:t>Pokladní použila peníze z kasy pro sebe </a:t>
            </a:r>
            <a:endParaRPr lang="cs-CZ" dirty="0" smtClean="0">
              <a:solidFill>
                <a:srgbClr val="FF0000"/>
              </a:solidFill>
            </a:endParaRPr>
          </a:p>
          <a:p>
            <a:pPr algn="just" fontAlgn="auto">
              <a:spcAft>
                <a:spcPts val="0"/>
              </a:spcAft>
              <a:buFont typeface="Arial" pitchFamily="34" charset="0"/>
              <a:buChar char="•"/>
              <a:defRPr/>
            </a:pPr>
            <a:r>
              <a:rPr lang="cs-CZ" b="1" i="1" dirty="0" smtClean="0"/>
              <a:t>Právník vyjádří tuto situaci:  </a:t>
            </a:r>
            <a:r>
              <a:rPr lang="cs-CZ" b="1" i="1" dirty="0" smtClean="0">
                <a:solidFill>
                  <a:schemeClr val="tx2"/>
                </a:solidFill>
              </a:rPr>
              <a:t> Pokladní se dopustila zpronevěry…</a:t>
            </a:r>
            <a:endParaRPr lang="cs-CZ" dirty="0" smtClean="0">
              <a:solidFill>
                <a:schemeClr val="tx2"/>
              </a:solidFill>
            </a:endParaRPr>
          </a:p>
          <a:p>
            <a:pPr algn="just" fontAlgn="auto">
              <a:spcAft>
                <a:spcPts val="0"/>
              </a:spcAft>
              <a:buFont typeface="Arial" pitchFamily="34" charset="0"/>
              <a:buChar char="•"/>
              <a:defRPr/>
            </a:pPr>
            <a:r>
              <a:rPr lang="cs-CZ" b="1" i="1" dirty="0" smtClean="0"/>
              <a:t>Laik řekne:</a:t>
            </a:r>
            <a:r>
              <a:rPr lang="cs-CZ" b="1" dirty="0" smtClean="0"/>
              <a:t> </a:t>
            </a:r>
            <a:r>
              <a:rPr lang="cs-CZ" b="1" dirty="0" smtClean="0">
                <a:solidFill>
                  <a:srgbClr val="FF0000"/>
                </a:solidFill>
              </a:rPr>
              <a:t>Můj soused si půjčil od nás sekačku a prodal ji do vedlejší vesnice</a:t>
            </a:r>
            <a:r>
              <a:rPr lang="cs-CZ" b="1" dirty="0" smtClean="0"/>
              <a:t>. </a:t>
            </a:r>
            <a:endParaRPr lang="cs-CZ" dirty="0" smtClean="0"/>
          </a:p>
          <a:p>
            <a:pPr algn="just" fontAlgn="auto">
              <a:spcAft>
                <a:spcPts val="0"/>
              </a:spcAft>
              <a:buFont typeface="Arial" pitchFamily="34" charset="0"/>
              <a:buChar char="•"/>
              <a:defRPr/>
            </a:pPr>
            <a:r>
              <a:rPr lang="cs-CZ" b="1" dirty="0" smtClean="0"/>
              <a:t>Právník vyjádří tuto situaci: </a:t>
            </a:r>
            <a:r>
              <a:rPr lang="cs-CZ" b="1" i="1" dirty="0" smtClean="0">
                <a:solidFill>
                  <a:schemeClr val="tx2"/>
                </a:solidFill>
              </a:rPr>
              <a:t> Soused se dopustil podvodu… apod.…</a:t>
            </a:r>
          </a:p>
          <a:p>
            <a:pPr algn="just" fontAlgn="auto">
              <a:spcAft>
                <a:spcPts val="0"/>
              </a:spcAft>
              <a:buFont typeface="Arial" pitchFamily="34" charset="0"/>
              <a:buChar char="•"/>
              <a:defRPr/>
            </a:pPr>
            <a:r>
              <a:rPr lang="cs-CZ" b="1" i="1" dirty="0" smtClean="0"/>
              <a:t>Laik řekne: </a:t>
            </a:r>
            <a:r>
              <a:rPr lang="cs-CZ" b="1" dirty="0" smtClean="0">
                <a:solidFill>
                  <a:srgbClr val="FF0000"/>
                </a:solidFill>
              </a:rPr>
              <a:t>Auto srazilo chodce a jelo dál</a:t>
            </a:r>
            <a:endParaRPr lang="cs-CZ" dirty="0" smtClean="0">
              <a:solidFill>
                <a:srgbClr val="FF0000"/>
              </a:solidFill>
            </a:endParaRPr>
          </a:p>
          <a:p>
            <a:pPr algn="just" fontAlgn="auto">
              <a:spcAft>
                <a:spcPts val="0"/>
              </a:spcAft>
              <a:buFont typeface="Arial" pitchFamily="34" charset="0"/>
              <a:buChar char="•"/>
              <a:defRPr/>
            </a:pPr>
            <a:r>
              <a:rPr lang="cs-CZ" b="1" dirty="0" smtClean="0"/>
              <a:t>Právník vyjádří situaci:</a:t>
            </a:r>
            <a:r>
              <a:rPr lang="cs-CZ" b="1" i="1" dirty="0" smtClean="0"/>
              <a:t> </a:t>
            </a:r>
            <a:r>
              <a:rPr lang="cs-CZ" b="1" i="1" dirty="0" smtClean="0">
                <a:solidFill>
                  <a:schemeClr val="tx2"/>
                </a:solidFill>
              </a:rPr>
              <a:t>Řidič auta řídil  vozidlo pod vlivem návykové látky a chodci způsobil těžké ublížení na zdraví  </a:t>
            </a:r>
            <a:endParaRPr lang="cs-CZ" dirty="0" smtClean="0">
              <a:solidFill>
                <a:schemeClr val="tx2"/>
              </a:solidFill>
            </a:endParaRPr>
          </a:p>
          <a:p>
            <a:pPr algn="just" fontAlgn="auto">
              <a:spcAft>
                <a:spcPts val="0"/>
              </a:spcAft>
              <a:buFont typeface="Arial" pitchFamily="34" charset="0"/>
              <a:buChar char="•"/>
              <a:defRPr/>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3200" b="1" u="sng" dirty="0" smtClean="0"/>
              <a:t/>
            </a:r>
            <a:br>
              <a:rPr lang="cs-CZ" sz="3200" b="1" u="sng" dirty="0" smtClean="0"/>
            </a:br>
            <a:r>
              <a:rPr lang="cs-CZ" sz="3200" b="1" u="sng" dirty="0" smtClean="0"/>
              <a:t>JAK  PSÁT KRÁTKE A SROZUMITELNÉ  VĚTY? </a:t>
            </a:r>
            <a:r>
              <a:rPr lang="cs-CZ" sz="3200" dirty="0" smtClean="0"/>
              <a:t/>
            </a:r>
            <a:br>
              <a:rPr lang="cs-CZ" sz="3200" dirty="0" smtClean="0"/>
            </a:br>
            <a:r>
              <a:rPr lang="cs-CZ" sz="3200" b="1" dirty="0" smtClean="0"/>
              <a:t>Častým neduhem  právních textů je : </a:t>
            </a:r>
            <a:r>
              <a:rPr lang="cs-CZ" sz="3200" dirty="0" smtClean="0"/>
              <a:t/>
            </a:r>
            <a:br>
              <a:rPr lang="cs-CZ" sz="3200" dirty="0" smtClean="0"/>
            </a:br>
            <a:endParaRPr lang="cs-CZ" sz="3200" dirty="0"/>
          </a:p>
        </p:txBody>
      </p:sp>
      <p:sp>
        <p:nvSpPr>
          <p:cNvPr id="3" name="Zástupný symbol pro obsah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rtlCol="0">
            <a:normAutofit fontScale="92500" lnSpcReduction="10000"/>
          </a:bodyPr>
          <a:lstStyle/>
          <a:p>
            <a:pPr algn="just" fontAlgn="auto">
              <a:lnSpc>
                <a:spcPct val="150000"/>
              </a:lnSpc>
              <a:spcAft>
                <a:spcPts val="0"/>
              </a:spcAft>
              <a:buFont typeface="Arial" pitchFamily="34" charset="0"/>
              <a:buChar char="•"/>
              <a:defRPr/>
            </a:pPr>
            <a:r>
              <a:rPr lang="cs-CZ" sz="2800" b="1" dirty="0" smtClean="0">
                <a:solidFill>
                  <a:srgbClr val="FF0000"/>
                </a:solidFill>
              </a:rPr>
              <a:t>Dlouhé </a:t>
            </a:r>
            <a:r>
              <a:rPr lang="cs-CZ" sz="2800" b="1" dirty="0">
                <a:solidFill>
                  <a:srgbClr val="FF0000"/>
                </a:solidFill>
              </a:rPr>
              <a:t>věty</a:t>
            </a:r>
            <a:endParaRPr lang="cs-CZ" sz="2800" dirty="0">
              <a:solidFill>
                <a:srgbClr val="FF0000"/>
              </a:solidFill>
            </a:endParaRPr>
          </a:p>
          <a:p>
            <a:pPr algn="just" fontAlgn="auto">
              <a:lnSpc>
                <a:spcPct val="150000"/>
              </a:lnSpc>
              <a:spcAft>
                <a:spcPts val="0"/>
              </a:spcAft>
              <a:buFont typeface="Arial" pitchFamily="34" charset="0"/>
              <a:buChar char="•"/>
              <a:defRPr/>
            </a:pPr>
            <a:r>
              <a:rPr lang="cs-CZ" sz="2800" b="1" dirty="0">
                <a:solidFill>
                  <a:srgbClr val="FF0000"/>
                </a:solidFill>
              </a:rPr>
              <a:t>Nadměrné užívání závorek k dokreslení hlavního textu </a:t>
            </a:r>
            <a:endParaRPr lang="cs-CZ" sz="2800" dirty="0">
              <a:solidFill>
                <a:srgbClr val="FF0000"/>
              </a:solidFill>
            </a:endParaRPr>
          </a:p>
          <a:p>
            <a:pPr algn="just" fontAlgn="auto">
              <a:lnSpc>
                <a:spcPct val="150000"/>
              </a:lnSpc>
              <a:spcAft>
                <a:spcPts val="0"/>
              </a:spcAft>
              <a:buFont typeface="Arial" pitchFamily="34" charset="0"/>
              <a:buChar char="•"/>
              <a:defRPr/>
            </a:pPr>
            <a:r>
              <a:rPr lang="cs-CZ" sz="2800" b="1" dirty="0">
                <a:solidFill>
                  <a:srgbClr val="FF0000"/>
                </a:solidFill>
              </a:rPr>
              <a:t>Nadměrné používání cizích slov</a:t>
            </a:r>
            <a:endParaRPr lang="cs-CZ" sz="2800" dirty="0">
              <a:solidFill>
                <a:srgbClr val="FF0000"/>
              </a:solidFill>
            </a:endParaRPr>
          </a:p>
          <a:p>
            <a:pPr algn="just" fontAlgn="auto">
              <a:lnSpc>
                <a:spcPct val="150000"/>
              </a:lnSpc>
              <a:spcAft>
                <a:spcPts val="0"/>
              </a:spcAft>
              <a:buFont typeface="Arial" pitchFamily="34" charset="0"/>
              <a:buChar char="•"/>
              <a:defRPr/>
            </a:pPr>
            <a:r>
              <a:rPr lang="cs-CZ" sz="2800" b="1" dirty="0">
                <a:solidFill>
                  <a:srgbClr val="FF0000"/>
                </a:solidFill>
              </a:rPr>
              <a:t>Dvojité zápory:    (Nemůžeme nesouhlasit se závěrem, že….= ?)</a:t>
            </a:r>
            <a:endParaRPr lang="cs-CZ" sz="2800" dirty="0">
              <a:solidFill>
                <a:srgbClr val="FF0000"/>
              </a:solidFill>
            </a:endParaRPr>
          </a:p>
          <a:p>
            <a:pPr algn="just" fontAlgn="auto">
              <a:lnSpc>
                <a:spcPct val="150000"/>
              </a:lnSpc>
              <a:spcAft>
                <a:spcPts val="0"/>
              </a:spcAft>
              <a:buFont typeface="Arial" pitchFamily="34" charset="0"/>
              <a:buChar char="•"/>
              <a:defRPr/>
            </a:pPr>
            <a:r>
              <a:rPr lang="cs-CZ" sz="2800" b="1" dirty="0">
                <a:solidFill>
                  <a:srgbClr val="FF0000"/>
                </a:solidFill>
              </a:rPr>
              <a:t>Psaní slovesa na začátku či konci věty…</a:t>
            </a:r>
            <a:endParaRPr lang="cs-CZ" sz="2800" dirty="0">
              <a:solidFill>
                <a:srgbClr val="FF0000"/>
              </a:solidFill>
            </a:endParaRPr>
          </a:p>
          <a:p>
            <a:pPr algn="just" fontAlgn="auto">
              <a:lnSpc>
                <a:spcPct val="150000"/>
              </a:lnSpc>
              <a:spcAft>
                <a:spcPts val="0"/>
              </a:spcAft>
              <a:buFont typeface="Arial" pitchFamily="34" charset="0"/>
              <a:buChar char="•"/>
              <a:defRPr/>
            </a:pPr>
            <a:r>
              <a:rPr lang="cs-CZ" sz="2800" b="1" dirty="0">
                <a:solidFill>
                  <a:srgbClr val="FF0000"/>
                </a:solidFill>
              </a:rPr>
              <a:t>Přehnané používání  trpného rodu místo  činného.</a:t>
            </a:r>
            <a:endParaRPr lang="cs-CZ" sz="2800" dirty="0">
              <a:solidFill>
                <a:srgbClr val="FF0000"/>
              </a:solidFill>
            </a:endParaRPr>
          </a:p>
          <a:p>
            <a:pPr algn="just" fontAlgn="auto">
              <a:lnSpc>
                <a:spcPct val="150000"/>
              </a:lnSpc>
              <a:spcAft>
                <a:spcPts val="0"/>
              </a:spcAft>
              <a:buFont typeface="Arial" pitchFamily="34" charset="0"/>
              <a:buChar char="•"/>
              <a:defRPr/>
            </a:pPr>
            <a:endParaRPr lang="cs-CZ"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sz="4000" b="1" u="sng" dirty="0" smtClean="0"/>
              <a:t/>
            </a:r>
            <a:br>
              <a:rPr lang="cs-CZ" sz="4000" b="1" u="sng" dirty="0" smtClean="0"/>
            </a:br>
            <a:r>
              <a:rPr lang="cs-CZ" sz="4000" b="1" u="sng" dirty="0" smtClean="0">
                <a:solidFill>
                  <a:srgbClr val="FF0000"/>
                </a:solidFill>
              </a:rPr>
              <a:t>Jak na dlouhé věty? </a:t>
            </a:r>
            <a:r>
              <a:rPr lang="cs-CZ" sz="4000" dirty="0" smtClean="0">
                <a:solidFill>
                  <a:srgbClr val="FF0000"/>
                </a:solidFill>
              </a:rPr>
              <a:t/>
            </a:r>
            <a:br>
              <a:rPr lang="cs-CZ" sz="4000" dirty="0" smtClean="0">
                <a:solidFill>
                  <a:srgbClr val="FF0000"/>
                </a:solidFill>
              </a:rPr>
            </a:br>
            <a:endParaRPr lang="cs-CZ" sz="4000" dirty="0">
              <a:solidFill>
                <a:srgbClr val="FF0000"/>
              </a:solidFill>
            </a:endParaRPr>
          </a:p>
        </p:txBody>
      </p:sp>
      <p:sp>
        <p:nvSpPr>
          <p:cNvPr id="3" name="Zástupný symbol pro obsah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rtlCol="0">
            <a:normAutofit fontScale="85000" lnSpcReduction="20000"/>
          </a:bodyPr>
          <a:lstStyle/>
          <a:p>
            <a:pPr fontAlgn="auto">
              <a:spcAft>
                <a:spcPts val="0"/>
              </a:spcAft>
              <a:buFont typeface="Arial" pitchFamily="34" charset="0"/>
              <a:buChar char="•"/>
              <a:defRPr/>
            </a:pPr>
            <a:r>
              <a:rPr lang="cs-CZ" b="1" dirty="0" smtClean="0">
                <a:solidFill>
                  <a:srgbClr val="FF0000"/>
                </a:solidFill>
              </a:rPr>
              <a:t>Tvořte </a:t>
            </a:r>
            <a:r>
              <a:rPr lang="cs-CZ" b="1" dirty="0">
                <a:solidFill>
                  <a:srgbClr val="FF0000"/>
                </a:solidFill>
              </a:rPr>
              <a:t>jednoduché (krátké) věty;  </a:t>
            </a:r>
            <a:r>
              <a:rPr lang="cs-CZ" b="1" i="1" dirty="0">
                <a:solidFill>
                  <a:srgbClr val="FF0000"/>
                </a:solidFill>
              </a:rPr>
              <a:t>věta by neměla mít více než 20 slov.</a:t>
            </a:r>
            <a:r>
              <a:rPr lang="cs-CZ" dirty="0">
                <a:solidFill>
                  <a:srgbClr val="FF0000"/>
                </a:solidFill>
              </a:rPr>
              <a:t> </a:t>
            </a:r>
          </a:p>
          <a:p>
            <a:pPr fontAlgn="auto">
              <a:spcAft>
                <a:spcPts val="0"/>
              </a:spcAft>
              <a:buFont typeface="Arial" pitchFamily="34" charset="0"/>
              <a:buChar char="•"/>
              <a:defRPr/>
            </a:pPr>
            <a:r>
              <a:rPr lang="cs-CZ" b="1" dirty="0"/>
              <a:t>Tvořte v textu především hlavní věty;</a:t>
            </a:r>
            <a:r>
              <a:rPr lang="cs-CZ" dirty="0"/>
              <a:t> </a:t>
            </a:r>
            <a:r>
              <a:rPr lang="cs-CZ" b="1" i="1" dirty="0"/>
              <a:t>hlavní věty usnadňují orientaci v textu.</a:t>
            </a:r>
            <a:endParaRPr lang="cs-CZ" dirty="0"/>
          </a:p>
          <a:p>
            <a:pPr fontAlgn="auto">
              <a:spcAft>
                <a:spcPts val="0"/>
              </a:spcAft>
              <a:buFont typeface="Arial" pitchFamily="34" charset="0"/>
              <a:buChar char="•"/>
              <a:defRPr/>
            </a:pPr>
            <a:r>
              <a:rPr lang="cs-CZ" b="1" dirty="0">
                <a:solidFill>
                  <a:srgbClr val="FF0000"/>
                </a:solidFill>
              </a:rPr>
              <a:t>Kontrolujte  pořadí větných členů;</a:t>
            </a:r>
            <a:r>
              <a:rPr lang="cs-CZ" dirty="0">
                <a:solidFill>
                  <a:srgbClr val="FF0000"/>
                </a:solidFill>
              </a:rPr>
              <a:t> </a:t>
            </a:r>
            <a:r>
              <a:rPr lang="cs-CZ" b="1" i="1" dirty="0">
                <a:solidFill>
                  <a:srgbClr val="FF0000"/>
                </a:solidFill>
              </a:rPr>
              <a:t>(podmět-přísudek-ostatní větné členy).</a:t>
            </a:r>
            <a:endParaRPr lang="cs-CZ" dirty="0">
              <a:solidFill>
                <a:srgbClr val="FF0000"/>
              </a:solidFill>
            </a:endParaRPr>
          </a:p>
          <a:p>
            <a:pPr fontAlgn="auto">
              <a:spcAft>
                <a:spcPts val="0"/>
              </a:spcAft>
              <a:buFont typeface="Arial" pitchFamily="34" charset="0"/>
              <a:buChar char="•"/>
              <a:defRPr/>
            </a:pPr>
            <a:r>
              <a:rPr lang="cs-CZ" b="1" dirty="0"/>
              <a:t>V souvětích se snažte omezovat vedlejší věty; </a:t>
            </a:r>
            <a:r>
              <a:rPr lang="cs-CZ" b="1" i="1" dirty="0"/>
              <a:t>nebojte se vyškrtnout, vynechat větu, bez které je myšlenka již jasná. Můžete přemístit část věty a začít ji jako novou.</a:t>
            </a:r>
            <a:r>
              <a:rPr lang="cs-CZ" dirty="0"/>
              <a:t>  </a:t>
            </a:r>
          </a:p>
          <a:p>
            <a:pPr fontAlgn="auto">
              <a:spcAft>
                <a:spcPts val="0"/>
              </a:spcAft>
              <a:buFont typeface="Arial" pitchFamily="34" charset="0"/>
              <a:buChar char="•"/>
              <a:defRPr/>
            </a:pPr>
            <a:r>
              <a:rPr lang="cs-CZ" b="1" dirty="0">
                <a:solidFill>
                  <a:srgbClr val="FF0000"/>
                </a:solidFill>
              </a:rPr>
              <a:t>Ve větách postupujte od sdělení obecných informací ke konkrétnějším, které pak můžete v samostatných, jednoduchých  větách vysvětlit.  </a:t>
            </a:r>
            <a:endParaRPr lang="cs-CZ" dirty="0">
              <a:solidFill>
                <a:srgbClr val="FF0000"/>
              </a:solidFill>
            </a:endParaRPr>
          </a:p>
          <a:p>
            <a:pPr fontAlgn="auto">
              <a:spcAft>
                <a:spcPts val="0"/>
              </a:spcAft>
              <a:buFont typeface="Arial" pitchFamily="34" charset="0"/>
              <a:buChar char="•"/>
              <a:defRPr/>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cs-CZ" b="1" u="sng" dirty="0" smtClean="0">
                <a:solidFill>
                  <a:srgbClr val="FF0000"/>
                </a:solidFill>
              </a:rPr>
              <a:t>Další důležité rady:  </a:t>
            </a:r>
            <a:r>
              <a:rPr lang="cs-CZ" dirty="0" smtClean="0">
                <a:solidFill>
                  <a:srgbClr val="FF0000"/>
                </a:solidFill>
              </a:rPr>
              <a:t/>
            </a:r>
            <a:br>
              <a:rPr lang="cs-CZ" dirty="0" smtClean="0">
                <a:solidFill>
                  <a:srgbClr val="FF0000"/>
                </a:solidFill>
              </a:rPr>
            </a:br>
            <a:r>
              <a:rPr lang="cs-CZ" sz="3100" dirty="0" smtClean="0">
                <a:solidFill>
                  <a:srgbClr val="FF0000"/>
                </a:solidFill>
              </a:rPr>
              <a:t>(další vysvětlení a rady naleznete také  v manuálu k tomuto cvičení)</a:t>
            </a:r>
            <a:endParaRPr lang="cs-CZ" sz="3100" dirty="0">
              <a:solidFill>
                <a:srgbClr val="FF0000"/>
              </a:solidFill>
            </a:endParaRPr>
          </a:p>
        </p:txBody>
      </p:sp>
      <p:sp>
        <p:nvSpPr>
          <p:cNvPr id="3" name="Zástupný symbol pro obsah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rtlCol="0">
            <a:normAutofit fontScale="92500"/>
          </a:bodyPr>
          <a:lstStyle/>
          <a:p>
            <a:pPr algn="just" fontAlgn="auto">
              <a:spcAft>
                <a:spcPts val="0"/>
              </a:spcAft>
              <a:buFont typeface="Arial" pitchFamily="34" charset="0"/>
              <a:buChar char="•"/>
              <a:defRPr/>
            </a:pPr>
            <a:r>
              <a:rPr lang="cs-CZ" b="1" i="1" dirty="0" smtClean="0">
                <a:solidFill>
                  <a:srgbClr val="FF0000"/>
                </a:solidFill>
              </a:rPr>
              <a:t>Nebojte </a:t>
            </a:r>
            <a:r>
              <a:rPr lang="cs-CZ" b="1" i="1" dirty="0">
                <a:solidFill>
                  <a:srgbClr val="FF0000"/>
                </a:solidFill>
              </a:rPr>
              <a:t>se  hlavní větu, resp. obecnější sdělení vhodně  dokreslit-popsat  dalšími větami. </a:t>
            </a:r>
            <a:endParaRPr lang="cs-CZ" dirty="0">
              <a:solidFill>
                <a:srgbClr val="FF0000"/>
              </a:solidFill>
            </a:endParaRPr>
          </a:p>
          <a:p>
            <a:pPr algn="just" fontAlgn="auto">
              <a:spcAft>
                <a:spcPts val="0"/>
              </a:spcAft>
              <a:buFont typeface="Arial" pitchFamily="34" charset="0"/>
              <a:buChar char="•"/>
              <a:defRPr/>
            </a:pPr>
            <a:r>
              <a:rPr lang="cs-CZ" b="1" i="1" dirty="0"/>
              <a:t>Nesnažte se v jedné větě sdělit všechny informace nebo souvislosti o daném problému.</a:t>
            </a:r>
            <a:endParaRPr lang="cs-CZ" dirty="0"/>
          </a:p>
          <a:p>
            <a:pPr algn="just" fontAlgn="auto">
              <a:spcAft>
                <a:spcPts val="0"/>
              </a:spcAft>
              <a:buFont typeface="Arial" pitchFamily="34" charset="0"/>
              <a:buChar char="•"/>
              <a:defRPr/>
            </a:pPr>
            <a:r>
              <a:rPr lang="cs-CZ" b="1" i="1" dirty="0">
                <a:solidFill>
                  <a:srgbClr val="FF0000"/>
                </a:solidFill>
              </a:rPr>
              <a:t> Postupujte od obecnějšího sdělení nebo vymezení ke konkrétnějšímu; resp. od obecného hodnocení k výčtu vlastností, znaků funkcí apod., je to spolehlivý postup pro odbourání závorek</a:t>
            </a:r>
            <a:r>
              <a:rPr lang="cs-CZ" b="1" i="1" dirty="0"/>
              <a:t>.   </a:t>
            </a:r>
            <a:endParaRPr lang="cs-CZ" dirty="0"/>
          </a:p>
          <a:p>
            <a:pPr algn="just" fontAlgn="auto">
              <a:spcAft>
                <a:spcPts val="0"/>
              </a:spcAft>
              <a:buFont typeface="Arial" pitchFamily="34" charset="0"/>
              <a:buChar char="•"/>
              <a:defRPr/>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smtClean="0"/>
              <a:t>Příklad   dlouhé věty  č. 1</a:t>
            </a:r>
            <a:endParaRPr lang="cs-CZ" dirty="0"/>
          </a:p>
        </p:txBody>
      </p:sp>
      <p:sp>
        <p:nvSpPr>
          <p:cNvPr id="3" name="Zástupný symbol pro obsah 2"/>
          <p:cNvSpPr>
            <a:spLocks noGrp="1"/>
          </p:cNvSpPr>
          <p:nvPr>
            <p:ph idx="1"/>
          </p:nvPr>
        </p:nvSpPr>
        <p:spPr/>
        <p:txBody>
          <a:bodyPr rtlCol="0">
            <a:noAutofit/>
          </a:bodyPr>
          <a:lstStyle/>
          <a:p>
            <a:pPr algn="just" fontAlgn="auto">
              <a:spcAft>
                <a:spcPts val="0"/>
              </a:spcAft>
              <a:buFont typeface="Arial" pitchFamily="34" charset="0"/>
              <a:buNone/>
              <a:defRPr/>
            </a:pPr>
            <a:r>
              <a:rPr lang="cs-CZ" sz="2000" b="1" dirty="0" smtClean="0">
                <a:solidFill>
                  <a:srgbClr val="FF0000"/>
                </a:solidFill>
              </a:rPr>
              <a:t>Tato </a:t>
            </a:r>
            <a:r>
              <a:rPr lang="cs-CZ" sz="2000" b="1" dirty="0">
                <a:solidFill>
                  <a:srgbClr val="FF0000"/>
                </a:solidFill>
              </a:rPr>
              <a:t>věta trpí typickým neduhem právního textu…  </a:t>
            </a:r>
            <a:r>
              <a:rPr lang="cs-CZ" sz="2000" b="1" dirty="0" smtClean="0">
                <a:solidFill>
                  <a:srgbClr val="FF0000"/>
                </a:solidFill>
              </a:rPr>
              <a:t>je dlouhá. Zároveň je zde </a:t>
            </a:r>
          </a:p>
          <a:p>
            <a:pPr algn="just" fontAlgn="auto">
              <a:spcAft>
                <a:spcPts val="0"/>
              </a:spcAft>
              <a:buFont typeface="Arial" pitchFamily="34" charset="0"/>
              <a:buNone/>
              <a:defRPr/>
            </a:pPr>
            <a:r>
              <a:rPr lang="cs-CZ" sz="2000" b="1" dirty="0" smtClean="0">
                <a:solidFill>
                  <a:srgbClr val="FF0000"/>
                </a:solidFill>
              </a:rPr>
              <a:t>snaha v jedné větě  vyjádřit více informací a  souvislosti</a:t>
            </a:r>
            <a:r>
              <a:rPr lang="cs-CZ" sz="2000" b="1" dirty="0">
                <a:solidFill>
                  <a:srgbClr val="FF0000"/>
                </a:solidFill>
              </a:rPr>
              <a:t>.  Pokuste se vymezit </a:t>
            </a:r>
            <a:endParaRPr lang="cs-CZ" sz="2000" b="1" dirty="0" smtClean="0">
              <a:solidFill>
                <a:srgbClr val="FF0000"/>
              </a:solidFill>
            </a:endParaRPr>
          </a:p>
          <a:p>
            <a:pPr algn="just" fontAlgn="auto">
              <a:spcAft>
                <a:spcPts val="0"/>
              </a:spcAft>
              <a:buFont typeface="Arial" pitchFamily="34" charset="0"/>
              <a:buNone/>
              <a:defRPr/>
            </a:pPr>
            <a:r>
              <a:rPr lang="cs-CZ" sz="2000" b="1" dirty="0" smtClean="0">
                <a:solidFill>
                  <a:srgbClr val="FF0000"/>
                </a:solidFill>
              </a:rPr>
              <a:t>jednotlivé souvislosti  </a:t>
            </a:r>
            <a:r>
              <a:rPr lang="cs-CZ" sz="2000" b="1" dirty="0">
                <a:solidFill>
                  <a:srgbClr val="FF0000"/>
                </a:solidFill>
              </a:rPr>
              <a:t>a na </a:t>
            </a:r>
            <a:r>
              <a:rPr lang="cs-CZ" sz="2000" b="1" dirty="0" smtClean="0">
                <a:solidFill>
                  <a:srgbClr val="FF0000"/>
                </a:solidFill>
              </a:rPr>
              <a:t>základě  toho </a:t>
            </a:r>
            <a:r>
              <a:rPr lang="cs-CZ" sz="2000" b="1" dirty="0">
                <a:solidFill>
                  <a:srgbClr val="FF0000"/>
                </a:solidFill>
              </a:rPr>
              <a:t>pak  přeformulovat text na kratší </a:t>
            </a:r>
            <a:endParaRPr lang="cs-CZ" sz="2000" b="1" dirty="0" smtClean="0">
              <a:solidFill>
                <a:srgbClr val="FF0000"/>
              </a:solidFill>
            </a:endParaRPr>
          </a:p>
          <a:p>
            <a:pPr algn="just" fontAlgn="auto">
              <a:spcAft>
                <a:spcPts val="0"/>
              </a:spcAft>
              <a:buFont typeface="Arial" pitchFamily="34" charset="0"/>
              <a:buNone/>
              <a:defRPr/>
            </a:pPr>
            <a:r>
              <a:rPr lang="cs-CZ" sz="2000" b="1" dirty="0" smtClean="0">
                <a:solidFill>
                  <a:srgbClr val="FF0000"/>
                </a:solidFill>
              </a:rPr>
              <a:t>věty</a:t>
            </a:r>
            <a:r>
              <a:rPr lang="cs-CZ" sz="2000" b="1" dirty="0">
                <a:solidFill>
                  <a:srgbClr val="FF0000"/>
                </a:solidFill>
              </a:rPr>
              <a:t>.     </a:t>
            </a:r>
            <a:endParaRPr lang="cs-CZ" sz="2000" dirty="0">
              <a:solidFill>
                <a:srgbClr val="FF0000"/>
              </a:solidFill>
            </a:endParaRPr>
          </a:p>
          <a:p>
            <a:pPr algn="just" fontAlgn="auto">
              <a:spcAft>
                <a:spcPts val="0"/>
              </a:spcAft>
              <a:buFont typeface="Arial" pitchFamily="34" charset="0"/>
              <a:buNone/>
              <a:defRPr/>
            </a:pPr>
            <a:r>
              <a:rPr lang="cs-CZ" sz="2000" b="1" dirty="0" smtClean="0"/>
              <a:t>Nejvyšší správní soud v rozsudku vyslovil, že „domácí násilí  je bezesporu celospolečenským </a:t>
            </a:r>
          </a:p>
          <a:p>
            <a:pPr algn="just" fontAlgn="auto">
              <a:spcAft>
                <a:spcPts val="0"/>
              </a:spcAft>
              <a:buFont typeface="Arial" pitchFamily="34" charset="0"/>
              <a:buNone/>
              <a:defRPr/>
            </a:pPr>
            <a:r>
              <a:rPr lang="cs-CZ" sz="2000" b="1" dirty="0" smtClean="0"/>
              <a:t>jevem, který nelze podceňovat a který vyvěrá z podhoubí sociální</a:t>
            </a:r>
          </a:p>
          <a:p>
            <a:pPr algn="just" fontAlgn="auto">
              <a:spcAft>
                <a:spcPts val="0"/>
              </a:spcAft>
              <a:buFont typeface="Arial" pitchFamily="34" charset="0"/>
              <a:buNone/>
              <a:defRPr/>
            </a:pPr>
            <a:r>
              <a:rPr lang="cs-CZ" sz="2000" b="1" dirty="0" smtClean="0"/>
              <a:t>diskriminace  a který je zpravidla determinovaný příslušnosti k určitému </a:t>
            </a:r>
          </a:p>
          <a:p>
            <a:pPr algn="just" fontAlgn="auto">
              <a:spcAft>
                <a:spcPts val="0"/>
              </a:spcAft>
              <a:buFont typeface="Arial" pitchFamily="34" charset="0"/>
              <a:buNone/>
              <a:defRPr/>
            </a:pPr>
            <a:r>
              <a:rPr lang="cs-CZ" sz="2000" b="1" dirty="0" smtClean="0"/>
              <a:t>pohlaví.   Jako takový přitom  může být za určitých okolností  také azylově </a:t>
            </a:r>
          </a:p>
          <a:p>
            <a:pPr algn="just" fontAlgn="auto">
              <a:spcAft>
                <a:spcPts val="0"/>
              </a:spcAft>
              <a:buFont typeface="Arial" pitchFamily="34" charset="0"/>
              <a:buNone/>
              <a:defRPr/>
            </a:pPr>
            <a:r>
              <a:rPr lang="cs-CZ" sz="2000" b="1" dirty="0" smtClean="0"/>
              <a:t>relevantním důvodem a právě tyto okolnosti, které záleží především na zemi </a:t>
            </a:r>
          </a:p>
          <a:p>
            <a:pPr algn="just" fontAlgn="auto">
              <a:spcAft>
                <a:spcPts val="0"/>
              </a:spcAft>
              <a:buFont typeface="Arial" pitchFamily="34" charset="0"/>
              <a:buNone/>
              <a:defRPr/>
            </a:pPr>
            <a:r>
              <a:rPr lang="cs-CZ" sz="2000" b="1" dirty="0" smtClean="0"/>
              <a:t>původu, jejích právních, sociálních či kulturních normách  a hodnotách, je </a:t>
            </a:r>
          </a:p>
          <a:p>
            <a:pPr algn="just" fontAlgn="auto">
              <a:spcAft>
                <a:spcPts val="0"/>
              </a:spcAft>
              <a:buFont typeface="Arial" pitchFamily="34" charset="0"/>
              <a:buNone/>
              <a:defRPr/>
            </a:pPr>
            <a:r>
              <a:rPr lang="cs-CZ" sz="2000" b="1" dirty="0" smtClean="0"/>
              <a:t>třeba analyzovat  a zvažovat, zda je příslušný stát schopen či ochoten  zajistit</a:t>
            </a:r>
          </a:p>
          <a:p>
            <a:pPr algn="just" fontAlgn="auto">
              <a:spcAft>
                <a:spcPts val="0"/>
              </a:spcAft>
              <a:buFont typeface="Arial" pitchFamily="34" charset="0"/>
              <a:buNone/>
              <a:defRPr/>
            </a:pPr>
            <a:r>
              <a:rPr lang="cs-CZ" sz="2000" b="1" dirty="0" smtClean="0"/>
              <a:t>oběti domácího násilí potřebnou ochranu nebo zda je na místě poskytnutí </a:t>
            </a:r>
          </a:p>
          <a:p>
            <a:pPr algn="just" fontAlgn="auto">
              <a:spcAft>
                <a:spcPts val="0"/>
              </a:spcAft>
              <a:buFont typeface="Arial" pitchFamily="34" charset="0"/>
              <a:buNone/>
              <a:defRPr/>
            </a:pPr>
            <a:r>
              <a:rPr lang="cs-CZ" sz="2000" b="1" dirty="0" smtClean="0"/>
              <a:t>mezinárodní ochrany, a to na základě příslušnosti  k určité sociální skupině.“  </a:t>
            </a:r>
            <a:endParaRPr lang="cs-CZ" sz="2000" b="1" dirty="0"/>
          </a:p>
          <a:p>
            <a:pPr algn="just" fontAlgn="auto">
              <a:spcAft>
                <a:spcPts val="0"/>
              </a:spcAft>
              <a:buFont typeface="Arial" pitchFamily="34" charset="0"/>
              <a:buNone/>
              <a:defRPr/>
            </a:pPr>
            <a:r>
              <a:rPr lang="cs-CZ" sz="2000" b="1" i="1" dirty="0" smtClean="0"/>
              <a:t>    </a:t>
            </a:r>
            <a:endParaRPr lang="cs-CZ" sz="2000" b="1"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820</Words>
  <Application>Microsoft Office PowerPoint</Application>
  <PresentationFormat>Předvádění na obrazovce (4:3)</PresentationFormat>
  <Paragraphs>161</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Techniky a metodika psaní odborného textu.  Jak psát odborný (právní) text?  </vt:lpstr>
      <vt:lpstr> ČÍM SE VYZNAČUJE  ODBORNÝ TEXT?   </vt:lpstr>
      <vt:lpstr> Příklad pro procvičení si rozdílů mezi odborným a každodenním  jazykem:   </vt:lpstr>
      <vt:lpstr> Seminární cvičení č. 1 Podle uvedeného příkladu převeďte následující situace do odborného jazyka:  </vt:lpstr>
      <vt:lpstr>Řešení: </vt:lpstr>
      <vt:lpstr> JAK  PSÁT KRÁTKE A SROZUMITELNÉ  VĚTY?  Častým neduhem  právních textů je :  </vt:lpstr>
      <vt:lpstr> Jak na dlouhé věty?  </vt:lpstr>
      <vt:lpstr>Další důležité rady:   (další vysvětlení a rady naleznete také  v manuálu k tomuto cvičení)</vt:lpstr>
      <vt:lpstr>Příklad   dlouhé věty  č. 1</vt:lpstr>
      <vt:lpstr>Návrh možného řešení: </vt:lpstr>
      <vt:lpstr>Příklad dlouhé věty č.2</vt:lpstr>
      <vt:lpstr> </vt:lpstr>
      <vt:lpstr>Otázka k přemýšlení a diskusi:  </vt:lpstr>
      <vt:lpstr>C) JAK PSÁT ODBORNÝ TEXT?  Metodika  zpracování odborného textu: výklad-popis; </vt:lpstr>
      <vt:lpstr> Jak  začít psát  výklad-popis  nějakého  právního problému?  </vt:lpstr>
      <vt:lpstr>Metodiky psaní odborného textu:</vt:lpstr>
      <vt:lpstr>Metodika č. 1  Pozorně si přečtěte uvedený příběh. Jedná se o zkrácenou verzi textu Karla Čapka. Viz k tomu  ČAPEK, Karel. Hordubal. Praha: Fr. Borový, 1939, 195 s. </vt:lpstr>
      <vt:lpstr>Zadání úkolu:  </vt:lpstr>
      <vt:lpstr> Metodika č. 2 : Odborný popis jako tvorba mozaiky:  </vt:lpstr>
      <vt:lpstr>Na základě uvedených kroků popište § 30 nového občanského zákoníku </vt:lpstr>
      <vt:lpstr>Řešení :</vt:lpstr>
      <vt:lpstr>Čtvrtý krok:   popis a výklad ustanovení po  jednotlivých větách či odstavcích   </vt:lpstr>
      <vt:lpstr>Pátý krok: zhodnocení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Techniky a metodika psaní odborného textu.  Jak psát odborný (právní) text?</dc:title>
  <dc:creator>Tester</dc:creator>
  <cp:lastModifiedBy>umpod61U</cp:lastModifiedBy>
  <cp:revision>17</cp:revision>
  <dcterms:created xsi:type="dcterms:W3CDTF">2012-11-11T16:13:01Z</dcterms:created>
  <dcterms:modified xsi:type="dcterms:W3CDTF">2015-11-01T13:25:57Z</dcterms:modified>
</cp:coreProperties>
</file>