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Klikněte pro úpravu formátu textu nadpisuKliknutím lze upravit styl.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>
                <a:solidFill>
                  <a:srgbClr val="8B8B8B"/>
                </a:solidFill>
                <a:latin typeface="Calibri"/>
              </a:rPr>
              <a:t>12. 3. 2015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0F48AE4-74C7-429E-93B1-2C37550E14AC}" type="slidenum">
              <a:rPr lang="cs-CZ" sz="1200" strike="noStrike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Klikněte pro úpravu formátu textu nadpisuKliknutím lze upravit styl.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Sedmá úroveňKliknutím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>
                <a:solidFill>
                  <a:srgbClr val="8B8B8B"/>
                </a:solidFill>
                <a:latin typeface="Calibri"/>
              </a:rPr>
              <a:t>12. 3. 2015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CD72BBA-29BC-4854-BD76-21C7F61AB254}" type="slidenum">
              <a:rPr lang="cs-CZ" sz="1200" strike="noStrike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11640" y="260640"/>
            <a:ext cx="7772040" cy="578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Corporate governance – správa společností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395640" y="1124640"/>
            <a:ext cx="396000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</a:rPr>
              <a:t>Širší pojetí</a:t>
            </a:r>
            <a:endParaRPr/>
          </a:p>
        </p:txBody>
      </p:sp>
      <p:sp>
        <p:nvSpPr>
          <p:cNvPr id="80" name="CustomShape 3"/>
          <p:cNvSpPr/>
          <p:nvPr/>
        </p:nvSpPr>
        <p:spPr>
          <a:xfrm>
            <a:off x="419040" y="3250080"/>
            <a:ext cx="396000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</a:rPr>
              <a:t>Užší pojetí</a:t>
            </a:r>
            <a:endParaRPr/>
          </a:p>
        </p:txBody>
      </p:sp>
      <p:sp>
        <p:nvSpPr>
          <p:cNvPr id="81" name="CustomShape 4"/>
          <p:cNvSpPr/>
          <p:nvPr/>
        </p:nvSpPr>
        <p:spPr>
          <a:xfrm>
            <a:off x="179640" y="1772640"/>
            <a:ext cx="8784720" cy="14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soubor vztahů a struktur, pomocí nichž uplatňují společníci (vlastníci podílů) svá práva na řízení korporací,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procesy, struktury a vztahy, s jejichž pomocí správní orgán korporace řídí její činnost,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systém, pomocí něhož všechny zájmové skupiny ovlivňují podnikatelskou strategii korporace s cílem uspokojit své zájmy. </a:t>
            </a:r>
            <a:endParaRPr/>
          </a:p>
        </p:txBody>
      </p:sp>
      <p:sp>
        <p:nvSpPr>
          <p:cNvPr id="82" name="CustomShape 5"/>
          <p:cNvSpPr/>
          <p:nvPr/>
        </p:nvSpPr>
        <p:spPr>
          <a:xfrm>
            <a:off x="179640" y="3861000"/>
            <a:ext cx="878472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Systém vztahů vrcholového managementu ke společníkům: ochrana práv investora ve směru zhodnocení jeho investice, hledání optimálního modelu fungování výkonných a dozorčích orgánů (vymezení kompetence, měření výkonnosti, struktura orgánů, profesní požadavky na členy orgánů).</a:t>
            </a:r>
            <a:endParaRPr/>
          </a:p>
        </p:txBody>
      </p:sp>
      <p:sp>
        <p:nvSpPr>
          <p:cNvPr id="83" name="CustomShape 6"/>
          <p:cNvSpPr/>
          <p:nvPr/>
        </p:nvSpPr>
        <p:spPr>
          <a:xfrm>
            <a:off x="251640" y="5229360"/>
            <a:ext cx="8784720" cy="14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C00000"/>
                </a:solidFill>
                <a:latin typeface="Calibri"/>
              </a:rPr>
              <a:t>Užší pojetí se koncentruje na fungování vnitřních struktur korporací s cílem maximalizace výnosu investic společníků, širší pojetí zohledňuje vlivy a zájmy okolí korporace (zaměstnanci a jejich organizace, věřitelé, státní instituce, regiony a jejich představitelé, média, zákazníci, dodavatelé) a zkoumá interakci s okolím (informace a preference jednotlivých skupin, komunikace s nimi) – Corporate Social Responsibility.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0"/>
            <a:ext cx="8229240" cy="118872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Důsledky diskvalifikace - § 66 ZOK</a:t>
            </a:r>
            <a:endParaRPr/>
          </a:p>
        </p:txBody>
      </p:sp>
      <p:sp>
        <p:nvSpPr>
          <p:cNvPr id="199" name="CustomShape 2"/>
          <p:cNvSpPr/>
          <p:nvPr/>
        </p:nvSpPr>
        <p:spPr>
          <a:xfrm>
            <a:off x="395640" y="1989000"/>
            <a:ext cx="6019560" cy="609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3"/>
          <p:cNvSpPr/>
          <p:nvPr/>
        </p:nvSpPr>
        <p:spPr>
          <a:xfrm>
            <a:off x="980640" y="2111040"/>
            <a:ext cx="485928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</a:rPr>
              <a:t>Právní mocí rozhodnutí o vyloučení</a:t>
            </a:r>
            <a:endParaRPr/>
          </a:p>
        </p:txBody>
      </p:sp>
      <p:sp>
        <p:nvSpPr>
          <p:cNvPr id="201" name="CustomShape 4"/>
          <p:cNvSpPr/>
          <p:nvPr/>
        </p:nvSpPr>
        <p:spPr>
          <a:xfrm>
            <a:off x="306000" y="3069000"/>
            <a:ext cx="8712000" cy="69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osoba přestává být členem statutárního orgánu ve všech obchodních korporacích</a:t>
            </a:r>
            <a:endParaRPr/>
          </a:p>
        </p:txBody>
      </p:sp>
      <p:sp>
        <p:nvSpPr>
          <p:cNvPr id="202" name="CustomShape 5"/>
          <p:cNvSpPr/>
          <p:nvPr/>
        </p:nvSpPr>
        <p:spPr>
          <a:xfrm>
            <a:off x="279360" y="4649040"/>
            <a:ext cx="8610120" cy="7617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6"/>
          <p:cNvSpPr/>
          <p:nvPr/>
        </p:nvSpPr>
        <p:spPr>
          <a:xfrm>
            <a:off x="549720" y="4847760"/>
            <a:ext cx="807948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Zánik funkce oznámí insolvenční soud rejstříkovému soudu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457200" y="0"/>
            <a:ext cx="8229240" cy="111240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Pravidla jednání člena orgánu</a:t>
            </a:r>
            <a:endParaRPr/>
          </a:p>
        </p:txBody>
      </p:sp>
      <p:sp>
        <p:nvSpPr>
          <p:cNvPr id="205" name="CustomShape 2"/>
          <p:cNvSpPr/>
          <p:nvPr/>
        </p:nvSpPr>
        <p:spPr>
          <a:xfrm>
            <a:off x="1143000" y="1447920"/>
            <a:ext cx="2895120" cy="2209320"/>
          </a:xfrm>
          <a:prstGeom prst="ellipse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3"/>
          <p:cNvSpPr/>
          <p:nvPr/>
        </p:nvSpPr>
        <p:spPr>
          <a:xfrm>
            <a:off x="1266480" y="2377440"/>
            <a:ext cx="2657880" cy="34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péče řádného hospodáře</a:t>
            </a:r>
            <a:endParaRPr/>
          </a:p>
        </p:txBody>
      </p:sp>
      <p:sp>
        <p:nvSpPr>
          <p:cNvPr id="207" name="CustomShape 4"/>
          <p:cNvSpPr/>
          <p:nvPr/>
        </p:nvSpPr>
        <p:spPr>
          <a:xfrm>
            <a:off x="2589120" y="2819520"/>
            <a:ext cx="685440" cy="609120"/>
          </a:xfrm>
          <a:prstGeom prst="ellipse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5"/>
          <p:cNvSpPr/>
          <p:nvPr/>
        </p:nvSpPr>
        <p:spPr>
          <a:xfrm>
            <a:off x="2592360" y="2903400"/>
            <a:ext cx="691920" cy="44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8160" tIns="38160" rIns="78120" bIns="381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BJR</a:t>
            </a:r>
            <a:endParaRPr/>
          </a:p>
        </p:txBody>
      </p:sp>
      <p:sp>
        <p:nvSpPr>
          <p:cNvPr id="209" name="CustomShape 6"/>
          <p:cNvSpPr/>
          <p:nvPr/>
        </p:nvSpPr>
        <p:spPr>
          <a:xfrm>
            <a:off x="4267080" y="1066680"/>
            <a:ext cx="4749480" cy="78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Péče, kterou by v obdobné situaci vynaložila jiná rozumně pečlivá osoba v postavení člena orgánu (§ 52 ZOK)</a:t>
            </a:r>
            <a:endParaRPr/>
          </a:p>
        </p:txBody>
      </p:sp>
      <p:sp>
        <p:nvSpPr>
          <p:cNvPr id="210" name="CustomShape 7"/>
          <p:cNvSpPr/>
          <p:nvPr/>
        </p:nvSpPr>
        <p:spPr>
          <a:xfrm>
            <a:off x="4648320" y="2209680"/>
            <a:ext cx="4190760" cy="76176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8"/>
          <p:cNvSpPr/>
          <p:nvPr/>
        </p:nvSpPr>
        <p:spPr>
          <a:xfrm>
            <a:off x="5106960" y="2225520"/>
            <a:ext cx="3283200" cy="73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</a:rPr>
              <a:t>Určitá úroveň péče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</a:rPr>
              <a:t>o záležitosti společnosti</a:t>
            </a:r>
            <a:endParaRPr/>
          </a:p>
        </p:txBody>
      </p:sp>
      <p:sp>
        <p:nvSpPr>
          <p:cNvPr id="212" name="Line 9"/>
          <p:cNvSpPr/>
          <p:nvPr/>
        </p:nvSpPr>
        <p:spPr>
          <a:xfrm>
            <a:off x="6705360" y="1752480"/>
            <a:ext cx="180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213" name="Line 10"/>
          <p:cNvSpPr/>
          <p:nvPr/>
        </p:nvSpPr>
        <p:spPr>
          <a:xfrm flipV="1">
            <a:off x="2895480" y="1371600"/>
            <a:ext cx="1371600" cy="5331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214" name="CustomShape 11"/>
          <p:cNvSpPr/>
          <p:nvPr/>
        </p:nvSpPr>
        <p:spPr>
          <a:xfrm>
            <a:off x="3581280" y="3657600"/>
            <a:ext cx="5435280" cy="172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Povinnost jednat pečlivě a s potřebnými znalostmi při podnikatelském rozhodování.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Kriteria: - informovanost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              - obhajitelný zájem obchodní korporace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              - jednání s nezbytnou loajalitou</a:t>
            </a:r>
            <a:endParaRPr/>
          </a:p>
        </p:txBody>
      </p:sp>
      <p:sp>
        <p:nvSpPr>
          <p:cNvPr id="215" name="Line 12"/>
          <p:cNvSpPr/>
          <p:nvPr/>
        </p:nvSpPr>
        <p:spPr>
          <a:xfrm>
            <a:off x="3047760" y="3276360"/>
            <a:ext cx="457200" cy="6098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216" name="CustomShape 13"/>
          <p:cNvSpPr/>
          <p:nvPr/>
        </p:nvSpPr>
        <p:spPr>
          <a:xfrm>
            <a:off x="179640" y="764640"/>
            <a:ext cx="23040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Loajalita, znalosti, péče - § 159 NOZ</a:t>
            </a:r>
            <a:endParaRPr/>
          </a:p>
        </p:txBody>
      </p:sp>
      <p:sp>
        <p:nvSpPr>
          <p:cNvPr id="217" name="CustomShape 14"/>
          <p:cNvSpPr/>
          <p:nvPr/>
        </p:nvSpPr>
        <p:spPr>
          <a:xfrm flipH="1" flipV="1">
            <a:off x="1618920" y="1459800"/>
            <a:ext cx="359640" cy="52020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Důsledky porušení péče řádného hospodáře
(§ 53 ZOK)</a:t>
            </a:r>
            <a:endParaRPr/>
          </a:p>
        </p:txBody>
      </p:sp>
      <p:sp>
        <p:nvSpPr>
          <p:cNvPr id="219" name="CustomShape 2"/>
          <p:cNvSpPr/>
          <p:nvPr/>
        </p:nvSpPr>
        <p:spPr>
          <a:xfrm>
            <a:off x="380880" y="1447920"/>
            <a:ext cx="8483400" cy="514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</a:rPr>
              <a:t>vydání prospěchu</a:t>
            </a:r>
            <a:r>
              <a:rPr lang="cs-CZ" sz="2400" strike="noStrike">
                <a:solidFill>
                  <a:srgbClr val="000000"/>
                </a:solidFill>
                <a:latin typeface="Arial"/>
              </a:rPr>
              <a:t>, který v souvislosti s porušením získala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</a:rPr>
              <a:t>nahrazení prospěchu v penězích,</a:t>
            </a:r>
            <a:r>
              <a:rPr lang="cs-CZ" sz="2400" strike="noStrike">
                <a:solidFill>
                  <a:srgbClr val="000000"/>
                </a:solidFill>
                <a:latin typeface="Arial"/>
              </a:rPr>
              <a:t> není-li vydání možné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</a:rPr>
              <a:t>možnost vypořádání újmy</a:t>
            </a:r>
            <a:r>
              <a:rPr lang="cs-CZ" sz="2400" strike="noStrike">
                <a:solidFill>
                  <a:srgbClr val="000000"/>
                </a:solidFill>
                <a:latin typeface="Arial"/>
              </a:rPr>
              <a:t> (§ 2894 NOZ) podle smlouvy uzavřené mezi obchodní korporací a povinnou osobou, účinnosti smlouvy se vyžaduje souhlas nejvyššího orgánu korporace přijatý alespoň 2/3 většinou hlasů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</a:rPr>
              <a:t>ručení za splnění povinností obchodní korporace</a:t>
            </a:r>
            <a:r>
              <a:rPr lang="cs-CZ" sz="2400" strike="noStrike">
                <a:solidFill>
                  <a:srgbClr val="000000"/>
                </a:solidFill>
                <a:latin typeface="Arial"/>
              </a:rPr>
              <a:t>, pokud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    - bylo rozhodnuto, že korporace je v úpadku a 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    - člen orgánu věděl nebo mohl vědět o hrozícím úpadku a  v rozporu s péčí řádného hospodáře neučinil za účelem odvrácení úpadku  vše potřebné a rozumně předpokladatelné (§ 68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457200" y="0"/>
            <a:ext cx="8229240" cy="118872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dirty="0">
                <a:solidFill>
                  <a:srgbClr val="000000"/>
                </a:solidFill>
                <a:latin typeface="Calibri"/>
              </a:rPr>
              <a:t>Střet zájmů</a:t>
            </a:r>
            <a:endParaRPr dirty="0"/>
          </a:p>
        </p:txBody>
      </p:sp>
      <p:sp>
        <p:nvSpPr>
          <p:cNvPr id="221" name="CustomShape 2"/>
          <p:cNvSpPr/>
          <p:nvPr/>
        </p:nvSpPr>
        <p:spPr>
          <a:xfrm>
            <a:off x="228600" y="914400"/>
            <a:ext cx="686368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CustomShape 3"/>
          <p:cNvSpPr/>
          <p:nvPr/>
        </p:nvSpPr>
        <p:spPr>
          <a:xfrm>
            <a:off x="810000" y="960480"/>
            <a:ext cx="448596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 smtClean="0">
                <a:solidFill>
                  <a:srgbClr val="FFFFFF"/>
                </a:solidFill>
                <a:latin typeface="Arial"/>
              </a:rPr>
              <a:t>           Povinnost </a:t>
            </a:r>
            <a:r>
              <a:rPr lang="cs-CZ" sz="2400" dirty="0" smtClean="0">
                <a:solidFill>
                  <a:srgbClr val="FFFFFF"/>
                </a:solidFill>
                <a:latin typeface="Arial"/>
              </a:rPr>
              <a:t>jednat v zájmu obchodní korporace</a:t>
            </a:r>
            <a:endParaRPr dirty="0"/>
          </a:p>
        </p:txBody>
      </p:sp>
      <p:sp>
        <p:nvSpPr>
          <p:cNvPr id="223" name="CustomShape 4"/>
          <p:cNvSpPr/>
          <p:nvPr/>
        </p:nvSpPr>
        <p:spPr>
          <a:xfrm>
            <a:off x="228600" y="1523880"/>
            <a:ext cx="5562360" cy="3805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5"/>
          <p:cNvSpPr/>
          <p:nvPr/>
        </p:nvSpPr>
        <p:spPr>
          <a:xfrm>
            <a:off x="720720" y="1531800"/>
            <a:ext cx="458784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</a:rPr>
              <a:t>Pokud ke střetu zájmů může dojít</a:t>
            </a:r>
            <a:endParaRPr/>
          </a:p>
        </p:txBody>
      </p:sp>
      <p:sp>
        <p:nvSpPr>
          <p:cNvPr id="225" name="CustomShape 6"/>
          <p:cNvSpPr/>
          <p:nvPr/>
        </p:nvSpPr>
        <p:spPr>
          <a:xfrm>
            <a:off x="152280" y="1981080"/>
            <a:ext cx="8712000" cy="185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 dirty="0">
                <a:solidFill>
                  <a:srgbClr val="000000"/>
                </a:solidFill>
                <a:latin typeface="Arial"/>
              </a:rPr>
              <a:t>informační povinnost - § 54 odst. 1      </a:t>
            </a:r>
            <a:r>
              <a:rPr lang="cs-CZ" strike="noStrike" dirty="0" smtClean="0">
                <a:solidFill>
                  <a:srgbClr val="000000"/>
                </a:solidFill>
                <a:latin typeface="Arial"/>
              </a:rPr>
              <a:t>   možnost </a:t>
            </a:r>
            <a:r>
              <a:rPr lang="cs-CZ" strike="noStrike" dirty="0">
                <a:solidFill>
                  <a:srgbClr val="000000"/>
                </a:solidFill>
                <a:latin typeface="Arial"/>
              </a:rPr>
              <a:t>pozastavení výkonu funkce (§ 54 odst. 4)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 dirty="0">
                <a:solidFill>
                  <a:srgbClr val="000000"/>
                </a:solidFill>
                <a:latin typeface="Arial"/>
              </a:rPr>
              <a:t> pokud smlouva člena orgánu a obchodní korporace, informace o tom a podmínky, za jakých má být smlouva uzavřena - § 55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 dirty="0">
                <a:solidFill>
                  <a:srgbClr val="000000"/>
                </a:solidFill>
                <a:latin typeface="Arial"/>
              </a:rPr>
              <a:t> § 55 se použije i pro zajištění nebo utvrzení dluhů členů orgánů ze strany obchodní korporace</a:t>
            </a:r>
            <a:endParaRPr dirty="0"/>
          </a:p>
        </p:txBody>
      </p:sp>
      <p:sp>
        <p:nvSpPr>
          <p:cNvPr id="226" name="CustomShape 7"/>
          <p:cNvSpPr/>
          <p:nvPr/>
        </p:nvSpPr>
        <p:spPr>
          <a:xfrm>
            <a:off x="152280" y="3962520"/>
            <a:ext cx="8686440" cy="11426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8"/>
          <p:cNvSpPr/>
          <p:nvPr/>
        </p:nvSpPr>
        <p:spPr>
          <a:xfrm>
            <a:off x="307800" y="3985560"/>
            <a:ext cx="8385840" cy="109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Uzavření smlouvy nebo utvrzení či zajištění dluhů,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které není v zájmu obchodní korporace,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může její nejvyšší nebo kontrolní orgán zakázat (§ 56 odst. 2)</a:t>
            </a:r>
            <a:endParaRPr/>
          </a:p>
        </p:txBody>
      </p:sp>
      <p:sp>
        <p:nvSpPr>
          <p:cNvPr id="228" name="CustomShape 9"/>
          <p:cNvSpPr/>
          <p:nvPr/>
        </p:nvSpPr>
        <p:spPr>
          <a:xfrm>
            <a:off x="152280" y="5334120"/>
            <a:ext cx="8762760" cy="7617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10"/>
          <p:cNvSpPr/>
          <p:nvPr/>
        </p:nvSpPr>
        <p:spPr>
          <a:xfrm>
            <a:off x="855000" y="5349600"/>
            <a:ext cx="7367760" cy="73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Pravidla pro uzavírání smluv se nepoužijí pro smlouvy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uzavírané v běžném obchodním styku (§ 57)</a:t>
            </a:r>
            <a:endParaRPr/>
          </a:p>
        </p:txBody>
      </p:sp>
      <p:sp>
        <p:nvSpPr>
          <p:cNvPr id="230" name="CustomShape 11"/>
          <p:cNvSpPr/>
          <p:nvPr/>
        </p:nvSpPr>
        <p:spPr>
          <a:xfrm>
            <a:off x="228600" y="6248520"/>
            <a:ext cx="8686440" cy="45684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12"/>
          <p:cNvSpPr/>
          <p:nvPr/>
        </p:nvSpPr>
        <p:spPr>
          <a:xfrm>
            <a:off x="943920" y="6294240"/>
            <a:ext cx="726552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</a:rPr>
              <a:t>Ustanovení o střetu zájmu platí i pro prokuristu (§ 58)</a:t>
            </a:r>
            <a:endParaRPr/>
          </a:p>
        </p:txBody>
      </p:sp>
      <p:sp>
        <p:nvSpPr>
          <p:cNvPr id="232" name="Line 13"/>
          <p:cNvSpPr/>
          <p:nvPr/>
        </p:nvSpPr>
        <p:spPr>
          <a:xfrm>
            <a:off x="3886200" y="2133360"/>
            <a:ext cx="304560" cy="1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0"/>
            <a:ext cx="8229240" cy="111240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Smlouva o výkonu funkce (§ 59)</a:t>
            </a:r>
            <a:endParaRPr/>
          </a:p>
        </p:txBody>
      </p:sp>
      <p:sp>
        <p:nvSpPr>
          <p:cNvPr id="234" name="CustomShape 2"/>
          <p:cNvSpPr/>
          <p:nvPr/>
        </p:nvSpPr>
        <p:spPr>
          <a:xfrm>
            <a:off x="20520" y="1052640"/>
            <a:ext cx="8864280" cy="580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</a:rPr>
              <a:t>upravuje práva a povinnosti mezi obchodní korporací a členem jejího orgánu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podpůrně se pro ni použijí pravidla NOZ o příkazu - § 2430 – 2444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písemná forma, nutnost schválení nejvyšším orgánem obchodní korporace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odměňování musí být sjednáno v souladu se ZOK, jinak je výkon funkce bezplatný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neplatná ujednání o odměně z důvodu na straně korporace nebo neschválení smlouvy nebo neuzavření smlouvy z důvodů na straně korporace – odměna obvyklá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obsah:  zákonem upraveno odměňování (§ 60)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684360" y="0"/>
            <a:ext cx="7772040" cy="96336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Calibri"/>
              </a:rPr>
              <a:t>Odměňování členů orgánů</a:t>
            </a:r>
            <a:endParaRPr/>
          </a:p>
        </p:txBody>
      </p:sp>
      <p:sp>
        <p:nvSpPr>
          <p:cNvPr id="236" name="CustomShape 2"/>
          <p:cNvSpPr/>
          <p:nvPr/>
        </p:nvSpPr>
        <p:spPr>
          <a:xfrm>
            <a:off x="324000" y="907920"/>
            <a:ext cx="5976720" cy="50436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3"/>
          <p:cNvSpPr/>
          <p:nvPr/>
        </p:nvSpPr>
        <p:spPr>
          <a:xfrm>
            <a:off x="622080" y="977760"/>
            <a:ext cx="538956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</a:rPr>
              <a:t>Úprava ve smlouvě o výkonu funkce (§ 60)</a:t>
            </a:r>
            <a:endParaRPr/>
          </a:p>
        </p:txBody>
      </p:sp>
      <p:sp>
        <p:nvSpPr>
          <p:cNvPr id="238" name="CustomShape 4"/>
          <p:cNvSpPr/>
          <p:nvPr/>
        </p:nvSpPr>
        <p:spPr>
          <a:xfrm>
            <a:off x="395280" y="1557360"/>
            <a:ext cx="8445240" cy="14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</a:rPr>
              <a:t>Vymezení všech složek odměn,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</a:rPr>
              <a:t>Určení výše odměny nebo způsobu jejího výpočtu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</a:rPr>
              <a:t>Určení pravidel pro výplatu zvláštních odměn a podílu na zisku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</a:rPr>
              <a:t>Údaje o výhodách nebo odměnách spočívajících v převodu účastnických cenných papírů</a:t>
            </a:r>
            <a:endParaRPr/>
          </a:p>
        </p:txBody>
      </p:sp>
      <p:sp>
        <p:nvSpPr>
          <p:cNvPr id="239" name="CustomShape 5"/>
          <p:cNvSpPr/>
          <p:nvPr/>
        </p:nvSpPr>
        <p:spPr>
          <a:xfrm>
            <a:off x="179280" y="3716280"/>
            <a:ext cx="9956520" cy="32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</a:rPr>
              <a:t> </a:t>
            </a:r>
            <a:endParaRPr/>
          </a:p>
        </p:txBody>
      </p:sp>
      <p:sp>
        <p:nvSpPr>
          <p:cNvPr id="240" name="CustomShape 6"/>
          <p:cNvSpPr/>
          <p:nvPr/>
        </p:nvSpPr>
        <p:spPr>
          <a:xfrm>
            <a:off x="216720" y="3391200"/>
            <a:ext cx="2233080" cy="50436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7"/>
          <p:cNvSpPr/>
          <p:nvPr/>
        </p:nvSpPr>
        <p:spPr>
          <a:xfrm>
            <a:off x="633960" y="3461040"/>
            <a:ext cx="140868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</a:rPr>
              <a:t>Jiná plnění</a:t>
            </a:r>
            <a:endParaRPr/>
          </a:p>
        </p:txBody>
      </p:sp>
      <p:sp>
        <p:nvSpPr>
          <p:cNvPr id="242" name="CustomShape 8"/>
          <p:cNvSpPr/>
          <p:nvPr/>
        </p:nvSpPr>
        <p:spPr>
          <a:xfrm>
            <a:off x="2771640" y="3478680"/>
            <a:ext cx="6222600" cy="52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</a:rPr>
              <a:t>Jen se souhlasem toho, kdo schvaluje smlouvu o výkonu funkce, a s vyjádřením kontrolního orgánu společnosti - § 61 odst. 1</a:t>
            </a:r>
            <a:endParaRPr/>
          </a:p>
        </p:txBody>
      </p:sp>
      <p:sp>
        <p:nvSpPr>
          <p:cNvPr id="243" name="Line 9"/>
          <p:cNvSpPr/>
          <p:nvPr/>
        </p:nvSpPr>
        <p:spPr>
          <a:xfrm>
            <a:off x="2484360" y="3708720"/>
            <a:ext cx="21564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244" name="CustomShape 10"/>
          <p:cNvSpPr/>
          <p:nvPr/>
        </p:nvSpPr>
        <p:spPr>
          <a:xfrm>
            <a:off x="250920" y="4408560"/>
            <a:ext cx="6552720" cy="50436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CustomShape 11"/>
          <p:cNvSpPr/>
          <p:nvPr/>
        </p:nvSpPr>
        <p:spPr>
          <a:xfrm>
            <a:off x="1272600" y="4478040"/>
            <a:ext cx="461088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</a:rPr>
              <a:t>Plnění podle smlouvy  se neposkytne</a:t>
            </a:r>
            <a:endParaRPr/>
          </a:p>
        </p:txBody>
      </p:sp>
      <p:sp>
        <p:nvSpPr>
          <p:cNvPr id="246" name="CustomShape 12"/>
          <p:cNvSpPr/>
          <p:nvPr/>
        </p:nvSpPr>
        <p:spPr>
          <a:xfrm>
            <a:off x="179280" y="5229360"/>
            <a:ext cx="8814960" cy="52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</a:rPr>
              <a:t>Pokud výkon funkce zřejmě přispěl k nepříznivému hospodářskému výsledku - § 61 odst. 2</a:t>
            </a:r>
            <a:endParaRPr/>
          </a:p>
        </p:txBody>
      </p:sp>
      <p:sp>
        <p:nvSpPr>
          <p:cNvPr id="247" name="CustomShape 13"/>
          <p:cNvSpPr/>
          <p:nvPr/>
        </p:nvSpPr>
        <p:spPr>
          <a:xfrm>
            <a:off x="103320" y="5927760"/>
            <a:ext cx="2015640" cy="43128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CustomShape 14"/>
          <p:cNvSpPr/>
          <p:nvPr/>
        </p:nvSpPr>
        <p:spPr>
          <a:xfrm>
            <a:off x="423720" y="5960880"/>
            <a:ext cx="138456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</a:rPr>
              <a:t>insolvence</a:t>
            </a:r>
            <a:endParaRPr/>
          </a:p>
        </p:txBody>
      </p:sp>
      <p:sp>
        <p:nvSpPr>
          <p:cNvPr id="249" name="CustomShape 15"/>
          <p:cNvSpPr/>
          <p:nvPr/>
        </p:nvSpPr>
        <p:spPr>
          <a:xfrm>
            <a:off x="2592180" y="5749920"/>
            <a:ext cx="6501960" cy="78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Times New Roman"/>
              </a:rPr>
              <a:t>Členové orgánů vydají prospěch získaný ze smlouvy o výkonu funkce i jiný prospěch za poslední 2 roky před právní mocí rozhodnutí o úpadku - § 62</a:t>
            </a:r>
            <a:endParaRPr dirty="0"/>
          </a:p>
        </p:txBody>
      </p:sp>
      <p:sp>
        <p:nvSpPr>
          <p:cNvPr id="250" name="Line 16"/>
          <p:cNvSpPr/>
          <p:nvPr/>
        </p:nvSpPr>
        <p:spPr>
          <a:xfrm>
            <a:off x="2182680" y="6118200"/>
            <a:ext cx="21600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561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Problém zastoupení – Agency Relationship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251640" y="836640"/>
            <a:ext cx="223200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</a:rPr>
              <a:t>Východisko</a:t>
            </a:r>
            <a:endParaRPr/>
          </a:p>
        </p:txBody>
      </p:sp>
      <p:sp>
        <p:nvSpPr>
          <p:cNvPr id="86" name="CustomShape 3"/>
          <p:cNvSpPr/>
          <p:nvPr/>
        </p:nvSpPr>
        <p:spPr>
          <a:xfrm>
            <a:off x="2699640" y="908640"/>
            <a:ext cx="633636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Vlastníci (Principals) pověřují manažery (Agents), aby pro ně spravovali a řídíli firmu. Svěřují tedy manažerům pravomoc samostatně rozhodovat, aniž by manažeři museli vždy získávat souhlas vlastníků.</a:t>
            </a:r>
            <a:endParaRPr/>
          </a:p>
        </p:txBody>
      </p:sp>
      <p:sp>
        <p:nvSpPr>
          <p:cNvPr id="87" name="CustomShape 4"/>
          <p:cNvSpPr/>
          <p:nvPr/>
        </p:nvSpPr>
        <p:spPr>
          <a:xfrm>
            <a:off x="251640" y="2421000"/>
            <a:ext cx="223200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</a:rPr>
              <a:t>Problém</a:t>
            </a:r>
            <a:endParaRPr/>
          </a:p>
        </p:txBody>
      </p:sp>
      <p:sp>
        <p:nvSpPr>
          <p:cNvPr id="88" name="CustomShape 5"/>
          <p:cNvSpPr/>
          <p:nvPr/>
        </p:nvSpPr>
        <p:spPr>
          <a:xfrm>
            <a:off x="2699640" y="2421000"/>
            <a:ext cx="62643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Manažer sleduje svůj vlastní zájem, který se může střetnout se zájmy vlastníka.</a:t>
            </a:r>
            <a:endParaRPr/>
          </a:p>
        </p:txBody>
      </p:sp>
      <p:sp>
        <p:nvSpPr>
          <p:cNvPr id="89" name="CustomShape 6"/>
          <p:cNvSpPr/>
          <p:nvPr/>
        </p:nvSpPr>
        <p:spPr>
          <a:xfrm>
            <a:off x="251640" y="3501000"/>
            <a:ext cx="223200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</a:rPr>
              <a:t>Řešení</a:t>
            </a:r>
            <a:endParaRPr/>
          </a:p>
        </p:txBody>
      </p:sp>
      <p:sp>
        <p:nvSpPr>
          <p:cNvPr id="90" name="CustomShape 7"/>
          <p:cNvSpPr/>
          <p:nvPr/>
        </p:nvSpPr>
        <p:spPr>
          <a:xfrm>
            <a:off x="2699640" y="3501000"/>
            <a:ext cx="633636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Motivační systémy pro manažery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- nátlakové (kontrola a sankce při zjištění nedostatků)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- pobídkové (odměny, výhody)</a:t>
            </a:r>
            <a:endParaRPr/>
          </a:p>
        </p:txBody>
      </p:sp>
      <p:sp>
        <p:nvSpPr>
          <p:cNvPr id="91" name="CustomShape 8"/>
          <p:cNvSpPr/>
          <p:nvPr/>
        </p:nvSpPr>
        <p:spPr>
          <a:xfrm>
            <a:off x="251640" y="4474440"/>
            <a:ext cx="302400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</a:rPr>
              <a:t>Promítnutí do právní úpravy</a:t>
            </a:r>
            <a:endParaRPr/>
          </a:p>
        </p:txBody>
      </p:sp>
      <p:sp>
        <p:nvSpPr>
          <p:cNvPr id="92" name="CustomShape 9"/>
          <p:cNvSpPr/>
          <p:nvPr/>
        </p:nvSpPr>
        <p:spPr>
          <a:xfrm>
            <a:off x="3420000" y="4474440"/>
            <a:ext cx="561636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úprava požadavků na osoby v orgánech korporací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- požadavky v užším smyslu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       - diskvalifikace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2) úprava povinností při správě záležitostí korporací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3) úprava střetu zájmů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4)  úprava vztahu ke společníkům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0"/>
            <a:ext cx="8229240" cy="86796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Vnitřní organizace společností z pohledu jejich forem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304920" y="914400"/>
            <a:ext cx="205704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3"/>
          <p:cNvSpPr/>
          <p:nvPr/>
        </p:nvSpPr>
        <p:spPr>
          <a:xfrm>
            <a:off x="662760" y="1006200"/>
            <a:ext cx="135108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Druh orgánu</a:t>
            </a:r>
            <a:endParaRPr/>
          </a:p>
        </p:txBody>
      </p:sp>
      <p:sp>
        <p:nvSpPr>
          <p:cNvPr id="96" name="CustomShape 4"/>
          <p:cNvSpPr/>
          <p:nvPr/>
        </p:nvSpPr>
        <p:spPr>
          <a:xfrm>
            <a:off x="228600" y="2743200"/>
            <a:ext cx="2057040" cy="45684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5"/>
          <p:cNvSpPr/>
          <p:nvPr/>
        </p:nvSpPr>
        <p:spPr>
          <a:xfrm>
            <a:off x="789840" y="2835000"/>
            <a:ext cx="94392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Nejvyšší</a:t>
            </a:r>
            <a:endParaRPr/>
          </a:p>
        </p:txBody>
      </p:sp>
      <p:sp>
        <p:nvSpPr>
          <p:cNvPr id="98" name="CustomShape 6"/>
          <p:cNvSpPr/>
          <p:nvPr/>
        </p:nvSpPr>
        <p:spPr>
          <a:xfrm>
            <a:off x="228600" y="3505320"/>
            <a:ext cx="2057040" cy="76176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7"/>
          <p:cNvSpPr/>
          <p:nvPr/>
        </p:nvSpPr>
        <p:spPr>
          <a:xfrm>
            <a:off x="637560" y="3612240"/>
            <a:ext cx="124884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Výkonný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(statutární) </a:t>
            </a:r>
            <a:endParaRPr/>
          </a:p>
        </p:txBody>
      </p:sp>
      <p:sp>
        <p:nvSpPr>
          <p:cNvPr id="100" name="CustomShape 8"/>
          <p:cNvSpPr/>
          <p:nvPr/>
        </p:nvSpPr>
        <p:spPr>
          <a:xfrm>
            <a:off x="228600" y="4648320"/>
            <a:ext cx="2057040" cy="45684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9"/>
          <p:cNvSpPr/>
          <p:nvPr/>
        </p:nvSpPr>
        <p:spPr>
          <a:xfrm>
            <a:off x="828000" y="4740120"/>
            <a:ext cx="8679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Dozorčí</a:t>
            </a:r>
            <a:endParaRPr/>
          </a:p>
        </p:txBody>
      </p:sp>
      <p:sp>
        <p:nvSpPr>
          <p:cNvPr id="102" name="CustomShape 10"/>
          <p:cNvSpPr/>
          <p:nvPr/>
        </p:nvSpPr>
        <p:spPr>
          <a:xfrm>
            <a:off x="3352680" y="838080"/>
            <a:ext cx="5181120" cy="609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11"/>
          <p:cNvSpPr/>
          <p:nvPr/>
        </p:nvSpPr>
        <p:spPr>
          <a:xfrm>
            <a:off x="4974840" y="1006200"/>
            <a:ext cx="194688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Forma společnosti</a:t>
            </a:r>
            <a:endParaRPr/>
          </a:p>
        </p:txBody>
      </p:sp>
      <p:sp>
        <p:nvSpPr>
          <p:cNvPr id="104" name="CustomShape 12"/>
          <p:cNvSpPr/>
          <p:nvPr/>
        </p:nvSpPr>
        <p:spPr>
          <a:xfrm>
            <a:off x="2400840" y="1676520"/>
            <a:ext cx="2361960" cy="5331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13"/>
          <p:cNvSpPr/>
          <p:nvPr/>
        </p:nvSpPr>
        <p:spPr>
          <a:xfrm>
            <a:off x="2574000" y="1806480"/>
            <a:ext cx="202464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Osobní společnosti</a:t>
            </a:r>
            <a:endParaRPr/>
          </a:p>
        </p:txBody>
      </p:sp>
      <p:sp>
        <p:nvSpPr>
          <p:cNvPr id="106" name="CustomShape 14"/>
          <p:cNvSpPr/>
          <p:nvPr/>
        </p:nvSpPr>
        <p:spPr>
          <a:xfrm>
            <a:off x="4762800" y="1676520"/>
            <a:ext cx="2408040" cy="5331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15"/>
          <p:cNvSpPr/>
          <p:nvPr/>
        </p:nvSpPr>
        <p:spPr>
          <a:xfrm>
            <a:off x="4795200" y="1806480"/>
            <a:ext cx="2356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Kapitálové společnosti</a:t>
            </a:r>
            <a:endParaRPr/>
          </a:p>
        </p:txBody>
      </p:sp>
      <p:sp>
        <p:nvSpPr>
          <p:cNvPr id="108" name="CustomShape 16"/>
          <p:cNvSpPr/>
          <p:nvPr/>
        </p:nvSpPr>
        <p:spPr>
          <a:xfrm>
            <a:off x="2744640" y="2616120"/>
            <a:ext cx="238716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Všichni společníci</a:t>
            </a:r>
            <a:endParaRPr/>
          </a:p>
        </p:txBody>
      </p:sp>
      <p:sp>
        <p:nvSpPr>
          <p:cNvPr id="109" name="CustomShape 17"/>
          <p:cNvSpPr/>
          <p:nvPr/>
        </p:nvSpPr>
        <p:spPr>
          <a:xfrm>
            <a:off x="4835520" y="2619720"/>
            <a:ext cx="246348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Valná hromada</a:t>
            </a:r>
            <a:endParaRPr/>
          </a:p>
        </p:txBody>
      </p:sp>
      <p:sp>
        <p:nvSpPr>
          <p:cNvPr id="110" name="CustomShape 18"/>
          <p:cNvSpPr/>
          <p:nvPr/>
        </p:nvSpPr>
        <p:spPr>
          <a:xfrm>
            <a:off x="2732040" y="3657600"/>
            <a:ext cx="231120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Všichni společníci</a:t>
            </a:r>
            <a:endParaRPr/>
          </a:p>
        </p:txBody>
      </p:sp>
      <p:sp>
        <p:nvSpPr>
          <p:cNvPr id="111" name="CustomShape 19"/>
          <p:cNvSpPr/>
          <p:nvPr/>
        </p:nvSpPr>
        <p:spPr>
          <a:xfrm>
            <a:off x="4816440" y="3287520"/>
            <a:ext cx="2539800" cy="92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Jednatel – jednatelé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Představenstvo, statutární ředitel</a:t>
            </a:r>
            <a:endParaRPr/>
          </a:p>
        </p:txBody>
      </p:sp>
      <p:sp>
        <p:nvSpPr>
          <p:cNvPr id="112" name="CustomShape 20"/>
          <p:cNvSpPr/>
          <p:nvPr/>
        </p:nvSpPr>
        <p:spPr>
          <a:xfrm>
            <a:off x="2737440" y="4622760"/>
            <a:ext cx="211536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Všichni společníci</a:t>
            </a:r>
            <a:endParaRPr/>
          </a:p>
        </p:txBody>
      </p:sp>
      <p:sp>
        <p:nvSpPr>
          <p:cNvPr id="113" name="CustomShape 21"/>
          <p:cNvSpPr/>
          <p:nvPr/>
        </p:nvSpPr>
        <p:spPr>
          <a:xfrm>
            <a:off x="4819320" y="4575600"/>
            <a:ext cx="2539800" cy="52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Dozorčí rada, správní rada</a:t>
            </a:r>
            <a:endParaRPr/>
          </a:p>
        </p:txBody>
      </p:sp>
      <p:sp>
        <p:nvSpPr>
          <p:cNvPr id="114" name="Line 22"/>
          <p:cNvSpPr/>
          <p:nvPr/>
        </p:nvSpPr>
        <p:spPr>
          <a:xfrm>
            <a:off x="2558880" y="2536200"/>
            <a:ext cx="1440" cy="29718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</p:sp>
      <p:sp>
        <p:nvSpPr>
          <p:cNvPr id="115" name="Line 23"/>
          <p:cNvSpPr/>
          <p:nvPr/>
        </p:nvSpPr>
        <p:spPr>
          <a:xfrm>
            <a:off x="4716000" y="2536200"/>
            <a:ext cx="1440" cy="29718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</p:sp>
      <p:sp>
        <p:nvSpPr>
          <p:cNvPr id="116" name="Line 24"/>
          <p:cNvSpPr/>
          <p:nvPr/>
        </p:nvSpPr>
        <p:spPr>
          <a:xfrm>
            <a:off x="3593520" y="5257800"/>
            <a:ext cx="1800" cy="3045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17" name="CustomShape 25"/>
          <p:cNvSpPr/>
          <p:nvPr/>
        </p:nvSpPr>
        <p:spPr>
          <a:xfrm>
            <a:off x="7299360" y="1676520"/>
            <a:ext cx="1664640" cy="533160"/>
          </a:xfrm>
          <a:prstGeom prst="rect">
            <a:avLst/>
          </a:prstGeom>
          <a:solidFill>
            <a:schemeClr val="accent6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Družstvo</a:t>
            </a:r>
            <a:endParaRPr/>
          </a:p>
        </p:txBody>
      </p:sp>
      <p:sp>
        <p:nvSpPr>
          <p:cNvPr id="118" name="Line 26"/>
          <p:cNvSpPr/>
          <p:nvPr/>
        </p:nvSpPr>
        <p:spPr>
          <a:xfrm>
            <a:off x="7160040" y="2619720"/>
            <a:ext cx="0" cy="294264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</p:sp>
      <p:sp>
        <p:nvSpPr>
          <p:cNvPr id="119" name="CustomShape 27"/>
          <p:cNvSpPr/>
          <p:nvPr/>
        </p:nvSpPr>
        <p:spPr>
          <a:xfrm>
            <a:off x="7299360" y="2746800"/>
            <a:ext cx="16646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Členská schůze</a:t>
            </a:r>
            <a:endParaRPr/>
          </a:p>
        </p:txBody>
      </p:sp>
      <p:sp>
        <p:nvSpPr>
          <p:cNvPr id="120" name="CustomShape 28"/>
          <p:cNvSpPr/>
          <p:nvPr/>
        </p:nvSpPr>
        <p:spPr>
          <a:xfrm>
            <a:off x="7299360" y="3657600"/>
            <a:ext cx="18442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Představenstvo</a:t>
            </a:r>
            <a:endParaRPr/>
          </a:p>
        </p:txBody>
      </p:sp>
      <p:sp>
        <p:nvSpPr>
          <p:cNvPr id="121" name="CustomShape 29"/>
          <p:cNvSpPr/>
          <p:nvPr/>
        </p:nvSpPr>
        <p:spPr>
          <a:xfrm>
            <a:off x="7299360" y="4648320"/>
            <a:ext cx="1664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Kontrolní komise</a:t>
            </a:r>
            <a:endParaRPr/>
          </a:p>
        </p:txBody>
      </p:sp>
      <p:sp>
        <p:nvSpPr>
          <p:cNvPr id="122" name="CustomShape 30"/>
          <p:cNvSpPr/>
          <p:nvPr/>
        </p:nvSpPr>
        <p:spPr>
          <a:xfrm>
            <a:off x="2732040" y="5805360"/>
            <a:ext cx="185256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Výhradně společníci (samospráva)</a:t>
            </a:r>
            <a:endParaRPr/>
          </a:p>
        </p:txBody>
      </p:sp>
      <p:sp>
        <p:nvSpPr>
          <p:cNvPr id="123" name="CustomShape 31"/>
          <p:cNvSpPr/>
          <p:nvPr/>
        </p:nvSpPr>
        <p:spPr>
          <a:xfrm>
            <a:off x="7356240" y="5562720"/>
            <a:ext cx="160776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Výhradně členové družstva (samospráva)</a:t>
            </a:r>
            <a:endParaRPr/>
          </a:p>
        </p:txBody>
      </p:sp>
      <p:sp>
        <p:nvSpPr>
          <p:cNvPr id="124" name="CustomShape 32"/>
          <p:cNvSpPr/>
          <p:nvPr/>
        </p:nvSpPr>
        <p:spPr>
          <a:xfrm>
            <a:off x="8103240" y="5305320"/>
            <a:ext cx="360" cy="26784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0"/>
            <a:ext cx="8229240" cy="83772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Vnitřní uspořádání kapitálových společností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228600" y="914400"/>
            <a:ext cx="388584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446400" y="1006200"/>
            <a:ext cx="346032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Společnost s ručením omezeným</a:t>
            </a:r>
            <a:endParaRPr/>
          </a:p>
        </p:txBody>
      </p:sp>
      <p:sp>
        <p:nvSpPr>
          <p:cNvPr id="128" name="CustomShape 4"/>
          <p:cNvSpPr/>
          <p:nvPr/>
        </p:nvSpPr>
        <p:spPr>
          <a:xfrm>
            <a:off x="228600" y="1600200"/>
            <a:ext cx="8635680" cy="92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Výkonným orgánem je jednatel nebo více jednatelů, kteří mohou podle společenské smlouvy tvořit kolektivní orgán - § 194 a násl. ZOK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Dozorčím orgánem je fakultativní dozorčí rada - § 201 a násl. ZOK </a:t>
            </a:r>
            <a:endParaRPr/>
          </a:p>
        </p:txBody>
      </p:sp>
      <p:sp>
        <p:nvSpPr>
          <p:cNvPr id="129" name="CustomShape 5"/>
          <p:cNvSpPr/>
          <p:nvPr/>
        </p:nvSpPr>
        <p:spPr>
          <a:xfrm>
            <a:off x="228600" y="2971800"/>
            <a:ext cx="403812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6"/>
          <p:cNvSpPr/>
          <p:nvPr/>
        </p:nvSpPr>
        <p:spPr>
          <a:xfrm>
            <a:off x="1234080" y="3063600"/>
            <a:ext cx="203688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Akciová společnost</a:t>
            </a:r>
            <a:endParaRPr/>
          </a:p>
        </p:txBody>
      </p:sp>
      <p:sp>
        <p:nvSpPr>
          <p:cNvPr id="131" name="CustomShape 7"/>
          <p:cNvSpPr/>
          <p:nvPr/>
        </p:nvSpPr>
        <p:spPr>
          <a:xfrm>
            <a:off x="228600" y="3733920"/>
            <a:ext cx="2895120" cy="38052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8"/>
          <p:cNvSpPr/>
          <p:nvPr/>
        </p:nvSpPr>
        <p:spPr>
          <a:xfrm>
            <a:off x="700560" y="3787560"/>
            <a:ext cx="19605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Dualistický systém</a:t>
            </a:r>
            <a:endParaRPr/>
          </a:p>
        </p:txBody>
      </p:sp>
      <p:sp>
        <p:nvSpPr>
          <p:cNvPr id="133" name="CustomShape 9"/>
          <p:cNvSpPr/>
          <p:nvPr/>
        </p:nvSpPr>
        <p:spPr>
          <a:xfrm>
            <a:off x="228600" y="5257800"/>
            <a:ext cx="2895120" cy="38052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10"/>
          <p:cNvSpPr/>
          <p:nvPr/>
        </p:nvSpPr>
        <p:spPr>
          <a:xfrm>
            <a:off x="713880" y="5311440"/>
            <a:ext cx="193464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Monistický systém</a:t>
            </a:r>
            <a:endParaRPr/>
          </a:p>
        </p:txBody>
      </p:sp>
      <p:sp>
        <p:nvSpPr>
          <p:cNvPr id="135" name="CustomShape 11"/>
          <p:cNvSpPr/>
          <p:nvPr/>
        </p:nvSpPr>
        <p:spPr>
          <a:xfrm>
            <a:off x="3352680" y="3657600"/>
            <a:ext cx="5663880" cy="65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Představenstvo (§ 435) a dozorčí rada (§ 446)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Inkompatibilita funkcí - § 448 odst. 5</a:t>
            </a:r>
            <a:endParaRPr/>
          </a:p>
        </p:txBody>
      </p:sp>
      <p:sp>
        <p:nvSpPr>
          <p:cNvPr id="136" name="CustomShape 12"/>
          <p:cNvSpPr/>
          <p:nvPr/>
        </p:nvSpPr>
        <p:spPr>
          <a:xfrm>
            <a:off x="533520" y="4343400"/>
            <a:ext cx="3225600" cy="65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VH       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             dozorčí rada (§ 438) </a:t>
            </a:r>
            <a:endParaRPr/>
          </a:p>
        </p:txBody>
      </p:sp>
      <p:sp>
        <p:nvSpPr>
          <p:cNvPr id="137" name="Line 13"/>
          <p:cNvSpPr/>
          <p:nvPr/>
        </p:nvSpPr>
        <p:spPr>
          <a:xfrm>
            <a:off x="1066680" y="4572000"/>
            <a:ext cx="30492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38" name="Line 14"/>
          <p:cNvSpPr/>
          <p:nvPr/>
        </p:nvSpPr>
        <p:spPr>
          <a:xfrm>
            <a:off x="1066680" y="4572000"/>
            <a:ext cx="304920" cy="3045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39" name="CustomShape 15"/>
          <p:cNvSpPr/>
          <p:nvPr/>
        </p:nvSpPr>
        <p:spPr>
          <a:xfrm>
            <a:off x="3581280" y="4419720"/>
            <a:ext cx="528300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VH      dozorčí rada        představenstvo (§ 438)</a:t>
            </a:r>
            <a:endParaRPr/>
          </a:p>
        </p:txBody>
      </p:sp>
      <p:sp>
        <p:nvSpPr>
          <p:cNvPr id="140" name="Line 16"/>
          <p:cNvSpPr/>
          <p:nvPr/>
        </p:nvSpPr>
        <p:spPr>
          <a:xfrm>
            <a:off x="5790960" y="4647960"/>
            <a:ext cx="228600" cy="1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41" name="Line 17"/>
          <p:cNvSpPr/>
          <p:nvPr/>
        </p:nvSpPr>
        <p:spPr>
          <a:xfrm>
            <a:off x="4114800" y="4647960"/>
            <a:ext cx="152280" cy="1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42" name="CustomShape 18"/>
          <p:cNvSpPr/>
          <p:nvPr/>
        </p:nvSpPr>
        <p:spPr>
          <a:xfrm>
            <a:off x="3505320" y="5334120"/>
            <a:ext cx="513036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Správní rada - § 456, obecná působnost - § 460</a:t>
            </a:r>
            <a:endParaRPr/>
          </a:p>
        </p:txBody>
      </p:sp>
      <p:sp>
        <p:nvSpPr>
          <p:cNvPr id="143" name="CustomShape 19"/>
          <p:cNvSpPr/>
          <p:nvPr/>
        </p:nvSpPr>
        <p:spPr>
          <a:xfrm>
            <a:off x="685800" y="5943600"/>
            <a:ext cx="8026200" cy="65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</a:rPr>
              <a:t>VH                                     správní rada                 </a:t>
            </a:r>
            <a:r>
              <a:rPr lang="cs-CZ" strike="noStrike" dirty="0" smtClean="0">
                <a:solidFill>
                  <a:srgbClr val="000000"/>
                </a:solidFill>
                <a:latin typeface="Arial"/>
              </a:rPr>
              <a:t>  předseda </a:t>
            </a:r>
            <a:r>
              <a:rPr lang="cs-CZ" strike="noStrike" dirty="0">
                <a:solidFill>
                  <a:srgbClr val="000000"/>
                </a:solidFill>
                <a:latin typeface="Arial"/>
              </a:rPr>
              <a:t>správní rady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</a:rPr>
              <a:t>                                                                    </a:t>
            </a:r>
            <a:r>
              <a:rPr lang="cs-CZ" strike="noStrike" dirty="0" smtClean="0">
                <a:solidFill>
                  <a:srgbClr val="000000"/>
                </a:solidFill>
                <a:latin typeface="Arial"/>
              </a:rPr>
              <a:t>      statutární </a:t>
            </a:r>
            <a:r>
              <a:rPr lang="cs-CZ" strike="noStrike" dirty="0">
                <a:solidFill>
                  <a:srgbClr val="000000"/>
                </a:solidFill>
                <a:latin typeface="Arial"/>
              </a:rPr>
              <a:t>ředitel (§ 421, § 463)</a:t>
            </a:r>
            <a:endParaRPr dirty="0"/>
          </a:p>
        </p:txBody>
      </p:sp>
      <p:sp>
        <p:nvSpPr>
          <p:cNvPr id="144" name="Line 20"/>
          <p:cNvSpPr/>
          <p:nvPr/>
        </p:nvSpPr>
        <p:spPr>
          <a:xfrm>
            <a:off x="1218960" y="6172200"/>
            <a:ext cx="205740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45" name="Line 21"/>
          <p:cNvSpPr/>
          <p:nvPr/>
        </p:nvSpPr>
        <p:spPr>
          <a:xfrm>
            <a:off x="1218960" y="6172200"/>
            <a:ext cx="3741783" cy="2664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46" name="Line 22"/>
          <p:cNvSpPr/>
          <p:nvPr/>
        </p:nvSpPr>
        <p:spPr>
          <a:xfrm>
            <a:off x="4572000" y="6248160"/>
            <a:ext cx="685800" cy="1526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47" name="Line 23"/>
          <p:cNvSpPr/>
          <p:nvPr/>
        </p:nvSpPr>
        <p:spPr>
          <a:xfrm>
            <a:off x="4800600" y="6172200"/>
            <a:ext cx="91440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0"/>
            <a:ext cx="8229240" cy="96012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3200" strike="noStrike" dirty="0">
                <a:solidFill>
                  <a:srgbClr val="000000"/>
                </a:solidFill>
                <a:latin typeface="Calibri"/>
              </a:rPr>
              <a:t>Požadavky na člena </a:t>
            </a:r>
            <a:r>
              <a:rPr lang="cs-CZ" sz="3200" strike="noStrike" dirty="0" smtClean="0">
                <a:solidFill>
                  <a:srgbClr val="000000"/>
                </a:solidFill>
                <a:latin typeface="Calibri"/>
              </a:rPr>
              <a:t>orgánu - § 46 ZOK</a:t>
            </a:r>
            <a:endParaRPr sz="3200" dirty="0"/>
          </a:p>
        </p:txBody>
      </p:sp>
      <p:sp>
        <p:nvSpPr>
          <p:cNvPr id="149" name="CustomShape 2"/>
          <p:cNvSpPr/>
          <p:nvPr/>
        </p:nvSpPr>
        <p:spPr>
          <a:xfrm>
            <a:off x="533520" y="3124080"/>
            <a:ext cx="358092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3"/>
          <p:cNvSpPr/>
          <p:nvPr/>
        </p:nvSpPr>
        <p:spPr>
          <a:xfrm>
            <a:off x="1634400" y="3216240"/>
            <a:ext cx="138888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bezúhonnost</a:t>
            </a:r>
            <a:endParaRPr/>
          </a:p>
        </p:txBody>
      </p:sp>
      <p:sp>
        <p:nvSpPr>
          <p:cNvPr id="151" name="CustomShape 4"/>
          <p:cNvSpPr/>
          <p:nvPr/>
        </p:nvSpPr>
        <p:spPr>
          <a:xfrm>
            <a:off x="457200" y="4495680"/>
            <a:ext cx="396216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5"/>
          <p:cNvSpPr/>
          <p:nvPr/>
        </p:nvSpPr>
        <p:spPr>
          <a:xfrm>
            <a:off x="617760" y="4587840"/>
            <a:ext cx="365076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není překážka provozování živnosti</a:t>
            </a:r>
            <a:endParaRPr/>
          </a:p>
        </p:txBody>
      </p:sp>
      <p:sp>
        <p:nvSpPr>
          <p:cNvPr id="153" name="CustomShape 6"/>
          <p:cNvSpPr/>
          <p:nvPr/>
        </p:nvSpPr>
        <p:spPr>
          <a:xfrm>
            <a:off x="533520" y="1905120"/>
            <a:ext cx="350496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7"/>
          <p:cNvSpPr/>
          <p:nvPr/>
        </p:nvSpPr>
        <p:spPr>
          <a:xfrm>
            <a:off x="872280" y="1996920"/>
            <a:ext cx="283680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svéprávnost (§ 152/2 NOZ)</a:t>
            </a:r>
            <a:endParaRPr/>
          </a:p>
        </p:txBody>
      </p:sp>
      <p:sp>
        <p:nvSpPr>
          <p:cNvPr id="155" name="CustomShape 8"/>
          <p:cNvSpPr/>
          <p:nvPr/>
        </p:nvSpPr>
        <p:spPr>
          <a:xfrm>
            <a:off x="4191120" y="914400"/>
            <a:ext cx="4723920" cy="5331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9"/>
          <p:cNvSpPr/>
          <p:nvPr/>
        </p:nvSpPr>
        <p:spPr>
          <a:xfrm>
            <a:off x="5085000" y="998640"/>
            <a:ext cx="2945160" cy="36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Důsledky nedodržení</a:t>
            </a:r>
            <a:endParaRPr/>
          </a:p>
        </p:txBody>
      </p:sp>
      <p:sp>
        <p:nvSpPr>
          <p:cNvPr id="157" name="CustomShape 10"/>
          <p:cNvSpPr/>
          <p:nvPr/>
        </p:nvSpPr>
        <p:spPr>
          <a:xfrm>
            <a:off x="5029200" y="1905120"/>
            <a:ext cx="3987360" cy="270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</a:rPr>
              <a:t>Nezpůsobilost k výkonu funkce (§ 155 NOZ)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povolání do funkce se nestalo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</a:rPr>
              <a:t> pokud nastane v průběhu výkonu funkce, funkce zaniká</a:t>
            </a:r>
            <a:endParaRPr/>
          </a:p>
        </p:txBody>
      </p:sp>
      <p:sp>
        <p:nvSpPr>
          <p:cNvPr id="158" name="Line 11"/>
          <p:cNvSpPr/>
          <p:nvPr/>
        </p:nvSpPr>
        <p:spPr>
          <a:xfrm>
            <a:off x="4038480" y="2057400"/>
            <a:ext cx="914400" cy="12189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59" name="Line 12"/>
          <p:cNvSpPr/>
          <p:nvPr/>
        </p:nvSpPr>
        <p:spPr>
          <a:xfrm flipV="1">
            <a:off x="4114800" y="3276360"/>
            <a:ext cx="838080" cy="7632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160" name="Line 13"/>
          <p:cNvSpPr/>
          <p:nvPr/>
        </p:nvSpPr>
        <p:spPr>
          <a:xfrm flipV="1">
            <a:off x="4419360" y="3276360"/>
            <a:ext cx="533520" cy="144792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</p:sp>
      <p:sp>
        <p:nvSpPr>
          <p:cNvPr id="2" name="TextovéPole 1"/>
          <p:cNvSpPr txBox="1"/>
          <p:nvPr/>
        </p:nvSpPr>
        <p:spPr>
          <a:xfrm>
            <a:off x="251520" y="5373216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 je členem orgánu právnická osoba, určí pro výkon funkce svého zástupce, který též musí splňovat požadavky § 46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29074" y="116633"/>
            <a:ext cx="8229240" cy="85007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3200" strike="noStrik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člena orgánu (</a:t>
            </a:r>
            <a:r>
              <a:rPr lang="cs-CZ" sz="3200" strike="noStrike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</a:t>
            </a:r>
            <a:r>
              <a:rPr lang="cs-CZ" sz="3200" strike="noStrik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
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442462" y="2046129"/>
            <a:ext cx="8229240" cy="144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 dirty="0">
                <a:solidFill>
                  <a:srgbClr val="000000"/>
                </a:solidFill>
                <a:latin typeface="Arial"/>
              </a:rPr>
              <a:t> proti jeho majetku bylo vedeno insolvenční řízení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 dirty="0">
                <a:solidFill>
                  <a:srgbClr val="000000"/>
                </a:solidFill>
                <a:latin typeface="Arial"/>
              </a:rPr>
              <a:t> insolvenční řízení bylo vedeno proti majetku obchodní korporace, v níž působí nebo působil v posledních 3 letech jako člen orgánu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 dirty="0">
                <a:solidFill>
                  <a:srgbClr val="000000"/>
                </a:solidFill>
                <a:latin typeface="Arial"/>
              </a:rPr>
              <a:t> jiná překážka výkonu funkce</a:t>
            </a:r>
            <a:endParaRPr dirty="0"/>
          </a:p>
        </p:txBody>
      </p:sp>
      <p:sp>
        <p:nvSpPr>
          <p:cNvPr id="163" name="CustomShape 3"/>
          <p:cNvSpPr/>
          <p:nvPr/>
        </p:nvSpPr>
        <p:spPr>
          <a:xfrm>
            <a:off x="417805" y="3717032"/>
            <a:ext cx="8214840" cy="266652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4"/>
          <p:cNvSpPr/>
          <p:nvPr/>
        </p:nvSpPr>
        <p:spPr>
          <a:xfrm>
            <a:off x="630447" y="4003592"/>
            <a:ext cx="7632847" cy="209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 informovat předem zakladatele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obchodní korporaci (§ 46 odst. 2 </a:t>
            </a:r>
            <a:r>
              <a:rPr lang="cs-CZ" sz="2400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ZOK), pokud ztráta způsobilosti v průběhu výkonu funkce – povinnost oznámit to bez zbytečného odkladu - § 155 odst. 1 </a:t>
            </a:r>
            <a:r>
              <a:rPr lang="cs-CZ" sz="2400" strike="noStrike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ObčZ</a:t>
            </a:r>
            <a:endParaRPr lang="cs-CZ" sz="2400" strike="noStrike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cs-CZ" sz="2400" strike="noStrike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cs-CZ" sz="2400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Porušení </a:t>
            </a:r>
            <a:r>
              <a:rPr lang="cs-CZ" sz="2400" strike="noStrik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povinnosti - náhrada újmy způsobené tím korporaci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7629" y="966703"/>
            <a:ext cx="78767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povinnost kandidáta na funkci (§ 46 odst. 2 ZOK), pokud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0"/>
            <a:ext cx="8229240" cy="38052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Diskvalifikace - § 63 ZOK</a:t>
            </a:r>
            <a:endParaRPr/>
          </a:p>
        </p:txBody>
      </p:sp>
      <p:sp>
        <p:nvSpPr>
          <p:cNvPr id="166" name="CustomShape 2"/>
          <p:cNvSpPr/>
          <p:nvPr/>
        </p:nvSpPr>
        <p:spPr>
          <a:xfrm>
            <a:off x="647640" y="533520"/>
            <a:ext cx="7391160" cy="5331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3"/>
          <p:cNvSpPr/>
          <p:nvPr/>
        </p:nvSpPr>
        <p:spPr>
          <a:xfrm>
            <a:off x="1614600" y="663480"/>
            <a:ext cx="546732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Korporace je úpadcem a je vedeno insolvenční řízení</a:t>
            </a:r>
            <a:endParaRPr/>
          </a:p>
        </p:txBody>
      </p:sp>
      <p:sp>
        <p:nvSpPr>
          <p:cNvPr id="168" name="CustomShape 4"/>
          <p:cNvSpPr/>
          <p:nvPr/>
        </p:nvSpPr>
        <p:spPr>
          <a:xfrm>
            <a:off x="304920" y="3174840"/>
            <a:ext cx="8445240" cy="11426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5"/>
          <p:cNvSpPr/>
          <p:nvPr/>
        </p:nvSpPr>
        <p:spPr>
          <a:xfrm>
            <a:off x="404640" y="3473280"/>
            <a:ext cx="8256240" cy="54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Člen statutárního orgánu byl ve funkci v době vydání rozhodnutí o úpadku a výkon funkce vedl k úpadku obchodní korporace (§ 64/1)</a:t>
            </a:r>
            <a:endParaRPr/>
          </a:p>
        </p:txBody>
      </p:sp>
      <p:sp>
        <p:nvSpPr>
          <p:cNvPr id="170" name="CustomShape 6"/>
          <p:cNvSpPr/>
          <p:nvPr/>
        </p:nvSpPr>
        <p:spPr>
          <a:xfrm>
            <a:off x="647640" y="1219320"/>
            <a:ext cx="7391160" cy="5331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CustomShape 7"/>
          <p:cNvSpPr/>
          <p:nvPr/>
        </p:nvSpPr>
        <p:spPr>
          <a:xfrm>
            <a:off x="2224080" y="1349280"/>
            <a:ext cx="424800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Rozhoduje insolvenční soud i bez návrhu</a:t>
            </a:r>
            <a:endParaRPr/>
          </a:p>
        </p:txBody>
      </p:sp>
      <p:sp>
        <p:nvSpPr>
          <p:cNvPr id="172" name="CustomShape 8"/>
          <p:cNvSpPr/>
          <p:nvPr/>
        </p:nvSpPr>
        <p:spPr>
          <a:xfrm>
            <a:off x="1066680" y="1892160"/>
            <a:ext cx="6933960" cy="11426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CustomShape 9"/>
          <p:cNvSpPr/>
          <p:nvPr/>
        </p:nvSpPr>
        <p:spPr>
          <a:xfrm>
            <a:off x="1347120" y="2189880"/>
            <a:ext cx="638316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Zákaz výkonu funkce po dobu 3 let od právní moci rozhodnutí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o vyloučení</a:t>
            </a:r>
            <a:endParaRPr/>
          </a:p>
        </p:txBody>
      </p:sp>
      <p:sp>
        <p:nvSpPr>
          <p:cNvPr id="174" name="CustomShape 10"/>
          <p:cNvSpPr/>
          <p:nvPr/>
        </p:nvSpPr>
        <p:spPr>
          <a:xfrm>
            <a:off x="127080" y="4622760"/>
            <a:ext cx="8835840" cy="95220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CustomShape 11"/>
          <p:cNvSpPr/>
          <p:nvPr/>
        </p:nvSpPr>
        <p:spPr>
          <a:xfrm>
            <a:off x="127080" y="4633920"/>
            <a:ext cx="8851680" cy="92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Člen statutárního orgánu byl ve funkci v době po vydání rozhodnutí o úpadku a svým jednáním zřejmě přispěl ke snížení majetkové podstaty a k poškození věřitelů (§ 64/2)</a:t>
            </a:r>
            <a:endParaRPr/>
          </a:p>
        </p:txBody>
      </p:sp>
      <p:sp>
        <p:nvSpPr>
          <p:cNvPr id="176" name="CustomShape 12"/>
          <p:cNvSpPr/>
          <p:nvPr/>
        </p:nvSpPr>
        <p:spPr>
          <a:xfrm>
            <a:off x="152280" y="5969160"/>
            <a:ext cx="8838720" cy="5331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7" name="CustomShape 13"/>
          <p:cNvSpPr/>
          <p:nvPr/>
        </p:nvSpPr>
        <p:spPr>
          <a:xfrm>
            <a:off x="229320" y="5961600"/>
            <a:ext cx="8695080" cy="54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Člen statutárního orgánu již ve funkci v době vydání rozhodnutí o úpadku nebyl, ale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jeho dosavadní jednání k úpadku obch. korporace zřejmě přispělo (§ 63 odst. 2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0"/>
            <a:ext cx="8229240" cy="533160"/>
          </a:xfrm>
          <a:prstGeom prst="rect">
            <a:avLst/>
          </a:prstGeom>
          <a:noFill/>
          <a:ln>
            <a:noFill/>
          </a:ln>
        </p:spPr>
        <p:txBody>
          <a:bodyPr rIns="8136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Diskvalifikace </a:t>
            </a:r>
            <a:endParaRPr/>
          </a:p>
        </p:txBody>
      </p:sp>
      <p:sp>
        <p:nvSpPr>
          <p:cNvPr id="179" name="CustomShape 2"/>
          <p:cNvSpPr/>
          <p:nvPr/>
        </p:nvSpPr>
        <p:spPr>
          <a:xfrm>
            <a:off x="138240" y="685800"/>
            <a:ext cx="4959000" cy="53316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z="1200" strike="noStrike">
                <a:solidFill>
                  <a:srgbClr val="000000"/>
                </a:solidFill>
                <a:latin typeface="Arial"/>
              </a:rPr>
              <a:t> </a:t>
            </a:r>
            <a:endParaRPr/>
          </a:p>
        </p:txBody>
      </p:sp>
      <p:sp>
        <p:nvSpPr>
          <p:cNvPr id="180" name="CustomShape 3"/>
          <p:cNvSpPr/>
          <p:nvPr/>
        </p:nvSpPr>
        <p:spPr>
          <a:xfrm>
            <a:off x="66600" y="825480"/>
            <a:ext cx="5116320" cy="25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soud nerozhodne o vyloučení (§ 64 odst. 3)</a:t>
            </a:r>
            <a:endParaRPr/>
          </a:p>
        </p:txBody>
      </p:sp>
      <p:sp>
        <p:nvSpPr>
          <p:cNvPr id="181" name="CustomShape 4"/>
          <p:cNvSpPr/>
          <p:nvPr/>
        </p:nvSpPr>
        <p:spPr>
          <a:xfrm>
            <a:off x="749160" y="3327840"/>
            <a:ext cx="510516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5"/>
          <p:cNvSpPr/>
          <p:nvPr/>
        </p:nvSpPr>
        <p:spPr>
          <a:xfrm>
            <a:off x="1139580" y="3467797"/>
            <a:ext cx="4324320" cy="27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 dirty="0">
                <a:solidFill>
                  <a:srgbClr val="FFFFFF"/>
                </a:solidFill>
                <a:latin typeface="Arial"/>
              </a:rPr>
              <a:t>soud může rozhodnout, že vylučuje (§ 65)</a:t>
            </a:r>
            <a:endParaRPr dirty="0"/>
          </a:p>
        </p:txBody>
      </p:sp>
      <p:sp>
        <p:nvSpPr>
          <p:cNvPr id="183" name="CustomShape 6"/>
          <p:cNvSpPr/>
          <p:nvPr/>
        </p:nvSpPr>
        <p:spPr>
          <a:xfrm>
            <a:off x="187200" y="1409760"/>
            <a:ext cx="8789760" cy="119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rizikoví manažeři: členy orgánu se stali v době hrozícího úpadku (výjimka – jednali podle § 64 odst. 1)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 kdo prokáže, že vynaložil takovou péči, kterou by v obdobné situaci vynaložila jiná rozumně pečlivá osoba v obdobném postavení</a:t>
            </a:r>
            <a:endParaRPr/>
          </a:p>
        </p:txBody>
      </p:sp>
      <p:sp>
        <p:nvSpPr>
          <p:cNvPr id="184" name="CustomShape 7"/>
          <p:cNvSpPr/>
          <p:nvPr/>
        </p:nvSpPr>
        <p:spPr>
          <a:xfrm>
            <a:off x="177769" y="3933056"/>
            <a:ext cx="8982000" cy="65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 dirty="0" smtClean="0">
                <a:solidFill>
                  <a:srgbClr val="000000"/>
                </a:solidFill>
                <a:latin typeface="Arial"/>
              </a:rPr>
              <a:t>člena orgánu, který </a:t>
            </a:r>
            <a:r>
              <a:rPr lang="cs-CZ" strike="noStrike" dirty="0">
                <a:solidFill>
                  <a:srgbClr val="000000"/>
                </a:solidFill>
                <a:latin typeface="Arial"/>
              </a:rPr>
              <a:t>v </a:t>
            </a:r>
            <a:r>
              <a:rPr lang="cs-CZ" strike="noStrike" dirty="0" err="1">
                <a:solidFill>
                  <a:srgbClr val="000000"/>
                </a:solidFill>
                <a:latin typeface="Arial"/>
              </a:rPr>
              <a:t>posl</a:t>
            </a:r>
            <a:r>
              <a:rPr lang="cs-CZ" strike="noStrike" dirty="0">
                <a:solidFill>
                  <a:srgbClr val="000000"/>
                </a:solidFill>
                <a:latin typeface="Arial"/>
              </a:rPr>
              <a:t>. 3 letech opakovaně a závažně porušoval péči řádného hospodáře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 dirty="0">
                <a:solidFill>
                  <a:srgbClr val="000000"/>
                </a:solidFill>
                <a:latin typeface="Arial"/>
              </a:rPr>
              <a:t> toho, kdo je povinen k náhradě újmy vzniklé z porušení péče řádného hospodáře</a:t>
            </a:r>
            <a:endParaRPr dirty="0"/>
          </a:p>
        </p:txBody>
      </p:sp>
      <p:sp>
        <p:nvSpPr>
          <p:cNvPr id="185" name="CustomShape 8"/>
          <p:cNvSpPr/>
          <p:nvPr/>
        </p:nvSpPr>
        <p:spPr>
          <a:xfrm>
            <a:off x="749160" y="2603160"/>
            <a:ext cx="6959160" cy="64728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Times New Roman"/>
              </a:rPr>
              <a:t>Diskvalifikace mimo insolvenční řízení (§ 65)</a:t>
            </a:r>
            <a:endParaRPr dirty="0"/>
          </a:p>
        </p:txBody>
      </p:sp>
      <p:sp>
        <p:nvSpPr>
          <p:cNvPr id="186" name="CustomShape 9"/>
          <p:cNvSpPr/>
          <p:nvPr/>
        </p:nvSpPr>
        <p:spPr>
          <a:xfrm>
            <a:off x="138240" y="5373216"/>
            <a:ext cx="853812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Calibri"/>
              </a:rPr>
              <a:t>Řízení se vede před krajským soudem, v jehož obvodu má společnost sídlo, řízení může být zahájeno na návrh osoby, která má na rozhodnutí o diskvalifikaci důležitý zájem, řízení může být zahájeno i bez návrhu, pokud se soud </a:t>
            </a:r>
            <a:r>
              <a:rPr lang="cs-CZ" strike="noStrike" dirty="0" smtClean="0">
                <a:solidFill>
                  <a:srgbClr val="000000"/>
                </a:solidFill>
                <a:latin typeface="Calibri"/>
              </a:rPr>
              <a:t>dozví </a:t>
            </a:r>
            <a:r>
              <a:rPr lang="cs-CZ" strike="noStrike" dirty="0">
                <a:solidFill>
                  <a:srgbClr val="000000"/>
                </a:solidFill>
                <a:latin typeface="Calibri"/>
              </a:rPr>
              <a:t>o skutečnostech důvodných pro vyloučení.</a:t>
            </a:r>
            <a:endParaRPr dirty="0"/>
          </a:p>
        </p:txBody>
      </p:sp>
      <p:sp>
        <p:nvSpPr>
          <p:cNvPr id="4" name="Obdélník 3"/>
          <p:cNvSpPr/>
          <p:nvPr/>
        </p:nvSpPr>
        <p:spPr>
          <a:xfrm>
            <a:off x="187200" y="4941168"/>
            <a:ext cx="4995720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Procesní souvislosti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51084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Times New Roman"/>
              </a:rPr>
              <a:t>Opětovné vyloučení a výjimky z vyloučení (§ 67)
</a:t>
            </a:r>
            <a:endParaRPr/>
          </a:p>
        </p:txBody>
      </p:sp>
      <p:sp>
        <p:nvSpPr>
          <p:cNvPr id="188" name="CustomShape 2"/>
          <p:cNvSpPr/>
          <p:nvPr/>
        </p:nvSpPr>
        <p:spPr>
          <a:xfrm>
            <a:off x="414000" y="1052640"/>
            <a:ext cx="2613240" cy="45684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</a:rPr>
              <a:t>Opětovné vyloučení</a:t>
            </a:r>
            <a:endParaRPr/>
          </a:p>
        </p:txBody>
      </p:sp>
      <p:sp>
        <p:nvSpPr>
          <p:cNvPr id="189" name="CustomShape 3"/>
          <p:cNvSpPr/>
          <p:nvPr/>
        </p:nvSpPr>
        <p:spPr>
          <a:xfrm>
            <a:off x="259920" y="3200400"/>
            <a:ext cx="5105160" cy="45684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0" name="CustomShape 4"/>
          <p:cNvSpPr/>
          <p:nvPr/>
        </p:nvSpPr>
        <p:spPr>
          <a:xfrm>
            <a:off x="827280" y="3291120"/>
            <a:ext cx="3982680" cy="27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</a:rPr>
              <a:t>soud může rozhodnout, že nevylučuje </a:t>
            </a:r>
            <a:endParaRPr/>
          </a:p>
        </p:txBody>
      </p:sp>
      <p:sp>
        <p:nvSpPr>
          <p:cNvPr id="191" name="CustomShape 5"/>
          <p:cNvSpPr/>
          <p:nvPr/>
        </p:nvSpPr>
        <p:spPr>
          <a:xfrm>
            <a:off x="251640" y="3861000"/>
            <a:ext cx="2971440" cy="38052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jsou dány důvody vyloučení</a:t>
            </a:r>
            <a:endParaRPr/>
          </a:p>
        </p:txBody>
      </p:sp>
      <p:sp>
        <p:nvSpPr>
          <p:cNvPr id="192" name="CustomShape 6"/>
          <p:cNvSpPr/>
          <p:nvPr/>
        </p:nvSpPr>
        <p:spPr>
          <a:xfrm>
            <a:off x="233640" y="5096520"/>
            <a:ext cx="2971440" cy="3045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osoba byla vyloučena</a:t>
            </a:r>
            <a:endParaRPr/>
          </a:p>
        </p:txBody>
      </p:sp>
      <p:sp>
        <p:nvSpPr>
          <p:cNvPr id="193" name="CustomShape 7"/>
          <p:cNvSpPr/>
          <p:nvPr/>
        </p:nvSpPr>
        <p:spPr>
          <a:xfrm>
            <a:off x="3636000" y="3842640"/>
            <a:ext cx="5328360" cy="24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</a:rPr>
              <a:t>Osoba může za podmínek daných v rozhodnutí zůstat členem st. orgánu </a:t>
            </a:r>
            <a:r>
              <a:rPr lang="cs-CZ" strike="noStrike">
                <a:solidFill>
                  <a:srgbClr val="FF0000"/>
                </a:solidFill>
                <a:latin typeface="Arial"/>
              </a:rPr>
              <a:t>jiné </a:t>
            </a:r>
            <a:r>
              <a:rPr lang="cs-CZ" strike="noStrike">
                <a:solidFill>
                  <a:srgbClr val="000000"/>
                </a:solidFill>
                <a:latin typeface="Arial"/>
              </a:rPr>
              <a:t>obch. korporace, pokud dosavadní výkon funkce neodůvodňuje vyloučení a pokud by vyloučení mohlo vést k poškození oprávněných zájmů této korporace nebo jejích věřitelů</a:t>
            </a:r>
            <a:endParaRPr/>
          </a:p>
        </p:txBody>
      </p:sp>
      <p:sp>
        <p:nvSpPr>
          <p:cNvPr id="194" name="CustomShape 8"/>
          <p:cNvSpPr/>
          <p:nvPr/>
        </p:nvSpPr>
        <p:spPr>
          <a:xfrm>
            <a:off x="414000" y="2709000"/>
            <a:ext cx="2980800" cy="456840"/>
          </a:xfrm>
          <a:prstGeom prst="rect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Times New Roman"/>
              </a:rPr>
              <a:t>Výjimky z vyloučení</a:t>
            </a:r>
            <a:endParaRPr/>
          </a:p>
        </p:txBody>
      </p:sp>
      <p:sp>
        <p:nvSpPr>
          <p:cNvPr id="195" name="CustomShape 9"/>
          <p:cNvSpPr/>
          <p:nvPr/>
        </p:nvSpPr>
        <p:spPr>
          <a:xfrm>
            <a:off x="251640" y="1700640"/>
            <a:ext cx="871272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Opětovně soud vyloučí osobu, která porušila zákaz uložený jí v rozhodnutí o diskvalifikaci, opětovné vyloučení může být až na 10 let, lhůta začíná běžet právní mocí rozhodnutí o opětovném vyloučení.</a:t>
            </a:r>
            <a:endParaRPr/>
          </a:p>
        </p:txBody>
      </p:sp>
      <p:sp>
        <p:nvSpPr>
          <p:cNvPr id="196" name="CustomShape 10"/>
          <p:cNvSpPr/>
          <p:nvPr/>
        </p:nvSpPr>
        <p:spPr>
          <a:xfrm>
            <a:off x="3223440" y="4051440"/>
            <a:ext cx="412200" cy="38520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11"/>
          <p:cNvSpPr/>
          <p:nvPr/>
        </p:nvSpPr>
        <p:spPr>
          <a:xfrm flipV="1">
            <a:off x="3205440" y="4653000"/>
            <a:ext cx="430200" cy="59544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1528</Words>
  <Application>Microsoft Office PowerPoint</Application>
  <PresentationFormat>Předvádění na obrazovce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Jarmila Pokorná</cp:lastModifiedBy>
  <cp:revision>5</cp:revision>
  <dcterms:modified xsi:type="dcterms:W3CDTF">2015-10-21T11:05:22Z</dcterms:modified>
</cp:coreProperties>
</file>