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  <p:sldId id="265" r:id="rId5"/>
    <p:sldId id="266" r:id="rId6"/>
    <p:sldId id="262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05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5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23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10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838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28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33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64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268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2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019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C0E64-5B1B-453F-8872-B9FF6ACFA3A5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21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>
            <p:ph type="title"/>
          </p:nvPr>
        </p:nvSpPr>
        <p:spPr>
          <a:xfrm>
            <a:off x="457200" y="0"/>
            <a:ext cx="8229600" cy="884238"/>
          </a:xfrm>
        </p:spPr>
        <p:txBody>
          <a:bodyPr rIns="132080"/>
          <a:lstStyle/>
          <a:p>
            <a:pPr eaLnBrk="1" hangingPunct="1"/>
            <a:r>
              <a:rPr lang="en-US" altLang="cs-CZ" sz="3200" smtClean="0"/>
              <a:t>Základní charakteristika společnosti</a:t>
            </a:r>
          </a:p>
        </p:txBody>
      </p:sp>
      <p:sp>
        <p:nvSpPr>
          <p:cNvPr id="2051" name="Rectangle 2"/>
          <p:cNvSpPr>
            <a:spLocks/>
          </p:cNvSpPr>
          <p:nvPr/>
        </p:nvSpPr>
        <p:spPr bwMode="auto">
          <a:xfrm>
            <a:off x="227013" y="1117600"/>
            <a:ext cx="8777287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105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 Společnost, za jejíž dluhy ručí společníci společně a nerozdílně do výše, v níž nesplnili vkladové povinnosti podle stavu v OR v době, kdy byli věřitelem vyzváni k plnění. (§ 132)</a:t>
            </a:r>
          </a:p>
          <a:p>
            <a:pPr eaLnBrk="1" hangingPunct="1">
              <a:spcBef>
                <a:spcPts val="105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 Firemní označení: plný název formy (společnost s ručením omezeným) nebo zkratka (spol. s r. o., s. r. o.)</a:t>
            </a:r>
          </a:p>
          <a:p>
            <a:pPr eaLnBrk="1" hangingPunct="1">
              <a:spcBef>
                <a:spcPts val="105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 Může být jednočlenná – obecná úprava - § 11 až 14, nejvyšším orgánem je společník,  podíl vždy převoditelný a vždy přechází na právního nástupce</a:t>
            </a:r>
          </a:p>
          <a:p>
            <a:pPr eaLnBrk="1" hangingPunct="1">
              <a:spcBef>
                <a:spcPts val="105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 Počet společníků není omezen</a:t>
            </a:r>
          </a:p>
          <a:p>
            <a:pPr eaLnBrk="1" hangingPunct="1">
              <a:spcBef>
                <a:spcPts val="105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 Minimální výše základního kapitálu není stanovena</a:t>
            </a:r>
          </a:p>
          <a:p>
            <a:pPr eaLnBrk="1" hangingPunct="1">
              <a:spcBef>
                <a:spcPts val="105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 Minimální výše vkladu je 1 Kč - § 142</a:t>
            </a:r>
          </a:p>
          <a:p>
            <a:pPr eaLnBrk="1" hangingPunct="1">
              <a:spcBef>
                <a:spcPts val="105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 Přípustná vícečetnost vkladů, spojeno s různými druhy podílů - § 135, 136, všechna základní práva a povinnosti jsou vyjádřena základním podílem, jeden druh tvoří podíly vyjadřující totožná práva a povinnosti, společník může vlastnit více podílů i více různých druhů podílů</a:t>
            </a:r>
          </a:p>
          <a:p>
            <a:pPr eaLnBrk="1" hangingPunct="1">
              <a:spcBef>
                <a:spcPts val="105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 Vnitřní organizace společnosti: valná hromada, jednatelé, dozorčí rada fakultativní</a:t>
            </a:r>
          </a:p>
        </p:txBody>
      </p:sp>
    </p:spTree>
    <p:extLst>
      <p:ext uri="{BB962C8B-B14F-4D97-AF65-F5344CB8AC3E}">
        <p14:creationId xmlns:p14="http://schemas.microsoft.com/office/powerpoint/2010/main" val="2570853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cs-CZ" smtClean="0"/>
              <a:t>Prameny právní úpravy</a:t>
            </a:r>
          </a:p>
        </p:txBody>
      </p:sp>
      <p:sp>
        <p:nvSpPr>
          <p:cNvPr id="3075" name="Rectangle 2"/>
          <p:cNvSpPr>
            <a:spLocks/>
          </p:cNvSpPr>
          <p:nvPr/>
        </p:nvSpPr>
        <p:spPr bwMode="auto">
          <a:xfrm>
            <a:off x="381000" y="1752600"/>
            <a:ext cx="8623300" cy="32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25438" indent="-285750"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Speciální ustanovení o společnosti s ručením omezeným - § 132 – 242 ZOK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Obecná ustanovení o obchodních korporacích - § 1 – 94 ZOK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s-CZ" sz="1800">
                <a:cs typeface="Arial" charset="0"/>
              </a:rPr>
              <a:t>-   Ustanovení o korporacích - § 210 – 213 NOZ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Ustanovení o právnických osobách - § 118 – 209 NOZ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Ustanovení o osobách - § 15 – 22 NOZ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endParaRPr lang="en-US" altLang="cs-CZ" sz="1800">
              <a:cs typeface="Arial" charset="0"/>
            </a:endParaRP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Ustanovení o podnikatelích a zastoupení podnikatele - § 420 – 488 NOZ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Ustanovení o cenných papírech – 514 – 524 NOZ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endParaRPr lang="en-US" altLang="cs-CZ" sz="1800">
              <a:cs typeface="Arial" charset="0"/>
            </a:endParaRP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Speciální zákony: z. č. 256/2004 Sb., o podnikání na kapitálovém trhu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s-CZ" sz="1800">
                <a:cs typeface="Arial" charset="0"/>
              </a:rPr>
              <a:t>                                  z. č. 240/2013 Sb., o investičních společnostech a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s-CZ" sz="1800">
                <a:cs typeface="Arial" charset="0"/>
              </a:rPr>
              <a:t>                                                                 investičních fondech</a:t>
            </a:r>
            <a:endParaRPr lang="cs-CZ" altLang="cs-CZ" sz="1800">
              <a:cs typeface="Arial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cs typeface="Arial" charset="0"/>
              </a:rPr>
              <a:t>                                  z. č. 191/1950Sb.,  směnečný a šekový</a:t>
            </a:r>
            <a:endParaRPr lang="en-US" altLang="cs-CZ" sz="180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553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>
            <p:ph type="title"/>
          </p:nvPr>
        </p:nvSpPr>
        <p:spPr>
          <a:xfrm>
            <a:off x="457200" y="0"/>
            <a:ext cx="8229600" cy="884238"/>
          </a:xfrm>
        </p:spPr>
        <p:txBody>
          <a:bodyPr rIns="132080"/>
          <a:lstStyle/>
          <a:p>
            <a:pPr eaLnBrk="1" hangingPunct="1"/>
            <a:r>
              <a:rPr lang="en-US" altLang="cs-CZ" sz="2400" smtClean="0"/>
              <a:t>Založení a vznik společnosti s ručením omezeným</a:t>
            </a:r>
          </a:p>
        </p:txBody>
      </p:sp>
      <p:grpSp>
        <p:nvGrpSpPr>
          <p:cNvPr id="4099" name="Group 4"/>
          <p:cNvGrpSpPr>
            <a:grpSpLocks/>
          </p:cNvGrpSpPr>
          <p:nvPr/>
        </p:nvGrpSpPr>
        <p:grpSpPr bwMode="auto">
          <a:xfrm>
            <a:off x="230188" y="2025650"/>
            <a:ext cx="3124200" cy="533400"/>
            <a:chOff x="0" y="0"/>
            <a:chExt cx="1968" cy="336"/>
          </a:xfrm>
        </p:grpSpPr>
        <p:sp>
          <p:nvSpPr>
            <p:cNvPr id="4113" name="Rectangle 2"/>
            <p:cNvSpPr>
              <a:spLocks/>
            </p:cNvSpPr>
            <p:nvPr/>
          </p:nvSpPr>
          <p:spPr bwMode="auto">
            <a:xfrm>
              <a:off x="0" y="0"/>
              <a:ext cx="1968" cy="336"/>
            </a:xfrm>
            <a:prstGeom prst="rect">
              <a:avLst/>
            </a:prstGeom>
            <a:solidFill>
              <a:srgbClr val="0000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spcBef>
                  <a:spcPts val="700"/>
                </a:spcBef>
                <a:buSzPct val="100000"/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SzPct val="100000"/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SzPct val="100000"/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SzPct val="100000"/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57400" indent="-228600" eaLnBrk="0" hangingPunct="0">
                <a:spcBef>
                  <a:spcPts val="500"/>
                </a:spcBef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cs-CZ" altLang="cs-CZ" sz="1800">
                <a:solidFill>
                  <a:srgbClr val="000000"/>
                </a:solidFill>
              </a:endParaRPr>
            </a:p>
          </p:txBody>
        </p:sp>
        <p:sp>
          <p:nvSpPr>
            <p:cNvPr id="4114" name="Rectangle 3"/>
            <p:cNvSpPr>
              <a:spLocks/>
            </p:cNvSpPr>
            <p:nvPr/>
          </p:nvSpPr>
          <p:spPr bwMode="auto">
            <a:xfrm>
              <a:off x="0" y="56"/>
              <a:ext cx="196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 anchor="ctr"/>
            <a:lstStyle>
              <a:lvl1pPr marL="39688" eaLnBrk="0" hangingPunct="0">
                <a:spcBef>
                  <a:spcPts val="700"/>
                </a:spcBef>
                <a:buSzPct val="100000"/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SzPct val="100000"/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SzPct val="100000"/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SzPct val="100000"/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57400" indent="-228600" eaLnBrk="0" hangingPunct="0">
                <a:spcBef>
                  <a:spcPts val="500"/>
                </a:spcBef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cs-CZ" sz="1800">
                  <a:solidFill>
                    <a:srgbClr val="FFFFFF"/>
                  </a:solidFill>
                  <a:cs typeface="Arial" charset="0"/>
                </a:rPr>
                <a:t>Obsah společenské smlouvy</a:t>
              </a:r>
            </a:p>
          </p:txBody>
        </p:sp>
      </p:grpSp>
      <p:grpSp>
        <p:nvGrpSpPr>
          <p:cNvPr id="4100" name="Group 7"/>
          <p:cNvGrpSpPr>
            <a:grpSpLocks/>
          </p:cNvGrpSpPr>
          <p:nvPr/>
        </p:nvGrpSpPr>
        <p:grpSpPr bwMode="auto">
          <a:xfrm>
            <a:off x="236538" y="914400"/>
            <a:ext cx="3124200" cy="533400"/>
            <a:chOff x="0" y="0"/>
            <a:chExt cx="1968" cy="336"/>
          </a:xfrm>
        </p:grpSpPr>
        <p:sp>
          <p:nvSpPr>
            <p:cNvPr id="4111" name="Rectangle 5"/>
            <p:cNvSpPr>
              <a:spLocks/>
            </p:cNvSpPr>
            <p:nvPr/>
          </p:nvSpPr>
          <p:spPr bwMode="auto">
            <a:xfrm>
              <a:off x="0" y="0"/>
              <a:ext cx="1968" cy="336"/>
            </a:xfrm>
            <a:prstGeom prst="rect">
              <a:avLst/>
            </a:prstGeom>
            <a:solidFill>
              <a:srgbClr val="0000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spcBef>
                  <a:spcPts val="700"/>
                </a:spcBef>
                <a:buSzPct val="100000"/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SzPct val="100000"/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SzPct val="100000"/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SzPct val="100000"/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57400" indent="-228600" eaLnBrk="0" hangingPunct="0">
                <a:spcBef>
                  <a:spcPts val="500"/>
                </a:spcBef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cs-CZ" altLang="cs-CZ" sz="1800">
                <a:solidFill>
                  <a:srgbClr val="000000"/>
                </a:solidFill>
              </a:endParaRPr>
            </a:p>
          </p:txBody>
        </p:sp>
        <p:sp>
          <p:nvSpPr>
            <p:cNvPr id="4112" name="Rectangle 6"/>
            <p:cNvSpPr>
              <a:spLocks/>
            </p:cNvSpPr>
            <p:nvPr/>
          </p:nvSpPr>
          <p:spPr bwMode="auto">
            <a:xfrm>
              <a:off x="0" y="56"/>
              <a:ext cx="196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 anchor="ctr"/>
            <a:lstStyle>
              <a:lvl1pPr marL="39688" eaLnBrk="0" hangingPunct="0">
                <a:spcBef>
                  <a:spcPts val="700"/>
                </a:spcBef>
                <a:buSzPct val="100000"/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SzPct val="100000"/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SzPct val="100000"/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SzPct val="100000"/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57400" indent="-228600" eaLnBrk="0" hangingPunct="0">
                <a:spcBef>
                  <a:spcPts val="500"/>
                </a:spcBef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cs-CZ" sz="1800">
                  <a:solidFill>
                    <a:srgbClr val="FFFFFF"/>
                  </a:solidFill>
                  <a:cs typeface="Arial" charset="0"/>
                </a:rPr>
                <a:t>Založení společnosti</a:t>
              </a:r>
            </a:p>
          </p:txBody>
        </p:sp>
      </p:grpSp>
      <p:grpSp>
        <p:nvGrpSpPr>
          <p:cNvPr id="4101" name="Group 10"/>
          <p:cNvGrpSpPr>
            <a:grpSpLocks/>
          </p:cNvGrpSpPr>
          <p:nvPr/>
        </p:nvGrpSpPr>
        <p:grpSpPr bwMode="auto">
          <a:xfrm>
            <a:off x="152400" y="5368925"/>
            <a:ext cx="6019800" cy="533400"/>
            <a:chOff x="0" y="0"/>
            <a:chExt cx="3792" cy="336"/>
          </a:xfrm>
        </p:grpSpPr>
        <p:sp>
          <p:nvSpPr>
            <p:cNvPr id="4109" name="Rectangle 8"/>
            <p:cNvSpPr>
              <a:spLocks/>
            </p:cNvSpPr>
            <p:nvPr/>
          </p:nvSpPr>
          <p:spPr bwMode="auto">
            <a:xfrm>
              <a:off x="0" y="0"/>
              <a:ext cx="3792" cy="336"/>
            </a:xfrm>
            <a:prstGeom prst="rect">
              <a:avLst/>
            </a:prstGeom>
            <a:solidFill>
              <a:srgbClr val="0000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spcBef>
                  <a:spcPts val="700"/>
                </a:spcBef>
                <a:buSzPct val="100000"/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SzPct val="100000"/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SzPct val="100000"/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SzPct val="100000"/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57400" indent="-228600" eaLnBrk="0" hangingPunct="0">
                <a:spcBef>
                  <a:spcPts val="500"/>
                </a:spcBef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cs-CZ" altLang="cs-CZ" sz="1800">
                <a:solidFill>
                  <a:srgbClr val="000000"/>
                </a:solidFill>
              </a:endParaRPr>
            </a:p>
          </p:txBody>
        </p:sp>
        <p:sp>
          <p:nvSpPr>
            <p:cNvPr id="4110" name="Rectangle 9"/>
            <p:cNvSpPr>
              <a:spLocks/>
            </p:cNvSpPr>
            <p:nvPr/>
          </p:nvSpPr>
          <p:spPr bwMode="auto">
            <a:xfrm>
              <a:off x="0" y="56"/>
              <a:ext cx="3792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 anchor="ctr"/>
            <a:lstStyle>
              <a:lvl1pPr marL="39688" eaLnBrk="0" hangingPunct="0">
                <a:spcBef>
                  <a:spcPts val="700"/>
                </a:spcBef>
                <a:buSzPct val="100000"/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SzPct val="100000"/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SzPct val="100000"/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SzPct val="100000"/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57400" indent="-228600" eaLnBrk="0" hangingPunct="0">
                <a:spcBef>
                  <a:spcPts val="500"/>
                </a:spcBef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cs-CZ" sz="1800">
                  <a:solidFill>
                    <a:srgbClr val="FFFFFF"/>
                  </a:solidFill>
                  <a:cs typeface="Arial" charset="0"/>
                </a:rPr>
                <a:t>Skutečnosti zapisované do obchodního rejstříku </a:t>
              </a:r>
            </a:p>
          </p:txBody>
        </p:sp>
      </p:grpSp>
      <p:grpSp>
        <p:nvGrpSpPr>
          <p:cNvPr id="4102" name="Group 13"/>
          <p:cNvGrpSpPr>
            <a:grpSpLocks/>
          </p:cNvGrpSpPr>
          <p:nvPr/>
        </p:nvGrpSpPr>
        <p:grpSpPr bwMode="auto">
          <a:xfrm>
            <a:off x="215900" y="3667125"/>
            <a:ext cx="3124200" cy="533400"/>
            <a:chOff x="0" y="0"/>
            <a:chExt cx="1968" cy="336"/>
          </a:xfrm>
        </p:grpSpPr>
        <p:sp>
          <p:nvSpPr>
            <p:cNvPr id="4107" name="Rectangle 11"/>
            <p:cNvSpPr>
              <a:spLocks/>
            </p:cNvSpPr>
            <p:nvPr/>
          </p:nvSpPr>
          <p:spPr bwMode="auto">
            <a:xfrm>
              <a:off x="0" y="0"/>
              <a:ext cx="1968" cy="336"/>
            </a:xfrm>
            <a:prstGeom prst="rect">
              <a:avLst/>
            </a:prstGeom>
            <a:solidFill>
              <a:srgbClr val="0000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spcBef>
                  <a:spcPts val="700"/>
                </a:spcBef>
                <a:buSzPct val="100000"/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SzPct val="100000"/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SzPct val="100000"/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SzPct val="100000"/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57400" indent="-228600" eaLnBrk="0" hangingPunct="0">
                <a:spcBef>
                  <a:spcPts val="500"/>
                </a:spcBef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cs-CZ" altLang="cs-CZ" sz="1800">
                <a:solidFill>
                  <a:srgbClr val="000000"/>
                </a:solidFill>
              </a:endParaRPr>
            </a:p>
          </p:txBody>
        </p:sp>
        <p:sp>
          <p:nvSpPr>
            <p:cNvPr id="4108" name="Rectangle 12"/>
            <p:cNvSpPr>
              <a:spLocks/>
            </p:cNvSpPr>
            <p:nvPr/>
          </p:nvSpPr>
          <p:spPr bwMode="auto">
            <a:xfrm>
              <a:off x="0" y="56"/>
              <a:ext cx="196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 anchor="ctr"/>
            <a:lstStyle>
              <a:lvl1pPr marL="39688" eaLnBrk="0" hangingPunct="0">
                <a:spcBef>
                  <a:spcPts val="700"/>
                </a:spcBef>
                <a:buSzPct val="100000"/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SzPct val="100000"/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SzPct val="100000"/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SzPct val="100000"/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4pPr>
              <a:lvl5pPr marL="2057400" indent="-228600" eaLnBrk="0" hangingPunct="0">
                <a:spcBef>
                  <a:spcPts val="500"/>
                </a:spcBef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cs-CZ" sz="1800">
                  <a:solidFill>
                    <a:srgbClr val="FFFFFF"/>
                  </a:solidFill>
                  <a:cs typeface="Arial" charset="0"/>
                </a:rPr>
                <a:t>Splácení základního kapitálu</a:t>
              </a:r>
            </a:p>
          </p:txBody>
        </p:sp>
      </p:grpSp>
      <p:sp>
        <p:nvSpPr>
          <p:cNvPr id="4103" name="Rectangle 14"/>
          <p:cNvSpPr>
            <a:spLocks/>
          </p:cNvSpPr>
          <p:nvPr/>
        </p:nvSpPr>
        <p:spPr bwMode="auto">
          <a:xfrm>
            <a:off x="236538" y="1600200"/>
            <a:ext cx="8839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s-CZ" sz="1800">
                <a:cs typeface="Arial" charset="0"/>
              </a:rPr>
              <a:t>Společenskou smlouvou nebo zakladatelskou listinou, forma veřejné listiny - § 8 ZOK</a:t>
            </a:r>
          </a:p>
        </p:txBody>
      </p:sp>
      <p:sp>
        <p:nvSpPr>
          <p:cNvPr id="4104" name="Rectangle 15"/>
          <p:cNvSpPr>
            <a:spLocks/>
          </p:cNvSpPr>
          <p:nvPr/>
        </p:nvSpPr>
        <p:spPr bwMode="auto">
          <a:xfrm>
            <a:off x="150813" y="2743200"/>
            <a:ext cx="8777287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s-CZ" sz="1800">
                <a:cs typeface="Arial" charset="0"/>
              </a:rPr>
              <a:t>Ustanovení organizačního charakteru: § 146 odst. 1 + dispozitivní ustanovení upravující společnost s ručením omezeným, např. § 136, 137, 150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s-CZ" sz="1800">
                <a:cs typeface="Arial" charset="0"/>
              </a:rPr>
              <a:t>Ustanovení zakládací: § 146 odst. 2</a:t>
            </a:r>
          </a:p>
        </p:txBody>
      </p:sp>
      <p:sp>
        <p:nvSpPr>
          <p:cNvPr id="4105" name="Rectangle 16"/>
          <p:cNvSpPr>
            <a:spLocks/>
          </p:cNvSpPr>
          <p:nvPr/>
        </p:nvSpPr>
        <p:spPr bwMode="auto">
          <a:xfrm>
            <a:off x="215900" y="4419600"/>
            <a:ext cx="87884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s-CZ" sz="1800">
                <a:cs typeface="Arial" charset="0"/>
              </a:rPr>
              <a:t>Částky vkladů určuje společenská smlouva, nepeněžité vklady zde popsány + ocenění podle posudku znalce, před podáním návrhu na zápis splaceny nepeněžité vklady, vkladové ážio a na peněžité vklady nejméně 30% - § 23, 142 – 144, 148</a:t>
            </a:r>
          </a:p>
        </p:txBody>
      </p:sp>
      <p:sp>
        <p:nvSpPr>
          <p:cNvPr id="4106" name="Rectangle 17"/>
          <p:cNvSpPr>
            <a:spLocks/>
          </p:cNvSpPr>
          <p:nvPr/>
        </p:nvSpPr>
        <p:spPr bwMode="auto">
          <a:xfrm>
            <a:off x="215900" y="6096000"/>
            <a:ext cx="88646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s-CZ" sz="1800">
                <a:cs typeface="Arial" charset="0"/>
              </a:rPr>
              <a:t>Zákon č. 304/2013 Sb., § 25 (obecné skutečnosti) + § 48 (speciální úprava též pro sro)</a:t>
            </a:r>
          </a:p>
        </p:txBody>
      </p:sp>
    </p:spTree>
    <p:extLst>
      <p:ext uri="{BB962C8B-B14F-4D97-AF65-F5344CB8AC3E}">
        <p14:creationId xmlns:p14="http://schemas.microsoft.com/office/powerpoint/2010/main" val="1577334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>
            <p:ph type="title"/>
          </p:nvPr>
        </p:nvSpPr>
        <p:spPr>
          <a:xfrm>
            <a:off x="457200" y="0"/>
            <a:ext cx="8229600" cy="1265238"/>
          </a:xfrm>
        </p:spPr>
        <p:txBody>
          <a:bodyPr rIns="132080"/>
          <a:lstStyle/>
          <a:p>
            <a:pPr eaLnBrk="1" hangingPunct="1"/>
            <a:r>
              <a:rPr lang="en-US" altLang="cs-CZ" sz="3600" smtClean="0"/>
              <a:t>Financování z vlastních zdrojů</a:t>
            </a:r>
          </a:p>
        </p:txBody>
      </p:sp>
      <p:sp>
        <p:nvSpPr>
          <p:cNvPr id="5123" name="Rectangle 2"/>
          <p:cNvSpPr>
            <a:spLocks/>
          </p:cNvSpPr>
          <p:nvPr/>
        </p:nvSpPr>
        <p:spPr bwMode="auto">
          <a:xfrm>
            <a:off x="152400" y="1143000"/>
            <a:ext cx="88519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25438" indent="-285750"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Minimální výše vkladu - § 142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Vklady peněžité i nepeněžité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Povinnost splatit alespoň část před vznikem společnosti - § 23, 148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Zbytek podle společenské smlouvy - § 17, 150, 151,  § 239 NOZ, § 157 ZOK, § 204 ZOK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Oceňování nepeněžitých vkladů - § 17 + 143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Zákaz vracení vkladu za trvání společnosti - § 16</a:t>
            </a:r>
          </a:p>
        </p:txBody>
      </p:sp>
    </p:spTree>
    <p:extLst>
      <p:ext uri="{BB962C8B-B14F-4D97-AF65-F5344CB8AC3E}">
        <p14:creationId xmlns:p14="http://schemas.microsoft.com/office/powerpoint/2010/main" val="2640580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cs-CZ" smtClean="0"/>
              <a:t>Zrušení a zánik společnosti</a:t>
            </a:r>
          </a:p>
        </p:txBody>
      </p:sp>
      <p:sp>
        <p:nvSpPr>
          <p:cNvPr id="9219" name="Rectangle 2"/>
          <p:cNvSpPr>
            <a:spLocks/>
          </p:cNvSpPr>
          <p:nvPr/>
        </p:nvSpPr>
        <p:spPr bwMode="auto">
          <a:xfrm>
            <a:off x="76200" y="2438400"/>
            <a:ext cx="89281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ts val="105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 Zrušení společnosti dohodou společníků (§ 241 odst. 1 ZOK - § 190 odst. 2 písm. f)</a:t>
            </a:r>
          </a:p>
          <a:p>
            <a:pPr eaLnBrk="1" hangingPunct="1">
              <a:spcBef>
                <a:spcPts val="105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 Zrušení společnosti rozhodnutím soudu  (§ 241 odst. 2)</a:t>
            </a:r>
          </a:p>
          <a:p>
            <a:pPr eaLnBrk="1" hangingPunct="1">
              <a:spcBef>
                <a:spcPts val="105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800">
                <a:cs typeface="Arial" charset="0"/>
              </a:rPr>
              <a:t> Právo na likvidační zůstatek a kmenové listy (§ 242)</a:t>
            </a:r>
          </a:p>
        </p:txBody>
      </p:sp>
    </p:spTree>
    <p:extLst>
      <p:ext uri="{BB962C8B-B14F-4D97-AF65-F5344CB8AC3E}">
        <p14:creationId xmlns:p14="http://schemas.microsoft.com/office/powerpoint/2010/main" val="3531096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1470025"/>
          </a:xfrm>
        </p:spPr>
        <p:txBody>
          <a:bodyPr/>
          <a:lstStyle/>
          <a:p>
            <a:r>
              <a:rPr lang="cs-CZ" dirty="0" smtClean="0"/>
              <a:t>Vnitřní organizace společnosti s ručením omezeným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09785" y="1844824"/>
            <a:ext cx="6192688" cy="64807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Orgány společnosti s ručením omezeným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2780928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alná hromada: složena ze společníků, výkon práva na řízení společnosti (§ 167 – 193)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j</a:t>
            </a:r>
            <a:r>
              <a:rPr lang="cs-CZ" dirty="0" smtClean="0"/>
              <a:t>ednatelé: výkonný orgán (§ 194 – 199)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Dozorčí rada: fakultativní kontrolní orgán (§ 201)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9979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Valná hromada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57777" y="1206236"/>
            <a:ext cx="3024336" cy="576064"/>
          </a:xfrm>
          <a:prstGeom prst="rect">
            <a:avLst/>
          </a:prstGeom>
          <a:solidFill>
            <a:srgbClr val="00206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s</a:t>
            </a:r>
            <a:r>
              <a:rPr lang="cs-CZ" dirty="0" smtClean="0">
                <a:solidFill>
                  <a:schemeClr val="bg1"/>
                </a:solidFill>
              </a:rPr>
              <a:t>chopnost usnášet se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57777" y="2142340"/>
            <a:ext cx="3024336" cy="576064"/>
          </a:xfrm>
          <a:prstGeom prst="rect">
            <a:avLst/>
          </a:prstGeom>
          <a:solidFill>
            <a:srgbClr val="00206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rozhodování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57777" y="3438484"/>
            <a:ext cx="3024336" cy="576064"/>
          </a:xfrm>
          <a:prstGeom prst="rect">
            <a:avLst/>
          </a:prstGeom>
          <a:solidFill>
            <a:srgbClr val="00206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ůsobnost valné hromady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57777" y="4509120"/>
            <a:ext cx="3024336" cy="576064"/>
          </a:xfrm>
          <a:prstGeom prst="rect">
            <a:avLst/>
          </a:prstGeom>
          <a:solidFill>
            <a:srgbClr val="00206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</a:t>
            </a:r>
            <a:r>
              <a:rPr lang="cs-CZ" dirty="0" smtClean="0"/>
              <a:t>ady usnesení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563888" y="1124744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Přítomnost společníků, kteří mají alespoň polovinu všech hlasů, každý společník má 1 hlas na 1 Kč svého vkladu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382113" y="1988840"/>
            <a:ext cx="5472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Prostou většinou hlasů</a:t>
            </a:r>
          </a:p>
          <a:p>
            <a:r>
              <a:rPr lang="cs-CZ" dirty="0" smtClean="0"/>
              <a:t>Kvalifikovanou 2/3 většinou hlasů</a:t>
            </a:r>
          </a:p>
          <a:p>
            <a:r>
              <a:rPr lang="cs-CZ" dirty="0" smtClean="0"/>
              <a:t>Kumulativní hlasování</a:t>
            </a:r>
          </a:p>
          <a:p>
            <a:r>
              <a:rPr lang="cs-CZ" dirty="0" smtClean="0"/>
              <a:t>Dodatečný výkon hlasovacího práva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563888" y="3438484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Zákon: § 190 odst. 2 + další speciální ustanovení</a:t>
            </a:r>
          </a:p>
          <a:p>
            <a:r>
              <a:rPr lang="cs-CZ" dirty="0" smtClean="0"/>
              <a:t>Společenská smlouva: záležitosti podle § 190/2 o)</a:t>
            </a:r>
          </a:p>
          <a:p>
            <a:r>
              <a:rPr lang="cs-CZ" dirty="0" smtClean="0"/>
              <a:t>Valná hromada si může rozhodování vyhradit (§ 190/3)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563888" y="4653136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Možnost dovolat se neplatnosti usnesení valné hromady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51520" y="5589240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Rozhodování per </a:t>
            </a:r>
            <a:r>
              <a:rPr lang="cs-CZ" dirty="0" err="1" smtClean="0"/>
              <a:t>rollam</a:t>
            </a:r>
            <a:r>
              <a:rPr lang="cs-CZ" dirty="0" smtClean="0"/>
              <a:t> mimo valnou hromadu: § 175 - 177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274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8864" y="85110"/>
            <a:ext cx="8229600" cy="895618"/>
          </a:xfrm>
        </p:spPr>
        <p:txBody>
          <a:bodyPr/>
          <a:lstStyle/>
          <a:p>
            <a:r>
              <a:rPr lang="cs-CZ" dirty="0" smtClean="0"/>
              <a:t>Jednatelé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22811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Individuální, pokud společenská smlouva nestanoví, že tvoří kolektivní orgán.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1799659"/>
            <a:ext cx="2952328" cy="57606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Působnost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2564904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Statutární orgán § 194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Obchodní vedení § 195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Vedení evidencí a účetnictví § 196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Vztahy ke společníkům: seznam společníků, informační povinnost § 196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Vztahy ke společnosti: zápisy do obchodního rejstříku, ukládání dokumentů do sbírky listin § 197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23528" y="4308197"/>
            <a:ext cx="2952328" cy="57606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Vznik funkce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5229200"/>
            <a:ext cx="2952328" cy="57606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Zánik funkce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23528" y="6021288"/>
            <a:ext cx="2952328" cy="57606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Zákaz konkurence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419872" y="4365104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Zvolení valnou hromadou - § 198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491880" y="5229200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Smrt, odvolání, odstoupení, zánik právnické osoby, která je jednatelem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419872" y="6165304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Úprava v § 199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454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Dozorčí rada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1700808"/>
            <a:ext cx="4104456" cy="936104"/>
          </a:xfrm>
          <a:prstGeom prst="rect">
            <a:avLst/>
          </a:prstGeom>
          <a:solidFill>
            <a:schemeClr val="accent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Působnost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3284984"/>
            <a:ext cx="4104456" cy="936104"/>
          </a:xfrm>
          <a:prstGeom prst="rect">
            <a:avLst/>
          </a:prstGeom>
          <a:solidFill>
            <a:schemeClr val="accent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Neslučitelnost funkcí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5215555"/>
            <a:ext cx="4104456" cy="936104"/>
          </a:xfrm>
          <a:prstGeom prst="rect">
            <a:avLst/>
          </a:prstGeom>
          <a:solidFill>
            <a:schemeClr val="accent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Vznik, zánik, zákaz konkurence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716016" y="1628800"/>
            <a:ext cx="4176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Dohlíží na činnost jednatelů, 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Nahlíží do dokumentů společnosti a kontroluje tam obsažené údaje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Podává zprávu o činnosti valné hromadě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16016" y="3501008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Členem nemůže být jednatel nebo jiná osoba oprávněná podle zápisu v rejstříku jednat za společnost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16016" y="5215555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Obdobně jako u jednatelů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8717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809</Words>
  <Application>Microsoft Office PowerPoint</Application>
  <PresentationFormat>Předvádění na obrazovce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Základní charakteristika společnosti</vt:lpstr>
      <vt:lpstr>Prameny právní úpravy</vt:lpstr>
      <vt:lpstr>Založení a vznik společnosti s ručením omezeným</vt:lpstr>
      <vt:lpstr>Financování z vlastních zdrojů</vt:lpstr>
      <vt:lpstr>Zrušení a zánik společnosti</vt:lpstr>
      <vt:lpstr>Vnitřní organizace společnosti s ručením omezeným</vt:lpstr>
      <vt:lpstr>Valná hromada</vt:lpstr>
      <vt:lpstr>Jednatelé</vt:lpstr>
      <vt:lpstr>Dozorčí rada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Vnitřní organizace společnosti s ručením omezeným</dc:title>
  <dc:creator>Jarmila Pokorná</dc:creator>
  <cp:lastModifiedBy>Jarmila Pokorná</cp:lastModifiedBy>
  <cp:revision>6</cp:revision>
  <dcterms:created xsi:type="dcterms:W3CDTF">2013-11-20T11:58:48Z</dcterms:created>
  <dcterms:modified xsi:type="dcterms:W3CDTF">2015-11-11T12:34:01Z</dcterms:modified>
</cp:coreProperties>
</file>