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89" r:id="rId3"/>
    <p:sldId id="263" r:id="rId4"/>
    <p:sldId id="257" r:id="rId5"/>
    <p:sldId id="258" r:id="rId6"/>
    <p:sldId id="290" r:id="rId7"/>
    <p:sldId id="259" r:id="rId8"/>
    <p:sldId id="260" r:id="rId9"/>
    <p:sldId id="261" r:id="rId10"/>
    <p:sldId id="262" r:id="rId11"/>
    <p:sldId id="281" r:id="rId12"/>
    <p:sldId id="282" r:id="rId13"/>
    <p:sldId id="283" r:id="rId14"/>
    <p:sldId id="280" r:id="rId15"/>
    <p:sldId id="264" r:id="rId16"/>
    <p:sldId id="284" r:id="rId17"/>
    <p:sldId id="285" r:id="rId18"/>
    <p:sldId id="286" r:id="rId19"/>
    <p:sldId id="266" r:id="rId20"/>
    <p:sldId id="265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7" r:id="rId32"/>
    <p:sldId id="288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6"/>
          <p:cNvGrpSpPr/>
          <p:nvPr/>
        </p:nvGrpSpPr>
        <p:grpSpPr>
          <a:xfrm>
            <a:off x="0" y="3268345"/>
            <a:ext cx="9144000" cy="146304"/>
            <a:chOff x="0" y="3268345"/>
            <a:chExt cx="9144000" cy="146304"/>
          </a:xfrm>
        </p:grpSpPr>
        <p:sp>
          <p:nvSpPr>
            <p:cNvPr id="13" name="Rectangle 12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752600"/>
            <a:ext cx="7924800" cy="1470025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96B2-9C46-4BD8-930C-9B65E18B8F55}" type="datetimeFigureOut">
              <a:rPr lang="cs-CZ" smtClean="0"/>
              <a:pPr/>
              <a:t>19.5.2015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E07FA-7271-4556-A19A-D5AFE668DB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voltage.wav"/>
          </p:stSnd>
        </p:sndAc>
      </p:transition>
    </mc:Choice>
    <mc:Fallback xmlns="">
      <p:transition spd="slow">
        <p:fade/>
        <p:sndAc>
          <p:stSnd>
            <p:snd r:embed="rId3" name="voltage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svislý tex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96B2-9C46-4BD8-930C-9B65E18B8F55}" type="datetimeFigureOut">
              <a:rPr lang="cs-CZ" smtClean="0"/>
              <a:pPr/>
              <a:t>19.5.2015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E07FA-7271-4556-A19A-D5AFE668DBF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grpSp>
        <p:nvGrpSpPr>
          <p:cNvPr id="2" name="Group 7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voltage.wav"/>
          </p:stSnd>
        </p:sndAc>
      </p:transition>
    </mc:Choice>
    <mc:Fallback xmlns="">
      <p:transition spd="slow">
        <p:fade/>
        <p:sndAc>
          <p:stSnd>
            <p:snd r:embed="rId3" name="voltage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18288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722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9712" y="6356350"/>
            <a:ext cx="1868424" cy="365125"/>
          </a:xfrm>
        </p:spPr>
        <p:txBody>
          <a:bodyPr/>
          <a:lstStyle/>
          <a:p>
            <a:fld id="{570C96B2-9C46-4BD8-930C-9B65E18B8F55}" type="datetimeFigureOut">
              <a:rPr lang="cs-CZ" smtClean="0"/>
              <a:pPr/>
              <a:t>19.5.2015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E07FA-7271-4556-A19A-D5AFE668DBFA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 rot="5400000" flipH="1">
            <a:off x="3332988" y="3384804"/>
            <a:ext cx="6867144" cy="73152"/>
            <a:chOff x="0" y="3268345"/>
            <a:chExt cx="9144000" cy="146304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voltage.wav"/>
          </p:stSnd>
        </p:sndAc>
      </p:transition>
    </mc:Choice>
    <mc:Fallback xmlns="">
      <p:transition spd="slow">
        <p:fade/>
        <p:sndAc>
          <p:stSnd>
            <p:snd r:embed="rId3" name="voltage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9616"/>
            <a:ext cx="8229600" cy="462654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96B2-9C46-4BD8-930C-9B65E18B8F55}" type="datetimeFigureOut">
              <a:rPr lang="cs-CZ" smtClean="0"/>
              <a:pPr/>
              <a:t>19.5.2015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E07FA-7271-4556-A19A-D5AFE668DBFA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3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voltage.wav"/>
          </p:stSnd>
        </p:sndAc>
      </p:transition>
    </mc:Choice>
    <mc:Fallback xmlns="">
      <p:transition spd="slow">
        <p:fade/>
        <p:sndAc>
          <p:stSnd>
            <p:snd r:embed="rId3" name="voltage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512" y="4406900"/>
            <a:ext cx="78272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2667000"/>
            <a:ext cx="78272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96B2-9C46-4BD8-930C-9B65E18B8F55}" type="datetimeFigureOut">
              <a:rPr lang="cs-CZ" smtClean="0"/>
              <a:pPr/>
              <a:t>19.5.2015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E07FA-7271-4556-A19A-D5AFE668DBFA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7" name="Group 12"/>
          <p:cNvGrpSpPr/>
          <p:nvPr/>
        </p:nvGrpSpPr>
        <p:grpSpPr>
          <a:xfrm flipH="1">
            <a:off x="0" y="4228465"/>
            <a:ext cx="9144000" cy="146304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voltage.wav"/>
          </p:stSnd>
        </p:sndAc>
      </p:transition>
    </mc:Choice>
    <mc:Fallback xmlns="">
      <p:transition spd="slow">
        <p:fade/>
        <p:sndAc>
          <p:stSnd>
            <p:snd r:embed="rId3" name="voltage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96B2-9C46-4BD8-930C-9B65E18B8F55}" type="datetimeFigureOut">
              <a:rPr lang="cs-CZ" smtClean="0"/>
              <a:pPr/>
              <a:t>19.5.2015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E07FA-7271-4556-A19A-D5AFE668DBF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6" name="Rectangle 15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voltage.wav"/>
          </p:stSnd>
        </p:sndAc>
      </p:transition>
    </mc:Choice>
    <mc:Fallback xmlns="">
      <p:transition spd="slow">
        <p:fade/>
        <p:sndAc>
          <p:stSnd>
            <p:snd r:embed="rId3" name="voltage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971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971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96B2-9C46-4BD8-930C-9B65E18B8F55}" type="datetimeFigureOut">
              <a:rPr lang="cs-CZ" smtClean="0"/>
              <a:pPr/>
              <a:t>19.5.2015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E07FA-7271-4556-A19A-D5AFE668DBF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grpSp>
        <p:nvGrpSpPr>
          <p:cNvPr id="2" name="Group 16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voltage.wav"/>
          </p:stSnd>
        </p:sndAc>
      </p:transition>
    </mc:Choice>
    <mc:Fallback xmlns="">
      <p:transition spd="slow">
        <p:fade/>
        <p:sndAc>
          <p:stSnd>
            <p:snd r:embed="rId3" name="voltage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96B2-9C46-4BD8-930C-9B65E18B8F55}" type="datetimeFigureOut">
              <a:rPr lang="cs-CZ" smtClean="0"/>
              <a:pPr/>
              <a:t>19.5.2015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E07FA-7271-4556-A19A-D5AFE668DBF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voltage.wav"/>
          </p:stSnd>
        </p:sndAc>
      </p:transition>
    </mc:Choice>
    <mc:Fallback xmlns="">
      <p:transition spd="slow">
        <p:fade/>
        <p:sndAc>
          <p:stSnd>
            <p:snd r:embed="rId3" name="voltage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96B2-9C46-4BD8-930C-9B65E18B8F55}" type="datetimeFigureOut">
              <a:rPr lang="cs-CZ" smtClean="0"/>
              <a:pPr/>
              <a:t>19.5.2015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E07FA-7271-4556-A19A-D5AFE668DBFA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5" name="Group 10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voltage.wav"/>
          </p:stSnd>
        </p:sndAc>
      </p:transition>
    </mc:Choice>
    <mc:Fallback xmlns="">
      <p:transition spd="slow">
        <p:fade/>
        <p:sndAc>
          <p:stSnd>
            <p:snd r:embed="rId3" name="voltage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7937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71600"/>
            <a:ext cx="5111750" cy="4754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71600"/>
            <a:ext cx="3008313" cy="4754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96B2-9C46-4BD8-930C-9B65E18B8F55}" type="datetimeFigureOut">
              <a:rPr lang="cs-CZ" smtClean="0"/>
              <a:pPr/>
              <a:t>19.5.2015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E07FA-7271-4556-A19A-D5AFE668DBFA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8" name="Group 13"/>
          <p:cNvGrpSpPr/>
          <p:nvPr/>
        </p:nvGrpSpPr>
        <p:grpSpPr>
          <a:xfrm flipH="1">
            <a:off x="0" y="11430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voltage.wav"/>
          </p:stSnd>
        </p:sndAc>
      </p:transition>
    </mc:Choice>
    <mc:Fallback xmlns="">
      <p:transition spd="slow">
        <p:fade/>
        <p:sndAc>
          <p:stSnd>
            <p:snd r:embed="rId3" name="voltage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1801368" y="685800"/>
            <a:ext cx="5495544" cy="3886200"/>
          </a:xfrm>
          <a:solidFill>
            <a:schemeClr val="accent1"/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contrasting" dir="t"/>
          </a:scene3d>
          <a:sp3d contourW="12700" prstMaterial="softEdge">
            <a:bevelT prst="cross"/>
            <a:contourClr>
              <a:srgbClr val="FFFFFF"/>
            </a:contourClr>
          </a:sp3d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96B2-9C46-4BD8-930C-9B65E18B8F55}" type="datetimeFigureOut">
              <a:rPr lang="cs-CZ" smtClean="0"/>
              <a:pPr/>
              <a:t>19.5.2015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E07FA-7271-4556-A19A-D5AFE668DBFA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3" name="Group 15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voltage.wav"/>
          </p:stSnd>
        </p:sndAc>
      </p:transition>
    </mc:Choice>
    <mc:Fallback xmlns="">
      <p:transition spd="slow">
        <p:fade/>
        <p:sndAc>
          <p:stSnd>
            <p:snd r:embed="rId3" name="voltage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0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26" y="0"/>
            <a:ext cx="9144000" cy="6286520"/>
          </a:xfrm>
          <a:prstGeom prst="rect">
            <a:avLst/>
          </a:prstGeom>
          <a:gradFill flip="none" rotWithShape="1">
            <a:gsLst>
              <a:gs pos="1000">
                <a:schemeClr val="bg2">
                  <a:alpha val="0"/>
                </a:schemeClr>
              </a:gs>
              <a:gs pos="100000">
                <a:schemeClr val="bg1">
                  <a:alpha val="92000"/>
                </a:schemeClr>
              </a:gs>
            </a:gsLst>
            <a:lin ang="16200000" scaled="1"/>
            <a:tileRect/>
          </a:gradFill>
          <a:ln w="285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453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ysClr val="windowText" lastClr="000000"/>
                </a:solidFill>
              </a:defRPr>
            </a:lvl1pPr>
          </a:lstStyle>
          <a:p>
            <a:fld id="{570C96B2-9C46-4BD8-930C-9B65E18B8F55}" type="datetimeFigureOut">
              <a:rPr lang="cs-CZ" smtClean="0"/>
              <a:pPr/>
              <a:t>19.5.2015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ysClr val="windowText" lastClr="000000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024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ysClr val="windowText" lastClr="000000"/>
                </a:solidFill>
              </a:defRPr>
            </a:lvl1pPr>
          </a:lstStyle>
          <a:p>
            <a:fld id="{839E07FA-7271-4556-A19A-D5AFE668DBF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Placeholder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3" name="voltage.wav"/>
          </p:stSnd>
        </p:sndAc>
      </p:transition>
    </mc:Choice>
    <mc:Fallback xmlns="">
      <p:transition spd="slow">
        <p:fade/>
        <p:sndAc>
          <p:stSnd>
            <p:snd r:embed="rId14" name="voltage.wav"/>
          </p:stSnd>
        </p:sndAc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400" kern="1200">
          <a:ln>
            <a:noFill/>
          </a:ln>
          <a:solidFill>
            <a:srgbClr val="FFFFFF"/>
          </a:solidFill>
          <a:effectLst>
            <a:glow rad="101600">
              <a:schemeClr val="tx2"/>
            </a:glo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SzPct val="70000"/>
        <a:buFont typeface="Wingdings 2" pitchFamily="18" charset="2"/>
        <a:buChar char="¥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4"/>
        </a:buClr>
        <a:buSzPct val="60000"/>
        <a:buFont typeface="Wingdings 2" pitchFamily="18" charset="2"/>
        <a:buChar char="¥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5"/>
        </a:buClr>
        <a:buSzPct val="57000"/>
        <a:buFont typeface="Wingdings 2" pitchFamily="18" charset="2"/>
        <a:buChar char="¥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6"/>
        </a:buClr>
        <a:buSzPct val="55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SzPct val="50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Důkazní břemeno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Petr Lavický</a:t>
            </a:r>
          </a:p>
          <a:p>
            <a:r>
              <a:rPr lang="cs-CZ" dirty="0" smtClean="0"/>
              <a:t>Přednáška dne 20. 5. 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2537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voltage.wav"/>
          </p:stSnd>
        </p:sndAc>
      </p:transition>
    </mc:Choice>
    <mc:Fallback xmlns="">
      <p:transition spd="slow">
        <p:fade/>
        <p:sndAc>
          <p:stSnd>
            <p:snd r:embed="rId3" name="voltag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Situace:</a:t>
            </a:r>
          </a:p>
          <a:p>
            <a:pPr lvl="1"/>
            <a:r>
              <a:rPr lang="cs-CZ" dirty="0" smtClean="0"/>
              <a:t>strana zatížená DB objektivně nemůže znát rozhodné skutečnosti; má je však k dispozici protistrana nezatížená DB</a:t>
            </a:r>
          </a:p>
          <a:p>
            <a:r>
              <a:rPr lang="cs-CZ" i="1" dirty="0" smtClean="0"/>
              <a:t>Příklad 1:</a:t>
            </a:r>
          </a:p>
          <a:p>
            <a:pPr lvl="1"/>
            <a:r>
              <a:rPr lang="cs-CZ" i="1" dirty="0" smtClean="0"/>
              <a:t>V automobilu žalovaného ve sporu o náhradu škody způsobené dopravní nehodou jeli dva svědci; je žalovaný povinen je identifikovat, aby jejich výpověď mohla sloužit k prokázání skutkových přednesů žalobce?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Vysvětlovací povinnost strany nezatížené DB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0570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voltage.wav"/>
          </p:stSnd>
        </p:sndAc>
      </p:transition>
    </mc:Choice>
    <mc:Fallback xmlns="">
      <p:transition spd="slow">
        <p:fade/>
        <p:sndAc>
          <p:stSnd>
            <p:snd r:embed="rId3" name="voltag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 smtClean="0"/>
              <a:t>Žalobce tvrdí určité skutečnosti; listiny, kterými je možno jeho tvrzení jedině prokázat, má u sebe žalovaný</a:t>
            </a:r>
          </a:p>
          <a:p>
            <a:r>
              <a:rPr lang="cs-CZ" i="1" dirty="0" smtClean="0"/>
              <a:t>Žalující pacient tvrdí, že mu žalovaný </a:t>
            </a:r>
            <a:r>
              <a:rPr lang="cs-CZ" i="1" dirty="0" smtClean="0"/>
              <a:t>zubař </a:t>
            </a:r>
            <a:r>
              <a:rPr lang="cs-CZ" i="1" dirty="0" smtClean="0"/>
              <a:t>nesprávným postupem zlomil čelist; tvrzení žalobce bylo možno prokázat rentgenovými snímky, avšak dle žalovaného byly při přestavbě ordinace zničeny</a:t>
            </a:r>
            <a:endParaRPr lang="cs-CZ" i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Vysvětlovací povinnost – další příklady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2103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voltage.wav"/>
          </p:stSnd>
        </p:sndAc>
      </p:transition>
    </mc:Choice>
    <mc:Fallback xmlns="">
      <p:transition spd="slow">
        <p:fade/>
        <p:sndAc>
          <p:stSnd>
            <p:snd r:embed="rId3" name="voltag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Obecná koncepce vysvětlovací povinnosti</a:t>
            </a:r>
          </a:p>
          <a:p>
            <a:pPr lvl="1"/>
            <a:r>
              <a:rPr lang="cs-CZ" dirty="0" smtClean="0"/>
              <a:t>nelze obecně přijmout, aby procesní strana vysvětlovala skutečnosti, které slouží jenom 2. straně, jež na ně ani nepoukázala a ani je rámcově nevnesla do řízení</a:t>
            </a:r>
          </a:p>
          <a:p>
            <a:r>
              <a:rPr lang="cs-CZ" dirty="0" smtClean="0"/>
              <a:t>Koncepce odmítající vysvětlovací povinnost</a:t>
            </a:r>
          </a:p>
          <a:p>
            <a:pPr lvl="1"/>
            <a:r>
              <a:rPr lang="cs-CZ" dirty="0"/>
              <a:t>j</a:t>
            </a:r>
            <a:r>
              <a:rPr lang="cs-CZ" dirty="0" smtClean="0"/>
              <a:t>sou v rozporu s principem rovnosti zbraní</a:t>
            </a:r>
          </a:p>
          <a:p>
            <a:r>
              <a:rPr lang="cs-CZ" dirty="0" smtClean="0"/>
              <a:t>Koncepce speciální vysvětlovací povinnosti</a:t>
            </a:r>
          </a:p>
          <a:p>
            <a:pPr lvl="1"/>
            <a:r>
              <a:rPr lang="cs-CZ" dirty="0"/>
              <a:t>j</a:t>
            </a:r>
            <a:r>
              <a:rPr lang="cs-CZ" dirty="0" smtClean="0"/>
              <a:t>ako </a:t>
            </a:r>
            <a:r>
              <a:rPr lang="cs-CZ" dirty="0" smtClean="0"/>
              <a:t>jediná je akceptovatelná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3 koncepce vysvětlovací povinnosti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2342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voltage.wav"/>
          </p:stSnd>
        </p:sndAc>
      </p:transition>
    </mc:Choice>
    <mc:Fallback xmlns="">
      <p:transition spd="slow">
        <p:fade/>
        <p:sndAc>
          <p:stSnd>
            <p:snd r:embed="rId3" name="voltag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Vysvětlovací povinnost straně nezatížené DB vzniká: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emá-li strana zatížená DB žádnou reálnou možnost získat potřebné informace jinak</a:t>
            </a:r>
          </a:p>
          <a:p>
            <a:pPr lvl="1"/>
            <a:r>
              <a:rPr lang="cs-CZ" dirty="0"/>
              <a:t>m</a:t>
            </a:r>
            <a:r>
              <a:rPr lang="cs-CZ" dirty="0" smtClean="0"/>
              <a:t>ůže-li strana nezatížená DB tyto informace bez obtíží podat</a:t>
            </a:r>
          </a:p>
          <a:p>
            <a:r>
              <a:rPr lang="cs-CZ" dirty="0"/>
              <a:t>Postačí, když strana zatížená DB přednese alespoň „opěrné body“</a:t>
            </a:r>
          </a:p>
          <a:p>
            <a:r>
              <a:rPr lang="cs-CZ" dirty="0" smtClean="0"/>
              <a:t>Protistraně </a:t>
            </a:r>
            <a:r>
              <a:rPr lang="cs-CZ" dirty="0"/>
              <a:t>pak vzniká povinnost podrobně vysvětlit, doplnit a objasnit skutková tvrzení protistrany zatížené </a:t>
            </a:r>
            <a:r>
              <a:rPr lang="cs-CZ" dirty="0" smtClean="0"/>
              <a:t>DB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Speciální vysvětlovací povinnost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6893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voltage.wav"/>
          </p:stSnd>
        </p:sndAc>
      </p:transition>
    </mc:Choice>
    <mc:Fallback xmlns="">
      <p:transition spd="slow">
        <p:fade/>
        <p:sndAc>
          <p:stSnd>
            <p:snd r:embed="rId3" name="voltag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</a:t>
            </a:r>
            <a:r>
              <a:rPr lang="cs-CZ" dirty="0" smtClean="0"/>
              <a:t> </a:t>
            </a:r>
            <a:r>
              <a:rPr lang="cs-CZ" dirty="0"/>
              <a:t>rámci volného hodnocení </a:t>
            </a:r>
            <a:r>
              <a:rPr lang="cs-CZ" dirty="0" smtClean="0"/>
              <a:t>důkazů</a:t>
            </a:r>
          </a:p>
          <a:p>
            <a:r>
              <a:rPr lang="cs-CZ" dirty="0" smtClean="0"/>
              <a:t>Signalizuje </a:t>
            </a:r>
            <a:r>
              <a:rPr lang="cs-CZ" dirty="0"/>
              <a:t>obavy z toho, že by splnění vysvětlovací povinnosti prospělo </a:t>
            </a:r>
            <a:r>
              <a:rPr lang="cs-CZ" dirty="0" smtClean="0"/>
              <a:t>protistraně</a:t>
            </a:r>
          </a:p>
          <a:p>
            <a:r>
              <a:rPr lang="cs-CZ" dirty="0" smtClean="0"/>
              <a:t>V souvislosti s ostatními vykonanými důkazy může soud dospět k vnitřnímu přesvědčení o pravdivosti skutkového přednesu strany zatížené důkazním břemenem</a:t>
            </a:r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Důsledek nesplnění vysvětlovací povinnosti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1967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voltage.wav"/>
          </p:stSnd>
        </p:sndAc>
      </p:transition>
    </mc:Choice>
    <mc:Fallback xmlns="">
      <p:transition spd="slow">
        <p:fade/>
        <p:sndAc>
          <p:stSnd>
            <p:snd r:embed="rId3" name="voltag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Která procesní strana nese DB před procesem a na jeho začátku</a:t>
            </a:r>
          </a:p>
          <a:p>
            <a:r>
              <a:rPr lang="cs-CZ" dirty="0" smtClean="0"/>
              <a:t>Vzhledem k tomu, že v této fázi vždy subjektivní DB odpovídá objektivnímu DB, je abstraktní subjektivní DB korelátem objektivního DB</a:t>
            </a:r>
          </a:p>
          <a:p>
            <a:r>
              <a:rPr lang="cs-CZ" dirty="0" smtClean="0"/>
              <a:t>Procesní strana je abstraktním DB zatížena ohledně skutečností odpovídajícím skutkovým znakům jí příznivé právní normy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Abstraktní subjektivní DB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6239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voltage.wav"/>
          </p:stSnd>
        </p:sndAc>
      </p:transition>
    </mc:Choice>
    <mc:Fallback xmlns="">
      <p:transition spd="slow">
        <p:fade/>
        <p:sndAc>
          <p:stSnd>
            <p:snd r:embed="rId3" name="voltag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Která </a:t>
            </a:r>
            <a:r>
              <a:rPr lang="cs-CZ" dirty="0"/>
              <a:t>procesní strana musí v situaci, kdy soud již nabyl předběžné přesvědčení o skutečnosti vyžadující důkazu, </a:t>
            </a:r>
            <a:r>
              <a:rPr lang="cs-CZ" dirty="0" smtClean="0"/>
              <a:t>učinit </a:t>
            </a:r>
            <a:r>
              <a:rPr lang="cs-CZ" dirty="0"/>
              <a:t>důkazní návrh, aby zvítězila</a:t>
            </a:r>
          </a:p>
          <a:p>
            <a:r>
              <a:rPr lang="cs-CZ" dirty="0" smtClean="0"/>
              <a:t>Na </a:t>
            </a:r>
            <a:r>
              <a:rPr lang="cs-CZ" dirty="0"/>
              <a:t>začátku procesu se abstraktní a konkrétní DB shodují</a:t>
            </a:r>
          </a:p>
          <a:p>
            <a:r>
              <a:rPr lang="cs-CZ" dirty="0" smtClean="0"/>
              <a:t>V průběhu řízení konkrétní </a:t>
            </a:r>
            <a:r>
              <a:rPr lang="cs-CZ" dirty="0"/>
              <a:t>DB jako kyvadlo pendluje mezi stranami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Konkrétní subjektivní DB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60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voltage.wav"/>
          </p:stSnd>
        </p:sndAc>
      </p:transition>
    </mc:Choice>
    <mc:Fallback xmlns="">
      <p:transition spd="slow">
        <p:fade/>
        <p:sndAc>
          <p:stSnd>
            <p:snd r:embed="rId3" name="voltag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 smtClean="0"/>
              <a:t>Žalovaný zpochybňuje, že peníze, které od žalobce obdržel, byly </a:t>
            </a:r>
            <a:r>
              <a:rPr lang="cs-CZ" i="1" dirty="0" smtClean="0"/>
              <a:t>zápůjčkou</a:t>
            </a:r>
            <a:endParaRPr lang="cs-CZ" i="1" dirty="0" smtClean="0"/>
          </a:p>
          <a:p>
            <a:r>
              <a:rPr lang="cs-CZ" i="1" dirty="0" smtClean="0"/>
              <a:t>Žalobce tíží DB ohledně skutkových znaků smlouvy o </a:t>
            </a:r>
            <a:r>
              <a:rPr lang="cs-CZ" i="1" dirty="0" smtClean="0"/>
              <a:t>zápůjčce</a:t>
            </a:r>
            <a:r>
              <a:rPr lang="cs-CZ" i="1" dirty="0" smtClean="0"/>
              <a:t>; prokáže je výslechem </a:t>
            </a:r>
            <a:r>
              <a:rPr lang="cs-CZ" i="1" dirty="0" smtClean="0"/>
              <a:t>svědků</a:t>
            </a:r>
            <a:endParaRPr lang="cs-CZ" i="1" dirty="0" smtClean="0"/>
          </a:p>
          <a:p>
            <a:r>
              <a:rPr lang="cs-CZ" i="1" dirty="0" smtClean="0"/>
              <a:t>Na žalovaného přechází konkrétní důkazní břemeno; např. podaří se mu zpochybnit věrohodnost svědků</a:t>
            </a:r>
          </a:p>
          <a:p>
            <a:r>
              <a:rPr lang="cs-CZ" i="1" dirty="0" smtClean="0"/>
              <a:t>Konkrétní DB pak opět přechází na žalobce atd.</a:t>
            </a:r>
            <a:endParaRPr lang="cs-CZ" i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Konkrétní DB - příklad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00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voltage.wav"/>
          </p:stSnd>
        </p:sndAc>
      </p:transition>
    </mc:Choice>
    <mc:Fallback xmlns="">
      <p:transition spd="slow">
        <p:fade/>
        <p:sndAc>
          <p:stSnd>
            <p:snd r:embed="rId3" name="voltag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Lépe než konkrétní DB vystihuje popsanou situaci pojem hlavního důkazu a protidůkazu (viz minulá přednáška)</a:t>
            </a:r>
          </a:p>
          <a:p>
            <a:r>
              <a:rPr lang="cs-CZ" dirty="0" smtClean="0"/>
              <a:t>Podá-li strana zatížená DB hlavní důkaz, může jej protistrana zpochybnit protidůkazem</a:t>
            </a:r>
          </a:p>
          <a:p>
            <a:r>
              <a:rPr lang="cs-CZ" dirty="0" smtClean="0"/>
              <a:t>Je-li protidůkaz úspěšně podán, nastává stav </a:t>
            </a:r>
            <a:r>
              <a:rPr lang="cs-CZ" i="1" dirty="0" smtClean="0"/>
              <a:t>non </a:t>
            </a:r>
            <a:r>
              <a:rPr lang="cs-CZ" i="1" dirty="0" err="1" smtClean="0"/>
              <a:t>liquet</a:t>
            </a:r>
            <a:r>
              <a:rPr lang="cs-CZ" dirty="0" smtClean="0"/>
              <a:t>; strana zatížená DB musí prokazovat rozhodné skutečnosti jinak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Konkrétní DB x hlavní důkaz a protidůkaz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9103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voltage.wav"/>
          </p:stSnd>
        </p:sndAc>
      </p:transition>
    </mc:Choice>
    <mc:Fallback xmlns="">
      <p:transition spd="slow">
        <p:fade/>
        <p:sndAc>
          <p:stSnd>
            <p:snd r:embed="rId3" name="voltag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Břemeno tvrzení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7343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  <p:sndAc>
          <p:stSnd>
            <p:snd r:embed="rId2" name="voltage.wav"/>
          </p:stSnd>
        </p:sndAc>
      </p:transition>
    </mc:Choice>
    <mc:Fallback xmlns="">
      <p:transition spd="slow">
        <p:fade/>
        <p:sndAc>
          <p:stSnd>
            <p:snd r:embed="rId3" name="voltag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Důkazní břemeno</a:t>
            </a:r>
          </a:p>
          <a:p>
            <a:endParaRPr lang="cs-CZ" dirty="0" smtClean="0"/>
          </a:p>
          <a:p>
            <a:r>
              <a:rPr lang="cs-CZ" dirty="0" smtClean="0"/>
              <a:t>Břemeno tvrzení</a:t>
            </a:r>
          </a:p>
          <a:p>
            <a:endParaRPr lang="cs-CZ" dirty="0" smtClean="0"/>
          </a:p>
          <a:p>
            <a:r>
              <a:rPr lang="cs-CZ" dirty="0" smtClean="0"/>
              <a:t>Dělení důkazního břemene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výkladu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1884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voltage.wav"/>
          </p:stSnd>
        </p:sndAc>
      </p:transition>
    </mc:Choice>
    <mc:Fallback xmlns="">
      <p:transition spd="slow">
        <p:fade/>
        <p:sndAc>
          <p:stSnd>
            <p:snd r:embed="rId3" name="voltag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Ve sporu ovládaném projednací zásadou musí vnést rozhodné skutečnosti do řízení strany</a:t>
            </a:r>
          </a:p>
          <a:p>
            <a:r>
              <a:rPr lang="cs-CZ" dirty="0" smtClean="0"/>
              <a:t>Objektivní břemeno tvrzení</a:t>
            </a:r>
          </a:p>
          <a:p>
            <a:pPr lvl="1"/>
            <a:r>
              <a:rPr lang="cs-CZ" dirty="0"/>
              <a:t>u</a:t>
            </a:r>
            <a:r>
              <a:rPr lang="cs-CZ" dirty="0" smtClean="0"/>
              <a:t>rčuje, jak má soud rozhodnout, nemá-li k dispozici žádné nebo nikoliv dostatečné skutkové přednesy</a:t>
            </a:r>
          </a:p>
          <a:p>
            <a:r>
              <a:rPr lang="cs-CZ" dirty="0" smtClean="0"/>
              <a:t>Subjektivní břemeno tvrzení</a:t>
            </a:r>
          </a:p>
          <a:p>
            <a:pPr lvl="1"/>
            <a:r>
              <a:rPr lang="cs-CZ" dirty="0" smtClean="0"/>
              <a:t>jaké skutečnosti musí strana přednést, aby uspěla</a:t>
            </a:r>
          </a:p>
          <a:p>
            <a:r>
              <a:rPr lang="cs-CZ" dirty="0" smtClean="0"/>
              <a:t>Rozdělení břemene tvrzení závisí na rozdělení DB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Břemeno tvrzení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2349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voltage.wav"/>
          </p:stSnd>
        </p:sndAc>
      </p:transition>
    </mc:Choice>
    <mc:Fallback xmlns="">
      <p:transition spd="slow">
        <p:fade/>
        <p:sndAc>
          <p:stSnd>
            <p:snd r:embed="rId3" name="voltag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důkazního břemene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5069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  <p:sndAc>
          <p:stSnd>
            <p:snd r:embed="rId2" name="voltage.wav"/>
          </p:stSnd>
        </p:sndAc>
      </p:transition>
    </mc:Choice>
    <mc:Fallback xmlns="">
      <p:transition spd="slow">
        <p:fade/>
        <p:sndAc>
          <p:stSnd>
            <p:snd r:embed="rId3" name="voltag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Např. </a:t>
            </a:r>
          </a:p>
          <a:p>
            <a:pPr lvl="1"/>
            <a:r>
              <a:rPr lang="cs-CZ" dirty="0"/>
              <a:t>t</a:t>
            </a:r>
            <a:r>
              <a:rPr lang="cs-CZ" dirty="0" smtClean="0"/>
              <a:t>eorie negativní</a:t>
            </a:r>
          </a:p>
          <a:p>
            <a:pPr lvl="1"/>
            <a:r>
              <a:rPr lang="cs-CZ" dirty="0"/>
              <a:t>t</a:t>
            </a:r>
            <a:r>
              <a:rPr lang="cs-CZ" dirty="0" smtClean="0"/>
              <a:t>eorie trvání</a:t>
            </a:r>
          </a:p>
          <a:p>
            <a:pPr lvl="1"/>
            <a:r>
              <a:rPr lang="cs-CZ" dirty="0"/>
              <a:t>t</a:t>
            </a:r>
            <a:r>
              <a:rPr lang="cs-CZ" dirty="0" smtClean="0"/>
              <a:t>eorie </a:t>
            </a:r>
            <a:r>
              <a:rPr lang="cs-CZ" dirty="0" err="1" smtClean="0"/>
              <a:t>prezumpční</a:t>
            </a:r>
            <a:r>
              <a:rPr lang="cs-CZ" dirty="0" smtClean="0"/>
              <a:t> a celá řada dalších</a:t>
            </a:r>
          </a:p>
          <a:p>
            <a:r>
              <a:rPr lang="cs-CZ" dirty="0" smtClean="0"/>
              <a:t>Nejvýznamnější je teorie analýzy norem (normová teorie) L. Rosenberga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teorií dělení DB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1673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voltage.wav"/>
          </p:stSnd>
        </p:sndAc>
      </p:transition>
    </mc:Choice>
    <mc:Fallback xmlns="">
      <p:transition spd="slow">
        <p:fade/>
        <p:sndAc>
          <p:stSnd>
            <p:snd r:embed="rId3" name="voltag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Je založena na strukturálním rozboru právních předpisů</a:t>
            </a:r>
          </a:p>
          <a:p>
            <a:r>
              <a:rPr lang="cs-CZ" dirty="0" smtClean="0"/>
              <a:t>DB určuje podle právních účinků tvrzených jednou nebo druhou stranou</a:t>
            </a:r>
          </a:p>
          <a:p>
            <a:r>
              <a:rPr lang="cs-CZ" dirty="0" smtClean="0"/>
              <a:t>Každá strana má tvrdit a dokazovat </a:t>
            </a:r>
            <a:r>
              <a:rPr lang="cs-CZ" b="1" dirty="0" smtClean="0"/>
              <a:t>skutkové předpoklady jí příznivé právní normy</a:t>
            </a:r>
            <a:r>
              <a:rPr lang="cs-CZ" dirty="0" smtClean="0"/>
              <a:t> (PN), tj. PN, jejíchž právních účinků se dovolává</a:t>
            </a:r>
          </a:p>
          <a:p>
            <a:r>
              <a:rPr lang="cs-CZ" dirty="0" smtClean="0"/>
              <a:t>Při určení toho, které PN jsou příznivé žalobci a které žalovanému tato teorie rozlišuje</a:t>
            </a:r>
          </a:p>
          <a:p>
            <a:pPr lvl="1"/>
            <a:r>
              <a:rPr lang="cs-CZ" dirty="0" smtClean="0"/>
              <a:t>základní normu</a:t>
            </a:r>
          </a:p>
          <a:p>
            <a:pPr lvl="1"/>
            <a:r>
              <a:rPr lang="cs-CZ" dirty="0" err="1" smtClean="0"/>
              <a:t>protinormu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 teorie analýzy norem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4366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voltage.wav"/>
          </p:stSnd>
        </p:sndAc>
      </p:transition>
    </mc:Choice>
    <mc:Fallback xmlns="">
      <p:transition spd="slow">
        <p:fade/>
        <p:sndAc>
          <p:stSnd>
            <p:snd r:embed="rId3" name="voltag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PN zakládající subjektivní právo (nárok)</a:t>
            </a:r>
          </a:p>
          <a:p>
            <a:r>
              <a:rPr lang="cs-CZ" dirty="0" smtClean="0"/>
              <a:t>Strana, která se domáhá přiznání určitého práva, musí tvrdit a dokazovat skutečnosti, na něž PN váže vznik tohoto práva</a:t>
            </a:r>
          </a:p>
          <a:p>
            <a:r>
              <a:rPr lang="cs-CZ" i="1" dirty="0" smtClean="0"/>
              <a:t>Příklad:</a:t>
            </a:r>
          </a:p>
          <a:p>
            <a:pPr lvl="1"/>
            <a:r>
              <a:rPr lang="cs-CZ" i="1" dirty="0" smtClean="0"/>
              <a:t>ve sporu o dlužné nájemné bude žalobce tvrdit a prokazovat, že byla uzavřena nájemní smlouva, že v ní bylo sjednáno nájemné v požadované výši a že se již stalo splatným</a:t>
            </a:r>
            <a:endParaRPr lang="cs-CZ" i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norma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6978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voltage.wav"/>
          </p:stSnd>
        </p:sndAc>
      </p:transition>
    </mc:Choice>
    <mc:Fallback xmlns="">
      <p:transition spd="slow">
        <p:fade/>
        <p:sndAc>
          <p:stSnd>
            <p:snd r:embed="rId3" name="voltag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Žalovaný může </a:t>
            </a:r>
            <a:r>
              <a:rPr lang="cs-CZ" b="1" dirty="0" smtClean="0"/>
              <a:t>popírat</a:t>
            </a:r>
            <a:r>
              <a:rPr lang="cs-CZ" dirty="0" smtClean="0"/>
              <a:t> pravdivost přednesů žalobce </a:t>
            </a:r>
            <a:r>
              <a:rPr lang="cs-CZ" i="1" dirty="0" smtClean="0"/>
              <a:t>(nešlo o půjčku, ale o dar)</a:t>
            </a:r>
          </a:p>
          <a:p>
            <a:pPr lvl="1"/>
            <a:r>
              <a:rPr lang="cs-CZ" dirty="0" smtClean="0"/>
              <a:t>DB tíží žalobce; žalovaný může vést </a:t>
            </a:r>
            <a:r>
              <a:rPr lang="cs-CZ" dirty="0" smtClean="0"/>
              <a:t>protidůkaz</a:t>
            </a:r>
          </a:p>
          <a:p>
            <a:pPr lvl="1"/>
            <a:r>
              <a:rPr lang="cs-CZ" dirty="0" smtClean="0"/>
              <a:t>nejde o uplatnění účinků </a:t>
            </a:r>
            <a:r>
              <a:rPr lang="cs-CZ" dirty="0" err="1" smtClean="0"/>
              <a:t>protinormy</a:t>
            </a:r>
            <a:endParaRPr lang="cs-CZ" dirty="0" smtClean="0"/>
          </a:p>
          <a:p>
            <a:r>
              <a:rPr lang="cs-CZ" dirty="0" smtClean="0"/>
              <a:t>Žalovaný se může také dovolávat účinků jiné PN, které působí proti účinkům základní </a:t>
            </a:r>
            <a:r>
              <a:rPr lang="cs-CZ" dirty="0" smtClean="0"/>
              <a:t>normy (tj. </a:t>
            </a:r>
            <a:r>
              <a:rPr lang="cs-CZ" b="1" dirty="0" err="1" smtClean="0"/>
              <a:t>protinormy</a:t>
            </a:r>
            <a:r>
              <a:rPr lang="cs-CZ" dirty="0" smtClean="0"/>
              <a:t>)</a:t>
            </a:r>
            <a:endParaRPr lang="cs-CZ" dirty="0" smtClean="0"/>
          </a:p>
          <a:p>
            <a:r>
              <a:rPr lang="cs-CZ" dirty="0" smtClean="0"/>
              <a:t>3 druhy </a:t>
            </a:r>
            <a:r>
              <a:rPr lang="cs-CZ" dirty="0" err="1" smtClean="0"/>
              <a:t>protinorem</a:t>
            </a:r>
            <a:r>
              <a:rPr lang="cs-CZ" dirty="0" smtClean="0"/>
              <a:t>: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rotinorma právu zabraňující (překážející)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rotinorma způsobující zánik práva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rotinorma způsobující zánik uplatnitelnosti práva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</a:t>
            </a:r>
            <a:r>
              <a:rPr lang="cs-CZ" dirty="0" err="1" smtClean="0"/>
              <a:t>protinorem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5499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voltage.wav"/>
          </p:stSnd>
        </p:sndAc>
      </p:transition>
    </mc:Choice>
    <mc:Fallback xmlns="">
      <p:transition spd="slow">
        <p:fade/>
        <p:sndAc>
          <p:stSnd>
            <p:snd r:embed="rId3" name="voltag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Právní následky plynoucí ze základní normy vůbec nevzniknou</a:t>
            </a:r>
          </a:p>
          <a:p>
            <a:r>
              <a:rPr lang="cs-CZ" i="1" dirty="0" smtClean="0"/>
              <a:t>Příklad:</a:t>
            </a:r>
          </a:p>
          <a:p>
            <a:pPr lvl="1"/>
            <a:r>
              <a:rPr lang="cs-CZ" i="1" dirty="0" smtClean="0"/>
              <a:t>neplatnost smlouvy pro nedostatek svéprávnosti</a:t>
            </a:r>
          </a:p>
          <a:p>
            <a:pPr lvl="1"/>
            <a:r>
              <a:rPr lang="cs-CZ" i="1" dirty="0" smtClean="0"/>
              <a:t>ve sporu o dlužné nájemné tak nebude žalobce prokazovat platnost smlouvy, ale žalovaný prokazuje skutečnosti, s nimiž objektivní právo spojuje závěr o neplatnosti smlouvy</a:t>
            </a:r>
            <a:endParaRPr lang="cs-CZ" i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Protinorma právu zabraňující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760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voltage.wav"/>
          </p:stSnd>
        </p:sndAc>
      </p:transition>
    </mc:Choice>
    <mc:Fallback xmlns="">
      <p:transition spd="slow">
        <p:fade/>
        <p:sndAc>
          <p:stSnd>
            <p:snd r:embed="rId3" name="voltag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Právní účinky základní normy sice nastaly, avšak později </a:t>
            </a:r>
            <a:r>
              <a:rPr lang="cs-CZ" i="1" dirty="0" smtClean="0"/>
              <a:t>ex </a:t>
            </a:r>
            <a:r>
              <a:rPr lang="cs-CZ" i="1" dirty="0" err="1" smtClean="0"/>
              <a:t>nunc</a:t>
            </a:r>
            <a:r>
              <a:rPr lang="cs-CZ" i="1" dirty="0" smtClean="0"/>
              <a:t> </a:t>
            </a:r>
            <a:r>
              <a:rPr lang="cs-CZ" dirty="0" smtClean="0"/>
              <a:t>nebo </a:t>
            </a:r>
            <a:r>
              <a:rPr lang="cs-CZ" i="1" dirty="0" smtClean="0"/>
              <a:t>ex </a:t>
            </a:r>
            <a:r>
              <a:rPr lang="cs-CZ" i="1" dirty="0" err="1" smtClean="0"/>
              <a:t>tunc</a:t>
            </a:r>
            <a:r>
              <a:rPr lang="cs-CZ" i="1" dirty="0" smtClean="0"/>
              <a:t> </a:t>
            </a:r>
            <a:r>
              <a:rPr lang="cs-CZ" dirty="0" smtClean="0"/>
              <a:t>v důsledku působení </a:t>
            </a:r>
            <a:r>
              <a:rPr lang="cs-CZ" dirty="0" err="1" smtClean="0"/>
              <a:t>protinormy</a:t>
            </a:r>
            <a:r>
              <a:rPr lang="cs-CZ" dirty="0" smtClean="0"/>
              <a:t> zanikly</a:t>
            </a:r>
          </a:p>
          <a:p>
            <a:r>
              <a:rPr lang="cs-CZ" i="1" dirty="0" smtClean="0"/>
              <a:t>Příklad:</a:t>
            </a:r>
          </a:p>
          <a:p>
            <a:pPr lvl="1"/>
            <a:r>
              <a:rPr lang="cs-CZ" i="1" dirty="0" smtClean="0"/>
              <a:t>žalovaný bude tvrdit a prokazovat, že dluh na nájemném zanikl zaplacením (tj. splněním), započtením apod.</a:t>
            </a:r>
            <a:endParaRPr lang="cs-CZ" i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Protinorma způsobující zánik práva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3874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voltage.wav"/>
          </p:stSnd>
        </p:sndAc>
      </p:transition>
    </mc:Choice>
    <mc:Fallback xmlns="">
      <p:transition spd="slow">
        <p:fade/>
        <p:sndAc>
          <p:stSnd>
            <p:snd r:embed="rId3" name="voltag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Právní následky plynoucí ze základní normy vznikly a trvají, ale nelze je uplatnit</a:t>
            </a:r>
          </a:p>
          <a:p>
            <a:r>
              <a:rPr lang="cs-CZ" i="1" dirty="0" smtClean="0"/>
              <a:t>Příklad:</a:t>
            </a:r>
          </a:p>
          <a:p>
            <a:pPr lvl="1"/>
            <a:r>
              <a:rPr lang="cs-CZ" i="1" dirty="0" smtClean="0"/>
              <a:t>žalovaný nebude brojit proti platnosti nájemní smlouvy ani tvrdit zánik dluhu na nájemném, ale vznese námitku promlčení. Musí pak prokázat skutečnosti, s nimiž objektivní právo promlčení spojuje</a:t>
            </a:r>
            <a:endParaRPr lang="cs-CZ" i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Protinorma způsobující zánik uplatnitelnosti práva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0608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voltage.wav"/>
          </p:stSnd>
        </p:sndAc>
      </p:transition>
    </mc:Choice>
    <mc:Fallback xmlns="">
      <p:transition spd="slow">
        <p:fade/>
        <p:sndAc>
          <p:stSnd>
            <p:snd r:embed="rId3" name="voltag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Protinorma může mít svou </a:t>
            </a:r>
            <a:r>
              <a:rPr lang="cs-CZ" dirty="0" err="1" smtClean="0"/>
              <a:t>protinormu</a:t>
            </a:r>
            <a:endParaRPr lang="cs-CZ" dirty="0" smtClean="0"/>
          </a:p>
          <a:p>
            <a:r>
              <a:rPr lang="cs-CZ" dirty="0" smtClean="0"/>
              <a:t>Důsledkem je uplatnění účinků základní normy</a:t>
            </a:r>
          </a:p>
          <a:p>
            <a:r>
              <a:rPr lang="cs-CZ" i="1" dirty="0" smtClean="0"/>
              <a:t>Příklad</a:t>
            </a:r>
          </a:p>
          <a:p>
            <a:pPr lvl="1"/>
            <a:r>
              <a:rPr lang="cs-CZ" i="1" dirty="0" smtClean="0"/>
              <a:t>v nastíněném sporu o nájemné žalovaný vznese námitku promlčení a podaří se mu prokázat skutečnosti, s nimiž je promlčení spojeno</a:t>
            </a:r>
          </a:p>
          <a:p>
            <a:pPr lvl="1"/>
            <a:r>
              <a:rPr lang="cs-CZ" i="1" dirty="0"/>
              <a:t>ž</a:t>
            </a:r>
            <a:r>
              <a:rPr lang="cs-CZ" i="1" dirty="0" smtClean="0"/>
              <a:t>alobce se bude bránit poukazem na to, že uplatnění námitky promlčení je nutno považovat za výkon práva v rozporu s dobrými mravy</a:t>
            </a:r>
          </a:p>
          <a:p>
            <a:pPr lvl="1"/>
            <a:r>
              <a:rPr lang="cs-CZ" i="1" dirty="0"/>
              <a:t>ž</a:t>
            </a:r>
            <a:r>
              <a:rPr lang="cs-CZ" i="1" dirty="0" smtClean="0"/>
              <a:t>alobce pak musí prokázat skutečnosti, s nimiž je rozpor s dobrými mravy spojen</a:t>
            </a:r>
          </a:p>
          <a:p>
            <a:pPr lvl="1"/>
            <a:r>
              <a:rPr lang="cs-CZ" i="1" dirty="0"/>
              <a:t>p</a:t>
            </a:r>
            <a:r>
              <a:rPr lang="cs-CZ" i="1" dirty="0" smtClean="0"/>
              <a:t>odaří-li se mu to, soud k námitce promlčení nepřihlédne, tj. uplatní se účinky základní normy</a:t>
            </a:r>
            <a:endParaRPr lang="cs-CZ" i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Protinorma </a:t>
            </a:r>
            <a:r>
              <a:rPr lang="cs-CZ" dirty="0" err="1" smtClean="0"/>
              <a:t>protinormy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7973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voltage.wav"/>
          </p:stSnd>
        </p:sndAc>
      </p:transition>
    </mc:Choice>
    <mc:Fallback xmlns="">
      <p:transition spd="slow">
        <p:fade/>
        <p:sndAc>
          <p:stSnd>
            <p:snd r:embed="rId3" name="voltag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Důkazní břemeno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9362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  <p:sndAc>
          <p:stSnd>
            <p:snd r:embed="rId2" name="voltage.wav"/>
          </p:stSnd>
        </p:sndAc>
      </p:transition>
    </mc:Choice>
    <mc:Fallback xmlns="">
      <p:transition spd="slow">
        <p:fade/>
        <p:sndAc>
          <p:stSnd>
            <p:snd r:embed="rId3" name="voltag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Podle této teorie nelze dokazovat neexistenci určité skutečnosti; DB proto tíží protistranu ohledně opačné existence skutečnosti pozitivní</a:t>
            </a:r>
          </a:p>
          <a:p>
            <a:r>
              <a:rPr lang="cs-CZ" dirty="0" smtClean="0"/>
              <a:t>Jde o pojetí </a:t>
            </a:r>
            <a:r>
              <a:rPr lang="cs-CZ" b="1" dirty="0" smtClean="0"/>
              <a:t>zjevně nesprávné</a:t>
            </a:r>
            <a:r>
              <a:rPr lang="cs-CZ" dirty="0" smtClean="0"/>
              <a:t>; i negativa lze dokazovat; dokazuje je ten, kdo se dovolává právního následku, kterého s nimi spojuje PN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Negativní teorie dělení DB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9627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voltage.wav"/>
          </p:stSnd>
        </p:sndAc>
      </p:transition>
    </mc:Choice>
    <mc:Fallback xmlns="">
      <p:transition spd="slow">
        <p:fade/>
        <p:sndAc>
          <p:stSnd>
            <p:snd r:embed="rId3" name="voltag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Negativa lze dokazovat</a:t>
            </a:r>
          </a:p>
          <a:p>
            <a:pPr lvl="1"/>
            <a:r>
              <a:rPr lang="cs-CZ" dirty="0" smtClean="0"/>
              <a:t>Přímými důkazy </a:t>
            </a:r>
            <a:r>
              <a:rPr lang="cs-CZ" i="1" dirty="0" smtClean="0"/>
              <a:t>– ve sporu o neplatnost výpovědi z pracovního poměru pro nepřítomnost na pracovišti bude zaměstnavatel prokazovat nepřítomnost zaměstnance A svědeckou výpovědí zaměstnance B, který byl celou pracovní dobu přítomen a zaměstnance A na pracovišti neviděl</a:t>
            </a:r>
          </a:p>
          <a:p>
            <a:pPr lvl="1"/>
            <a:r>
              <a:rPr lang="cs-CZ" dirty="0" smtClean="0"/>
              <a:t>Nepřímými důkazy </a:t>
            </a:r>
            <a:r>
              <a:rPr lang="cs-CZ" i="1" dirty="0" smtClean="0"/>
              <a:t>– svědek C vypoví, že v pracovní době viděl zaměstnance na jiném místě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Dokazování negativ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7630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voltage.wav"/>
          </p:stSnd>
        </p:sndAc>
      </p:transition>
    </mc:Choice>
    <mc:Fallback xmlns="">
      <p:transition spd="slow">
        <p:fade/>
        <p:sndAc>
          <p:stSnd>
            <p:snd r:embed="rId3" name="voltag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Jsou-li negativa neurčitá, nelze je prakticky prokazovat; stačí proto, že jejich existenci žalobce tvrdí</a:t>
            </a:r>
          </a:p>
          <a:p>
            <a:r>
              <a:rPr lang="cs-CZ" dirty="0" smtClean="0"/>
              <a:t>Žalovaného by pak zatěžovala </a:t>
            </a:r>
            <a:r>
              <a:rPr lang="cs-CZ" b="1" dirty="0" smtClean="0"/>
              <a:t>vysvětlovací povinnost </a:t>
            </a:r>
            <a:r>
              <a:rPr lang="cs-CZ" dirty="0" smtClean="0"/>
              <a:t>ohledně opačného tvrzení; nestačí pouhé popírání</a:t>
            </a:r>
          </a:p>
          <a:p>
            <a:r>
              <a:rPr lang="cs-CZ" dirty="0" smtClean="0"/>
              <a:t>Strana zatížená DB pak musí vyvrátit konkrétní a určité přednesy odpůrce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Neurčitá negativa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6832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voltage.wav"/>
          </p:stSnd>
        </p:sndAc>
      </p:transition>
    </mc:Choice>
    <mc:Fallback xmlns="">
      <p:transition spd="slow">
        <p:fade/>
        <p:sndAc>
          <p:stSnd>
            <p:snd r:embed="rId3" name="voltag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 důkazní břemeno (DB) se zahrnují</a:t>
            </a:r>
          </a:p>
          <a:p>
            <a:pPr lvl="1"/>
            <a:r>
              <a:rPr lang="cs-CZ" dirty="0" smtClean="0"/>
              <a:t>normy upravující DB</a:t>
            </a:r>
          </a:p>
          <a:p>
            <a:pPr lvl="1"/>
            <a:r>
              <a:rPr lang="cs-CZ" dirty="0" smtClean="0"/>
              <a:t>objektivní DB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ubjektivní DB</a:t>
            </a:r>
          </a:p>
          <a:p>
            <a:r>
              <a:rPr lang="cs-CZ" dirty="0" smtClean="0"/>
              <a:t>Souhrnné označení DB je nepřesné</a:t>
            </a:r>
          </a:p>
          <a:p>
            <a:pPr lvl="1"/>
            <a:r>
              <a:rPr lang="cs-CZ" dirty="0" smtClean="0"/>
              <a:t>jde o samostatné formy, v nichž se DB vyskytuje</a:t>
            </a:r>
          </a:p>
          <a:p>
            <a:pPr lvl="1"/>
            <a:r>
              <a:rPr lang="cs-CZ" dirty="0" smtClean="0"/>
              <a:t>procesním břemenem v pravém slova smyslu je jenom subjektivní DB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Struktura pojmu důkazního břemene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1495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voltage.wav"/>
          </p:stSnd>
        </p:sndAc>
      </p:transition>
    </mc:Choice>
    <mc:Fallback xmlns="">
      <p:transition spd="slow">
        <p:fade/>
        <p:sndAc>
          <p:stSnd>
            <p:snd r:embed="rId3" name="voltag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Též označováno jako břemeno zjištění nebo DB materiální</a:t>
            </a:r>
          </a:p>
          <a:p>
            <a:r>
              <a:rPr lang="cs-CZ" dirty="0" smtClean="0"/>
              <a:t>Skutkové přednesy mohou být v řízení</a:t>
            </a:r>
          </a:p>
          <a:p>
            <a:pPr lvl="1"/>
            <a:r>
              <a:rPr lang="cs-CZ" dirty="0" smtClean="0"/>
              <a:t>dokázané</a:t>
            </a:r>
          </a:p>
          <a:p>
            <a:pPr lvl="1"/>
            <a:r>
              <a:rPr lang="cs-CZ" dirty="0" smtClean="0"/>
              <a:t>vyvrácené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eobjasněné </a:t>
            </a:r>
            <a:r>
              <a:rPr lang="cs-CZ" i="1" dirty="0" smtClean="0"/>
              <a:t>(non </a:t>
            </a:r>
            <a:r>
              <a:rPr lang="cs-CZ" i="1" dirty="0" err="1" smtClean="0"/>
              <a:t>liquet</a:t>
            </a:r>
            <a:r>
              <a:rPr lang="cs-CZ" i="1" dirty="0" smtClean="0"/>
              <a:t>)</a:t>
            </a:r>
          </a:p>
          <a:p>
            <a:r>
              <a:rPr lang="cs-CZ" dirty="0" smtClean="0"/>
              <a:t>Objektivní DB určuje, ve prospěch (či k tíži) které strany má soud rozhodnout za stavu non </a:t>
            </a:r>
            <a:r>
              <a:rPr lang="cs-CZ" dirty="0" err="1" smtClean="0"/>
              <a:t>liquet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Objektivní DB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2430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voltage.wav"/>
          </p:stSnd>
        </p:sndAc>
      </p:transition>
    </mc:Choice>
    <mc:Fallback xmlns="">
      <p:transition spd="slow">
        <p:fade/>
        <p:sndAc>
          <p:stSnd>
            <p:snd r:embed="rId3" name="voltag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i="1" dirty="0" smtClean="0"/>
              <a:t>Ve sporu o vrácení zápůjčky (požadovaný právní následek) musí žalobce prokázat: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i="1" dirty="0" smtClean="0"/>
              <a:t>uzavření platné smlouvy o zápůjčce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i="1" dirty="0" smtClean="0"/>
              <a:t>přenechání předmětu zápůjčky žalovanému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i="1" dirty="0" smtClean="0"/>
              <a:t>splatnost</a:t>
            </a:r>
          </a:p>
          <a:p>
            <a:r>
              <a:rPr lang="cs-CZ" i="1" dirty="0" smtClean="0"/>
              <a:t>PN = a) + b) + c)</a:t>
            </a:r>
          </a:p>
          <a:p>
            <a:r>
              <a:rPr lang="cs-CZ" i="1" dirty="0" smtClean="0"/>
              <a:t>Bude-li zjištěno a) + b) + c), soud přizná požadované PN</a:t>
            </a:r>
          </a:p>
          <a:p>
            <a:r>
              <a:rPr lang="cs-CZ" i="1" dirty="0" smtClean="0"/>
              <a:t>Bude-li zjištěno, že a), b) nebo c) nenastalo (např. soudce nabude vnitřního přesvědčení, že předmět zápůjčky nebyl žalovanému nikdy předán), nelze PN žalobci přiznat</a:t>
            </a:r>
          </a:p>
          <a:p>
            <a:r>
              <a:rPr lang="cs-CZ" i="1" dirty="0" smtClean="0"/>
              <a:t>Zůstane-li a), b) nebo c) neobjasněno (non </a:t>
            </a:r>
            <a:r>
              <a:rPr lang="cs-CZ" i="1" dirty="0" err="1" smtClean="0"/>
              <a:t>liquet</a:t>
            </a:r>
            <a:r>
              <a:rPr lang="cs-CZ" i="1" dirty="0" smtClean="0"/>
              <a:t>), nelze právní normu ukládající  povinnost vrátit půjčku aplikovat – soud rozhodne na základě pravidel DB</a:t>
            </a:r>
            <a:endParaRPr lang="cs-CZ" i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Výsledek dokazování - příklad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5184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2" name="voltage.wav"/>
          </p:stSnd>
        </p:sndAc>
      </p:transition>
    </mc:Choice>
    <mc:Fallback>
      <p:transition spd="slow">
        <p:fade/>
        <p:sndAc>
          <p:stSnd>
            <p:snd r:embed="rId2" name="voltag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Též DB formální nebo břemeno vedení důkazu</a:t>
            </a:r>
          </a:p>
          <a:p>
            <a:r>
              <a:rPr lang="cs-CZ" dirty="0" smtClean="0"/>
              <a:t>Subjektivní DB určuje, která procesní strana má dokazovat určité skutečnosti, aby ve sporu uspěla</a:t>
            </a:r>
          </a:p>
          <a:p>
            <a:r>
              <a:rPr lang="cs-CZ" dirty="0" smtClean="0"/>
              <a:t>Jde o procesní břemeno – strana může vlastní aktivní procesní činností odvrátit nepříznivé následky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Subjektivní DB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9077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voltage.wav"/>
          </p:stSnd>
        </p:sndAc>
      </p:transition>
    </mc:Choice>
    <mc:Fallback xmlns="">
      <p:transition spd="slow">
        <p:fade/>
        <p:sndAc>
          <p:stSnd>
            <p:snd r:embed="rId3" name="voltag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Absolutní korelace objektivního a subjektivního DB na začátku řízení</a:t>
            </a:r>
          </a:p>
          <a:p>
            <a:r>
              <a:rPr lang="cs-CZ" dirty="0" smtClean="0"/>
              <a:t>V průběhu řízení může být subjektivní DB zmírněno</a:t>
            </a:r>
          </a:p>
          <a:p>
            <a:pPr lvl="1"/>
            <a:r>
              <a:rPr lang="cs-CZ" dirty="0" smtClean="0"/>
              <a:t>postupem podle § 120/2 OSŘ</a:t>
            </a:r>
          </a:p>
          <a:p>
            <a:pPr lvl="1"/>
            <a:r>
              <a:rPr lang="cs-CZ" dirty="0" smtClean="0"/>
              <a:t>vysvětlovací povinností strany nezatížené důkazním břemenem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Vztah objektivního a subjektivního DB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3751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voltage.wav"/>
          </p:stSnd>
        </p:sndAc>
      </p:transition>
    </mc:Choice>
    <mc:Fallback xmlns="">
      <p:transition spd="slow">
        <p:fade/>
        <p:sndAc>
          <p:stSnd>
            <p:snd r:embed="rId3" name="voltag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Soud může provést i důkazy, které procesní strany nenavrhly</a:t>
            </a:r>
          </a:p>
          <a:p>
            <a:pPr lvl="1"/>
            <a:r>
              <a:rPr lang="cs-CZ" dirty="0" smtClean="0"/>
              <a:t>jsou-li potřebné ke zjištění skutkového stavu a </a:t>
            </a:r>
          </a:p>
          <a:p>
            <a:pPr lvl="1"/>
            <a:r>
              <a:rPr lang="cs-CZ" dirty="0" smtClean="0"/>
              <a:t>vyplývají-li z obsahu spisu</a:t>
            </a:r>
          </a:p>
          <a:p>
            <a:r>
              <a:rPr lang="cs-CZ" dirty="0" smtClean="0"/>
              <a:t>Z projednací zásady vyplývá, že soud nemůže nařídit z vlastní iniciativy dokazování k okolnostem, které strany neučinily součástí </a:t>
            </a:r>
            <a:r>
              <a:rPr lang="cs-CZ" dirty="0" smtClean="0"/>
              <a:t>řízení a ani jinak nevyplynuly za řízení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§ 120 odst. 2 OSŘ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2764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voltage.wav"/>
          </p:stSnd>
        </p:sndAc>
      </p:transition>
    </mc:Choice>
    <mc:Fallback xmlns="">
      <p:transition spd="slow">
        <p:fade/>
        <p:sndAc>
          <p:stSnd>
            <p:snd r:embed="rId3" name="voltag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untain">
  <a:themeElements>
    <a:clrScheme name="Mountain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E4A81B"/>
      </a:accent3>
      <a:accent4>
        <a:srgbClr val="108BB4"/>
      </a:accent4>
      <a:accent5>
        <a:srgbClr val="DA7328"/>
      </a:accent5>
      <a:accent6>
        <a:srgbClr val="AE589F"/>
      </a:accent6>
      <a:hlink>
        <a:srgbClr val="460245"/>
      </a:hlink>
      <a:folHlink>
        <a:srgbClr val="AC17D6"/>
      </a:folHlink>
    </a:clrScheme>
    <a:fontScheme name="Mountain">
      <a:maj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HY 헤드라인 M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95000"/>
                <a:satMod val="100000"/>
              </a:schemeClr>
            </a:gs>
            <a:gs pos="100000">
              <a:schemeClr val="phClr">
                <a:tint val="10000"/>
                <a:satMod val="300000"/>
              </a:schemeClr>
            </a:gs>
          </a:gsLst>
          <a:lin ang="13000000" scaled="0"/>
        </a:gradFill>
        <a:blipFill>
          <a:blip xmlns:r="http://schemas.openxmlformats.org/officeDocument/2006/relationships" r:embed="rId1">
            <a:duotone>
              <a:schemeClr val="phClr">
                <a:shade val="75000"/>
              </a:schemeClr>
              <a:schemeClr val="phClr">
                <a:tint val="55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Horský motiv</Template>
  <TotalTime>1019</TotalTime>
  <Words>1480</Words>
  <Application>Microsoft Office PowerPoint</Application>
  <PresentationFormat>Předvádění na obrazovce (4:3)</PresentationFormat>
  <Paragraphs>159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맑은 고딕</vt:lpstr>
      <vt:lpstr>Arial</vt:lpstr>
      <vt:lpstr>Gill Sans MT</vt:lpstr>
      <vt:lpstr>Wingdings 2</vt:lpstr>
      <vt:lpstr>Mountain</vt:lpstr>
      <vt:lpstr>Důkazní břemeno</vt:lpstr>
      <vt:lpstr>Přehled výkladu</vt:lpstr>
      <vt:lpstr>Důkazní břemeno</vt:lpstr>
      <vt:lpstr>Struktura pojmu důkazního břemene</vt:lpstr>
      <vt:lpstr>Objektivní DB</vt:lpstr>
      <vt:lpstr>Výsledek dokazování - příklad</vt:lpstr>
      <vt:lpstr>Subjektivní DB</vt:lpstr>
      <vt:lpstr>Vztah objektivního a subjektivního DB</vt:lpstr>
      <vt:lpstr>§ 120 odst. 2 OSŘ</vt:lpstr>
      <vt:lpstr>Vysvětlovací povinnost strany nezatížené DB</vt:lpstr>
      <vt:lpstr>Vysvětlovací povinnost – další příklady</vt:lpstr>
      <vt:lpstr>3 koncepce vysvětlovací povinnosti</vt:lpstr>
      <vt:lpstr>Speciální vysvětlovací povinnost</vt:lpstr>
      <vt:lpstr>Důsledek nesplnění vysvětlovací povinnosti</vt:lpstr>
      <vt:lpstr>Abstraktní subjektivní DB</vt:lpstr>
      <vt:lpstr>Konkrétní subjektivní DB</vt:lpstr>
      <vt:lpstr>Konkrétní DB - příklad</vt:lpstr>
      <vt:lpstr>Konkrétní DB x hlavní důkaz a protidůkaz</vt:lpstr>
      <vt:lpstr>Břemeno tvrzení</vt:lpstr>
      <vt:lpstr>Břemeno tvrzení</vt:lpstr>
      <vt:lpstr>Dělení důkazního břemene</vt:lpstr>
      <vt:lpstr>Přehled teorií dělení DB</vt:lpstr>
      <vt:lpstr>Základ teorie analýzy norem</vt:lpstr>
      <vt:lpstr>Základní norma</vt:lpstr>
      <vt:lpstr>Druhy protinorem</vt:lpstr>
      <vt:lpstr>Protinorma právu zabraňující</vt:lpstr>
      <vt:lpstr>Protinorma způsobující zánik práva</vt:lpstr>
      <vt:lpstr>Protinorma způsobující zánik uplatnitelnosti práva</vt:lpstr>
      <vt:lpstr>Protinorma protinormy</vt:lpstr>
      <vt:lpstr>Negativní teorie dělení DB</vt:lpstr>
      <vt:lpstr>Dokazování negativ</vt:lpstr>
      <vt:lpstr>Neurčitá negativa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Důkazní břemeno</dc:title>
  <dc:creator>Petr Lavický</dc:creator>
  <cp:lastModifiedBy>JUDr. Petr Lavický, Ph.D.</cp:lastModifiedBy>
  <cp:revision>67</cp:revision>
  <dcterms:created xsi:type="dcterms:W3CDTF">2014-05-13T09:09:31Z</dcterms:created>
  <dcterms:modified xsi:type="dcterms:W3CDTF">2015-05-19T20:47:30Z</dcterms:modified>
</cp:coreProperties>
</file>