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finanční správy II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Petr </a:t>
            </a:r>
            <a:r>
              <a:rPr lang="cs-CZ" dirty="0" err="1" smtClean="0">
                <a:solidFill>
                  <a:schemeClr val="tx1"/>
                </a:solidFill>
              </a:rPr>
              <a:t>Mrkývka</a:t>
            </a:r>
            <a:r>
              <a:rPr lang="cs-CZ" dirty="0" smtClean="0">
                <a:solidFill>
                  <a:schemeClr val="tx1"/>
                </a:solidFill>
              </a:rPr>
              <a:t> 2013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Koresponduje s účelem existence veřejné finanční činnosti: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 smtClean="0"/>
              <a:t>3. Zajištění stability měny a peněžního systému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finanční správy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Obecné</a:t>
            </a:r>
            <a:r>
              <a:rPr lang="cs-CZ" b="0" dirty="0" smtClean="0"/>
              <a:t> </a:t>
            </a:r>
            <a:r>
              <a:rPr lang="cs-CZ" b="0" dirty="0" err="1" smtClean="0"/>
              <a:t>fce</a:t>
            </a:r>
            <a:r>
              <a:rPr lang="cs-CZ" b="0" dirty="0" smtClean="0"/>
              <a:t> VS : organizační,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Speciální </a:t>
            </a:r>
            <a:r>
              <a:rPr lang="cs-CZ" dirty="0" err="1" smtClean="0"/>
              <a:t>fce</a:t>
            </a:r>
            <a:r>
              <a:rPr lang="cs-CZ" dirty="0" smtClean="0"/>
              <a:t> FS:</a:t>
            </a:r>
          </a:p>
          <a:p>
            <a:r>
              <a:rPr lang="cs-CZ" dirty="0" smtClean="0"/>
              <a:t>Plánovací,</a:t>
            </a:r>
          </a:p>
          <a:p>
            <a:r>
              <a:rPr lang="cs-CZ" dirty="0" smtClean="0"/>
              <a:t>Rozhodovací,</a:t>
            </a:r>
          </a:p>
          <a:p>
            <a:r>
              <a:rPr lang="cs-CZ" dirty="0" smtClean="0"/>
              <a:t>Přikazovací,</a:t>
            </a:r>
          </a:p>
          <a:p>
            <a:r>
              <a:rPr lang="cs-CZ" dirty="0" smtClean="0"/>
              <a:t>Kontrolní,</a:t>
            </a:r>
          </a:p>
          <a:p>
            <a:r>
              <a:rPr lang="cs-CZ" dirty="0" smtClean="0"/>
              <a:t>Koordinační,</a:t>
            </a:r>
          </a:p>
          <a:p>
            <a:r>
              <a:rPr lang="cs-CZ" dirty="0" smtClean="0"/>
              <a:t>Kooperační,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 smtClean="0"/>
              <a:t>regulační, ochranná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Stimulační, edukační, servisní, </a:t>
            </a:r>
          </a:p>
          <a:p>
            <a:r>
              <a:rPr lang="cs-CZ" dirty="0" smtClean="0"/>
              <a:t>Konzultační,</a:t>
            </a:r>
          </a:p>
          <a:p>
            <a:r>
              <a:rPr lang="cs-CZ" dirty="0" smtClean="0"/>
              <a:t>Informační,</a:t>
            </a:r>
          </a:p>
          <a:p>
            <a:r>
              <a:rPr lang="cs-CZ" dirty="0" smtClean="0"/>
              <a:t>Depozitní,</a:t>
            </a:r>
          </a:p>
          <a:p>
            <a:r>
              <a:rPr lang="cs-CZ" dirty="0" smtClean="0"/>
              <a:t>Evidenčně-účetní</a:t>
            </a:r>
          </a:p>
          <a:p>
            <a:r>
              <a:rPr lang="cs-CZ" dirty="0" smtClean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FS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Metody VS = způsoby činností, které realizují úkoly uložené veřejné správě</a:t>
            </a:r>
          </a:p>
          <a:p>
            <a:r>
              <a:rPr lang="cs-CZ" dirty="0" smtClean="0"/>
              <a:t>Obecné metody VS – m. řízení, regulace, přesvědčování a donucení</a:t>
            </a:r>
          </a:p>
          <a:p>
            <a:r>
              <a:rPr lang="cs-CZ" dirty="0" smtClean="0"/>
              <a:t>Metoda veřejné služby</a:t>
            </a:r>
          </a:p>
          <a:p>
            <a:r>
              <a:rPr lang="cs-CZ" dirty="0" smtClean="0"/>
              <a:t>Specifické metody – m. administrativní, ekonomické, organizační</a:t>
            </a:r>
          </a:p>
          <a:p>
            <a:r>
              <a:rPr lang="cs-CZ" dirty="0" smtClean="0"/>
              <a:t>Metody finančního působení veřejné správy</a:t>
            </a:r>
          </a:p>
          <a:p>
            <a:r>
              <a:rPr lang="cs-CZ" dirty="0" smtClean="0"/>
              <a:t>Metody správy veřejných financí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Finanční správa ve funkčním smyslu </a:t>
            </a:r>
            <a:br>
              <a:rPr lang="cs-CZ" b="1" dirty="0" smtClean="0"/>
            </a:br>
            <a:r>
              <a:rPr lang="cs-CZ" b="1" dirty="0" smtClean="0"/>
              <a:t>a v organizačním smyslu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 </a:t>
            </a:r>
            <a:r>
              <a:rPr lang="cs-CZ" b="1" u="sng" dirty="0" smtClean="0"/>
              <a:t>funkčním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veřejná finanční činnost </a:t>
            </a:r>
            <a:r>
              <a:rPr lang="cs-CZ" b="1" u="sng" dirty="0" smtClean="0">
                <a:solidFill>
                  <a:srgbClr val="FFFF00"/>
                </a:solidFill>
              </a:rPr>
              <a:t>vykonávaná</a:t>
            </a:r>
            <a:r>
              <a:rPr lang="cs-CZ" b="1" dirty="0" smtClean="0">
                <a:solidFill>
                  <a:srgbClr val="FFFF00"/>
                </a:solidFill>
              </a:rPr>
              <a:t> s použitím metod a forem veřejné správy</a:t>
            </a:r>
          </a:p>
          <a:p>
            <a:r>
              <a:rPr lang="cs-CZ" b="1" dirty="0" smtClean="0"/>
              <a:t>V </a:t>
            </a:r>
            <a:r>
              <a:rPr lang="cs-CZ" b="1" u="sng" dirty="0" smtClean="0"/>
              <a:t>organizačním</a:t>
            </a:r>
            <a:r>
              <a:rPr lang="cs-CZ" b="1" dirty="0" smtClean="0"/>
              <a:t> smyslu: </a:t>
            </a:r>
            <a:r>
              <a:rPr lang="cs-CZ" b="1" dirty="0" smtClean="0">
                <a:solidFill>
                  <a:srgbClr val="FFFF00"/>
                </a:solidFill>
              </a:rPr>
              <a:t>soustava realizátorů finanční správy ve funkčním smyslu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vrchnostenská x </a:t>
            </a:r>
            <a:r>
              <a:rPr lang="cs-CZ" b="1" dirty="0" err="1" smtClean="0"/>
              <a:t>nevrchnostenská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Primární a sekundární finanční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Primární finanční správa: </a:t>
            </a:r>
            <a:r>
              <a:rPr lang="cs-CZ" b="1" dirty="0" smtClean="0"/>
              <a:t>MF, ČNB, NKÚ, FSČR, CSČR, státní fondy</a:t>
            </a:r>
          </a:p>
          <a:p>
            <a:r>
              <a:rPr lang="cs-CZ" dirty="0" smtClean="0"/>
              <a:t>Sektor veřejných financí: P+S</a:t>
            </a:r>
          </a:p>
          <a:p>
            <a:r>
              <a:rPr lang="cs-CZ" b="1" dirty="0" smtClean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Netvoří </a:t>
            </a:r>
            <a:r>
              <a:rPr lang="cs-CZ" u="sng" dirty="0" smtClean="0"/>
              <a:t>obecnou</a:t>
            </a:r>
            <a:r>
              <a:rPr lang="cs-CZ" dirty="0" smtClean="0"/>
              <a:t> strategii VFČ</a:t>
            </a:r>
            <a:r>
              <a:rPr lang="cs-CZ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charakteristiky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FF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veřejná správa je chápána jako veřejná služba =</a:t>
            </a:r>
          </a:p>
          <a:p>
            <a:r>
              <a:rPr lang="cs-CZ" b="1" i="1" dirty="0" smtClean="0"/>
              <a:t>Lidská aktivita, pro kterou jsou charakteristické čtyři základní rysy: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1. Společensky užitečná a všeobecně potřebná aktivita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 smtClean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 smtClean="0"/>
              <a:t>Škodlivosti (dosažení privátního profitu) – </a:t>
            </a:r>
            <a:r>
              <a:rPr lang="cs-CZ" dirty="0" smtClean="0">
                <a:solidFill>
                  <a:srgbClr val="FFFF00"/>
                </a:solidFill>
              </a:rPr>
              <a:t>homo </a:t>
            </a:r>
            <a:r>
              <a:rPr lang="cs-CZ" dirty="0" err="1" smtClean="0">
                <a:solidFill>
                  <a:srgbClr val="FFFF00"/>
                </a:solidFill>
              </a:rPr>
              <a:t>oekonomicus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x </a:t>
            </a:r>
            <a:r>
              <a:rPr lang="cs-CZ" i="1" dirty="0" smtClean="0">
                <a:solidFill>
                  <a:srgbClr val="FFFF00"/>
                </a:solidFill>
              </a:rPr>
              <a:t>régime </a:t>
            </a:r>
            <a:r>
              <a:rPr lang="cs-CZ" i="1" dirty="0" err="1" smtClean="0">
                <a:solidFill>
                  <a:srgbClr val="FFFF00"/>
                </a:solidFill>
              </a:rPr>
              <a:t>égalitaire</a:t>
            </a:r>
            <a:endParaRPr lang="cs-CZ" i="1" dirty="0" smtClean="0">
              <a:solidFill>
                <a:srgbClr val="FFFF00"/>
              </a:solidFill>
            </a:endParaRPr>
          </a:p>
          <a:p>
            <a:r>
              <a:rPr lang="cs-CZ" b="1" u="sng" dirty="0" smtClean="0"/>
              <a:t>Výdělek </a:t>
            </a:r>
            <a:r>
              <a:rPr lang="cs-CZ" dirty="0" smtClean="0"/>
              <a:t>– výsledek činnosti, </a:t>
            </a:r>
            <a:r>
              <a:rPr lang="cs-CZ" b="1" dirty="0" smtClean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 Stálost, trvalost, </a:t>
            </a:r>
            <a:r>
              <a:rPr lang="cs-CZ" b="1" dirty="0" err="1" smtClean="0"/>
              <a:t>nepřerušitelnost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nezbytná pro zajištění plnění funkcí státu</a:t>
            </a:r>
          </a:p>
          <a:p>
            <a:r>
              <a:rPr lang="cs-CZ" dirty="0" smtClean="0"/>
              <a:t>Není možné ji jakkoliv přerušit, ani v případě krizí velkého rozsahu</a:t>
            </a:r>
          </a:p>
          <a:p>
            <a:r>
              <a:rPr lang="cs-CZ" dirty="0" smtClean="0"/>
              <a:t>VS garant stálého, trvalého, nepřerušitelného poskytování veřejné služby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Obligatorní poskytování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 smtClean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 smtClean="0">
                <a:solidFill>
                  <a:srgbClr val="FFFF00"/>
                </a:solidFill>
              </a:rPr>
              <a:t>Privilegium spravovat </a:t>
            </a:r>
            <a:r>
              <a:rPr lang="cs-CZ" b="1" dirty="0" smtClean="0"/>
              <a:t>→ </a:t>
            </a:r>
            <a:r>
              <a:rPr lang="cs-CZ" b="1" u="sng" dirty="0" smtClean="0">
                <a:solidFill>
                  <a:srgbClr val="FFFF00"/>
                </a:solidFill>
              </a:rPr>
              <a:t>povinnost sloužit</a:t>
            </a:r>
            <a:endParaRPr lang="cs-CZ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Garance správnosti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finanční činnost je složitým konglomerátem činností realizovaných v zákonném rámci </a:t>
            </a:r>
          </a:p>
          <a:p>
            <a:r>
              <a:rPr lang="cs-CZ" dirty="0" smtClean="0"/>
              <a:t>Veřejná správa – zásada legality, legitimity, zásada legitimního očekávání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Veřejná správa je podrobena veřejné kontrole</a:t>
            </a:r>
          </a:p>
          <a:p>
            <a:r>
              <a:rPr lang="cs-CZ" dirty="0" smtClean="0"/>
              <a:t>Veřejná správa je materiálně závislá na „čistých“ penězích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Řetězení realizace veřejné správy</a:t>
            </a:r>
            <a:br>
              <a:rPr lang="cs-CZ" dirty="0" smtClean="0"/>
            </a:br>
            <a:r>
              <a:rPr lang="cs-CZ" dirty="0" smtClean="0"/>
              <a:t>(Průcha)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Cíle</a:t>
            </a:r>
            <a:r>
              <a:rPr lang="cs-CZ" sz="3400" b="1" dirty="0" smtClean="0"/>
              <a:t> </a:t>
            </a:r>
          </a:p>
          <a:p>
            <a:pPr marL="0" indent="0" algn="ctr">
              <a:buNone/>
            </a:pPr>
            <a:r>
              <a:rPr lang="cs-CZ" sz="3400" b="1" dirty="0" smtClean="0"/>
              <a:t>(účel)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 smtClean="0"/>
              <a:t>(postuláty)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 smtClean="0"/>
              <a:t>↓</a:t>
            </a:r>
          </a:p>
          <a:p>
            <a:pPr marL="0" indent="0" algn="ctr">
              <a:buNone/>
            </a:pPr>
            <a:r>
              <a:rPr lang="cs-CZ" sz="3400" b="1" dirty="0" smtClean="0">
                <a:solidFill>
                  <a:srgbClr val="FFFF00"/>
                </a:solidFill>
              </a:rPr>
              <a:t>Formy realizace</a:t>
            </a:r>
            <a:endParaRPr lang="cs-C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Ideální stát – maximální sociální užitečnost pro občany</a:t>
            </a:r>
          </a:p>
          <a:p>
            <a:r>
              <a:rPr lang="cs-CZ" i="1" dirty="0" smtClean="0"/>
              <a:t>H. Dalton, </a:t>
            </a:r>
            <a:r>
              <a:rPr lang="cs-CZ" dirty="0" smtClean="0"/>
              <a:t>Základy veřejných financí (1930): </a:t>
            </a:r>
            <a:r>
              <a:rPr lang="cs-CZ" b="1" i="1" dirty="0" smtClean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611</Words>
  <Application>Microsoft Office PowerPoint</Application>
  <PresentationFormat>Předvádění na obrazovce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Základy finanční správy II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Finanční správa ve funkčním smyslu  a v organizačním smyslu</vt:lpstr>
      <vt:lpstr>Typologie</vt:lpstr>
      <vt:lpstr>Primární a sekundární finanční správa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632</cp:lastModifiedBy>
  <cp:revision>16</cp:revision>
  <dcterms:created xsi:type="dcterms:W3CDTF">2013-10-30T21:57:44Z</dcterms:created>
  <dcterms:modified xsi:type="dcterms:W3CDTF">2015-11-01T22:47:58Z</dcterms:modified>
</cp:coreProperties>
</file>