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282" r:id="rId6"/>
    <p:sldId id="318" r:id="rId7"/>
    <p:sldId id="328" r:id="rId8"/>
    <p:sldId id="321" r:id="rId9"/>
    <p:sldId id="329" r:id="rId10"/>
    <p:sldId id="327" r:id="rId11"/>
    <p:sldId id="335" r:id="rId12"/>
    <p:sldId id="330" r:id="rId13"/>
    <p:sldId id="331" r:id="rId14"/>
    <p:sldId id="333" r:id="rId15"/>
    <p:sldId id="332" r:id="rId16"/>
    <p:sldId id="334" r:id="rId17"/>
    <p:sldId id="316" r:id="rId18"/>
    <p:sldId id="281" r:id="rId19"/>
  </p:sldIdLst>
  <p:sldSz cx="9144000" cy="5143500" type="screen16x9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2" autoAdjust="0"/>
  </p:normalViewPr>
  <p:slideViewPr>
    <p:cSldViewPr>
      <p:cViewPr varScale="1">
        <p:scale>
          <a:sx n="164" d="100"/>
          <a:sy n="164" d="100"/>
        </p:scale>
        <p:origin x="-114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4BF5-BCA1-4150-9CCE-3E61108440AB}" type="datetimeFigureOut">
              <a:rPr lang="cs-CZ" smtClean="0"/>
              <a:pPr/>
              <a:t>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DD58-1E5C-4A21-9E69-432E779958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85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2C-D2E0-4963-989E-13081D5744A2}" type="datetimeFigureOut">
              <a:rPr lang="cs-CZ" smtClean="0"/>
              <a:pPr/>
              <a:t>8.11.2015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5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6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Martin Ježek, Mgr. Petra Šuplerová, 14. října 2015. © Copyright Veřejný ochránce práv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Martin Ježek, Mgr. Petra Šuplerová, 14. října 2015. © Copyright Veřejný ochránce práv</a:t>
            </a:r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Martin Ježek, Mgr. Petra Šuplerová, 14. října 2015. © Copyright Veřejný ochránce práv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Martin Ježek, Mgr. Petra Šuplerová, 14. října 2015. © Copyright Veřejný ochránce práv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26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440000"/>
            <a:ext cx="4431026" cy="271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8"/>
            <a:ext cx="9144000" cy="48664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4000" y="4644000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Mgr. Martin Ježek, Mgr. Petra Šuplerová, 14. října 2015. © Copyright Veřejný ochránce práv</a:t>
            </a:r>
            <a:endParaRPr lang="cs-CZ" dirty="0"/>
          </a:p>
        </p:txBody>
      </p:sp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324000" y="2428875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95536" y="3219822"/>
            <a:ext cx="8064896" cy="576064"/>
          </a:xfrm>
        </p:spPr>
        <p:txBody>
          <a:bodyPr>
            <a:noAutofit/>
          </a:bodyPr>
          <a:lstStyle/>
          <a:p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Veřejný </a:t>
            </a:r>
            <a:r>
              <a:rPr lang="cs-CZ" altLang="cs-CZ" sz="2800" dirty="0"/>
              <a:t>ochránce práv a jeho </a:t>
            </a:r>
            <a:r>
              <a:rPr lang="cs-CZ" altLang="cs-CZ" sz="2800" dirty="0" smtClean="0"/>
              <a:t>působnost</a:t>
            </a:r>
            <a:br>
              <a:rPr lang="cs-CZ" altLang="cs-CZ" sz="2800" dirty="0" smtClean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endParaRPr lang="cs-CZ" sz="18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5536" y="3795886"/>
            <a:ext cx="8352928" cy="288032"/>
          </a:xfrm>
        </p:spPr>
        <p:txBody>
          <a:bodyPr>
            <a:normAutofit/>
          </a:bodyPr>
          <a:lstStyle/>
          <a:p>
            <a:r>
              <a:rPr lang="cs-CZ" altLang="cs-CZ" dirty="0"/>
              <a:t>seminář pro </a:t>
            </a:r>
            <a:r>
              <a:rPr lang="cs-CZ" altLang="cs-CZ" dirty="0" err="1"/>
              <a:t>PrF</a:t>
            </a:r>
            <a:r>
              <a:rPr lang="cs-CZ" altLang="cs-CZ" dirty="0"/>
              <a:t> MU, Brno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95536" y="4757075"/>
            <a:ext cx="4896072" cy="360040"/>
          </a:xfrm>
        </p:spPr>
        <p:txBody>
          <a:bodyPr/>
          <a:lstStyle/>
          <a:p>
            <a:r>
              <a:rPr lang="cs-CZ" dirty="0" smtClean="0"/>
              <a:t>Mgr. Martin Ježek, Mgr. Petra Šuplerová, 14. října 2015. © Copyright Veřejný ochránce práv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6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643056"/>
            <a:ext cx="8302080" cy="785818"/>
          </a:xfrm>
        </p:spPr>
        <p:txBody>
          <a:bodyPr/>
          <a:lstStyle/>
          <a:p>
            <a:r>
              <a:rPr lang="cs-CZ" altLang="cs-CZ" dirty="0">
                <a:solidFill>
                  <a:srgbClr val="004A4A"/>
                </a:solidFill>
              </a:rPr>
              <a:t>Jaké jsou tedy správné odpovědi?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79512" y="2355726"/>
            <a:ext cx="8784976" cy="2160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chemeClr val="tx1"/>
                </a:solidFill>
              </a:rPr>
              <a:t>Soused postavil zahradní domek, asi bez stavebního povolení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	NE / ANO (stavební úřad)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Včera </a:t>
            </a:r>
            <a:r>
              <a:rPr lang="cs-CZ" altLang="cs-CZ" sz="1400" dirty="0">
                <a:solidFill>
                  <a:schemeClr val="tx1"/>
                </a:solidFill>
              </a:rPr>
              <a:t>mi zubař vytrhl omylem zdravý zub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		NE </a:t>
            </a:r>
            <a:r>
              <a:rPr lang="cs-CZ" altLang="cs-CZ" sz="1400" dirty="0">
                <a:solidFill>
                  <a:srgbClr val="FF0000"/>
                </a:solidFill>
              </a:rPr>
              <a:t>/ ANO (krajský úřad)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Dostal </a:t>
            </a:r>
            <a:r>
              <a:rPr lang="cs-CZ" altLang="cs-CZ" sz="1400" dirty="0">
                <a:solidFill>
                  <a:schemeClr val="tx1"/>
                </a:solidFill>
              </a:rPr>
              <a:t>jsem výpověď z nájmu bytu. </a:t>
            </a:r>
            <a:r>
              <a:rPr lang="cs-CZ" altLang="cs-CZ" sz="1400" dirty="0" smtClean="0">
                <a:solidFill>
                  <a:schemeClr val="tx1"/>
                </a:solidFill>
              </a:rPr>
              <a:t>				</a:t>
            </a:r>
            <a:r>
              <a:rPr lang="cs-CZ" altLang="cs-CZ" sz="1400" dirty="0" smtClean="0">
                <a:solidFill>
                  <a:srgbClr val="FF0000"/>
                </a:solidFill>
              </a:rPr>
              <a:t>NE</a:t>
            </a:r>
            <a:endParaRPr lang="cs-CZ" altLang="cs-CZ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Zaměstnavatel </a:t>
            </a:r>
            <a:r>
              <a:rPr lang="cs-CZ" altLang="cs-CZ" sz="1400" dirty="0">
                <a:solidFill>
                  <a:schemeClr val="tx1"/>
                </a:solidFill>
              </a:rPr>
              <a:t>mi nechce vyplatit mzdu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			NE </a:t>
            </a:r>
            <a:r>
              <a:rPr lang="cs-CZ" altLang="cs-CZ" sz="1400" dirty="0">
                <a:solidFill>
                  <a:srgbClr val="FF0000"/>
                </a:solidFill>
              </a:rPr>
              <a:t>/ ANO (OIP)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Táta </a:t>
            </a:r>
            <a:r>
              <a:rPr lang="cs-CZ" altLang="cs-CZ" sz="1400" dirty="0">
                <a:solidFill>
                  <a:schemeClr val="tx1"/>
                </a:solidFill>
              </a:rPr>
              <a:t>mě nutí, abych se s ním po rozvodu s maminkou stýkal, a já nechci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NE </a:t>
            </a:r>
            <a:r>
              <a:rPr lang="cs-CZ" altLang="cs-CZ" sz="1400" dirty="0">
                <a:solidFill>
                  <a:srgbClr val="FF0000"/>
                </a:solidFill>
              </a:rPr>
              <a:t>/ ANO (OSPOD)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altLang="cs-CZ" sz="1400" dirty="0"/>
          </a:p>
        </p:txBody>
      </p:sp>
      <p:sp>
        <p:nvSpPr>
          <p:cNvPr id="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69656"/>
            <a:ext cx="5256584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</p:spTree>
    <p:extLst>
      <p:ext uri="{BB962C8B-B14F-4D97-AF65-F5344CB8AC3E}">
        <p14:creationId xmlns:p14="http://schemas.microsoft.com/office/powerpoint/2010/main" val="31682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584995"/>
            <a:ext cx="7272808" cy="720080"/>
          </a:xfr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008273"/>
                </a:solidFill>
              </a:rPr>
              <a:t>Působnost ochránce </a:t>
            </a:r>
            <a:r>
              <a:rPr lang="cs-CZ" altLang="cs-CZ" sz="2400" dirty="0"/>
              <a:t>versus</a:t>
            </a:r>
            <a:r>
              <a:rPr lang="cs-CZ" altLang="cs-CZ" sz="2400" dirty="0">
                <a:solidFill>
                  <a:srgbClr val="008273"/>
                </a:solidFill>
              </a:rPr>
              <a:t> soudní </a:t>
            </a:r>
            <a:r>
              <a:rPr lang="cs-CZ" altLang="cs-CZ" sz="2400" dirty="0" smtClean="0">
                <a:solidFill>
                  <a:srgbClr val="008273"/>
                </a:solidFill>
              </a:rPr>
              <a:t>rozhodnutí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539552" y="2427734"/>
            <a:ext cx="7344816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0" dirty="0" smtClean="0">
                <a:solidFill>
                  <a:schemeClr val="tx1"/>
                </a:solidFill>
              </a:rPr>
              <a:t>Konkurence?</a:t>
            </a:r>
            <a:endParaRPr lang="cs-CZ" altLang="cs-CZ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sz="2400" b="0" dirty="0" smtClean="0">
                <a:solidFill>
                  <a:schemeClr val="tx1"/>
                </a:solidFill>
              </a:rPr>
              <a:t>Nezávislost?</a:t>
            </a:r>
            <a:endParaRPr lang="cs-CZ" altLang="cs-CZ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sz="2400" b="0" dirty="0" smtClean="0">
                <a:solidFill>
                  <a:schemeClr val="tx1"/>
                </a:solidFill>
              </a:rPr>
              <a:t>Závaznost?                                        </a:t>
            </a:r>
            <a:endParaRPr lang="cs-CZ" altLang="cs-CZ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sz="2400" b="0" dirty="0" smtClean="0">
                <a:solidFill>
                  <a:schemeClr val="tx1"/>
                </a:solidFill>
              </a:rPr>
              <a:t>Doporučení?</a:t>
            </a: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dirty="0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539552" y="4876628"/>
            <a:ext cx="4752528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9742"/>
            <a:ext cx="1819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91630"/>
            <a:ext cx="7272808" cy="720080"/>
          </a:xfrm>
        </p:spPr>
        <p:txBody>
          <a:bodyPr>
            <a:noAutofit/>
          </a:bodyPr>
          <a:lstStyle/>
          <a:p>
            <a:r>
              <a:rPr lang="cs-CZ" sz="2400" dirty="0"/>
              <a:t>Jak probíhá šetření veřejného ochránce </a:t>
            </a:r>
            <a:r>
              <a:rPr lang="cs-CZ" sz="2400" dirty="0" smtClean="0"/>
              <a:t>práv?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539552" y="2427734"/>
            <a:ext cx="7344816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0" dirty="0" smtClean="0">
                <a:solidFill>
                  <a:schemeClr val="tx1"/>
                </a:solidFill>
              </a:rPr>
              <a:t>            </a:t>
            </a:r>
            <a:endParaRPr lang="cs-CZ" altLang="cs-CZ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539552" y="4876628"/>
            <a:ext cx="4752528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8" name="Picture 2" descr="https://encrypted-tbn3.gstatic.com/images?q=tbn:ANd9GcSxRchg9c3yO_Xrir6LmVVJhiM4HTV3XYLODh1ckW09nq0ClA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82044"/>
            <a:ext cx="1937569" cy="20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611560" y="1708276"/>
            <a:ext cx="734481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b="0" dirty="0"/>
              <a:t>Matka pečuje o tři nezletilé děti</a:t>
            </a:r>
            <a:r>
              <a:rPr lang="en-US" sz="1200" b="0" dirty="0"/>
              <a:t>;</a:t>
            </a:r>
            <a:r>
              <a:rPr lang="cs-CZ" sz="1200" b="0" dirty="0"/>
              <a:t> 2letou Lenku, 5letého Honzu a 8letého Milana. Jednoho dne k ní do domácnosti přišla sociální pracovnice orgánu sociálně-právní ochrany dětí, která zjistila, že v bytě 1+1, kde žijí, je odpojena elektřina, neteče teplá voda, v místnosti je plíseň na stěnách, lednice i spíž je prázdná, jedno dítě nemá vlastní postel (spí v golfovém kočárku). V domácnosti s nimi žije také kočka – podlaha je místy znečištěná výkaly. </a:t>
            </a:r>
          </a:p>
          <a:p>
            <a:pPr marL="0" indent="0">
              <a:buNone/>
            </a:pPr>
            <a:r>
              <a:rPr lang="cs-CZ" sz="1200" b="0" dirty="0"/>
              <a:t>Situaci dětí orgán sociálně-právní ochrany dětí vyhodnotil jako vážnou a ohrožující jejich řádný vývoj (bez adekvátní péče, hladové, špinavé, nedostatečně oblečené). </a:t>
            </a:r>
          </a:p>
          <a:p>
            <a:pPr marL="0" indent="0">
              <a:buNone/>
            </a:pPr>
            <a:r>
              <a:rPr lang="cs-CZ" sz="1200" b="0" dirty="0"/>
              <a:t>Následující den proto podal, aniž by učinil jakákoli další opatření či zjišťoval další okolnosti případu, návrh soudu na vydání předběžného opatření, kterým by soud děti odebral z péče matky a umístil je do vhodného zařízení – Lenku do Klokánku v Praze, Honzu a Milana do dětského domova v jiném městě. Ještě téhož dne soud takové předběžné opatření vydal. </a:t>
            </a:r>
          </a:p>
          <a:p>
            <a:pPr marL="0" indent="0">
              <a:buNone/>
            </a:pPr>
            <a:r>
              <a:rPr lang="cs-CZ" sz="1200" b="0" dirty="0"/>
              <a:t>Matka se další den dostavila do Kanceláře veřejného ochránce práv, stěžovala si na sociální pracovnici (že k ní bez všeho vlezla do bytu, na její chování a na odebrání dětí), dotazovala se, jestli je v pořádku, že jí „sociálka“ děti vzala, a trvala na tom, aby jí je vrátila zpět do péče - své děti miluje a umí se o ně postarat, jen neměla peníze. Požádala ochránce o pomoc.</a:t>
            </a:r>
            <a:endParaRPr lang="cs-CZ" sz="1600" b="0" dirty="0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539552" y="4876628"/>
            <a:ext cx="4752528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1851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0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55726"/>
            <a:ext cx="25922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424464" cy="1432750"/>
          </a:xfrm>
        </p:spPr>
        <p:txBody>
          <a:bodyPr>
            <a:normAutofit/>
          </a:bodyPr>
          <a:lstStyle/>
          <a:p>
            <a:r>
              <a:rPr lang="cs-CZ" dirty="0" smtClean="0"/>
              <a:t>Evidence stanovisek ombudsmana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C00000"/>
                </a:solidFill>
              </a:rPr>
              <a:t>www.eso.ochrance.cz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69656"/>
            <a:ext cx="4680520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</p:spTree>
    <p:extLst>
      <p:ext uri="{BB962C8B-B14F-4D97-AF65-F5344CB8AC3E}">
        <p14:creationId xmlns:p14="http://schemas.microsoft.com/office/powerpoint/2010/main" val="30584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499742"/>
            <a:ext cx="6912768" cy="2016224"/>
          </a:xfrm>
        </p:spPr>
        <p:txBody>
          <a:bodyPr numCol="2">
            <a:normAutofit fontScale="90000"/>
          </a:bodyPr>
          <a:lstStyle/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000" dirty="0" smtClean="0"/>
              <a:t>jezek@ochrance.cz</a:t>
            </a:r>
            <a:br>
              <a:rPr lang="cs-CZ" sz="2000" dirty="0" smtClean="0"/>
            </a:br>
            <a:r>
              <a:rPr lang="cs-CZ" sz="2000" dirty="0" smtClean="0"/>
              <a:t>suplerova@ochrance.cz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	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	</a:t>
            </a:r>
            <a:r>
              <a:rPr lang="cs-CZ" altLang="cs-CZ" sz="2000" dirty="0">
                <a:solidFill>
                  <a:srgbClr val="FF0000"/>
                </a:solidFill>
              </a:rPr>
              <a:t>www.ochrance.cz 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	www.deti.ochrance.cz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	www.eso.ochrance.cz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					</a:t>
            </a:r>
            <a:r>
              <a:rPr lang="cs-CZ" sz="1400" dirty="0" smtClean="0"/>
              <a:t>					         	</a:t>
            </a:r>
            <a:r>
              <a:rPr lang="cs-CZ" altLang="cs-CZ" sz="1800" dirty="0">
                <a:solidFill>
                  <a:srgbClr val="FF0000"/>
                </a:solidFill>
              </a:rPr>
              <a:t/>
            </a:r>
            <a:br>
              <a:rPr lang="cs-CZ" altLang="cs-CZ" sz="1800" dirty="0">
                <a:solidFill>
                  <a:srgbClr val="FF0000"/>
                </a:solidFill>
              </a:rPr>
            </a:b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935568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008273"/>
                </a:solidFill>
              </a:rPr>
              <a:t>Děkuji za </a:t>
            </a:r>
            <a:r>
              <a:rPr lang="cs-CZ" sz="3000" b="1" dirty="0" smtClean="0">
                <a:solidFill>
                  <a:srgbClr val="008273"/>
                </a:solidFill>
              </a:rPr>
              <a:t>pozornost.</a:t>
            </a:r>
            <a:endParaRPr lang="cs-CZ" sz="3000" b="1" dirty="0">
              <a:solidFill>
                <a:srgbClr val="00827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03" y="1451982"/>
            <a:ext cx="2029197" cy="15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03998"/>
            <a:ext cx="4536504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Mgr. Martin Ježek, Mgr. Petra Šuplerová, 14. října 2015. © Copyright Veřejný ochránce práv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9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5076055" y="4011910"/>
            <a:ext cx="3346995" cy="605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Poznáte je?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7" y="4876005"/>
            <a:ext cx="4752529" cy="267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6723"/>
            <a:ext cx="1955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9662"/>
            <a:ext cx="2282545" cy="1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16971"/>
            <a:ext cx="2282545" cy="15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9662"/>
            <a:ext cx="1584176" cy="19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9662"/>
            <a:ext cx="147478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A4A"/>
                </a:solidFill>
              </a:rPr>
              <a:t>Činnost ochránce - je to v působnosti?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355726"/>
            <a:ext cx="8286780" cy="21602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Pobírám nízké sociální dávky.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Nevzali mne do práce, protože jsem starý.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V dětském domově nemohu nosit náušnice.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U soudu dochází k průtahům.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Byla jsem odsouzena za krádež, ale jsem nevinná.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69656"/>
            <a:ext cx="5256584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187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A4A"/>
                </a:solidFill>
              </a:rPr>
              <a:t>Činnost ochránce - je to v působnosti?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355726"/>
            <a:ext cx="8286780" cy="21602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Soused postavil zahradní domek, asi bez stavebního povolení.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Včera mi zubař vytrhl omylem zdravý zub.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Dostal jsem výpověď z nájmu bytu.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Zaměstnavatel mi nechce vyplatit mzdu.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tx1"/>
                </a:solidFill>
              </a:rPr>
              <a:t>Táta mě nutí, abych se s ním po rozvodu s maminkou stýkal, a já nechci</a:t>
            </a:r>
            <a:r>
              <a:rPr lang="cs-CZ" altLang="cs-CZ" dirty="0" smtClean="0">
                <a:solidFill>
                  <a:schemeClr val="tx1"/>
                </a:solidFill>
              </a:rPr>
              <a:t>.</a:t>
            </a:r>
            <a:endParaRPr lang="cs-CZ" altLang="cs-CZ" dirty="0"/>
          </a:p>
        </p:txBody>
      </p:sp>
      <p:sp>
        <p:nvSpPr>
          <p:cNvPr id="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69656"/>
            <a:ext cx="5256584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35965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77" y="1545299"/>
            <a:ext cx="8229600" cy="594403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004A4A"/>
                </a:solidFill>
              </a:rPr>
              <a:t>Působnost a činnost </a:t>
            </a:r>
            <a:r>
              <a:rPr lang="cs-CZ" altLang="cs-CZ" dirty="0" smtClean="0">
                <a:solidFill>
                  <a:srgbClr val="004A4A"/>
                </a:solidFill>
              </a:rPr>
              <a:t>ochránce </a:t>
            </a:r>
            <a:r>
              <a:rPr lang="cs-CZ" altLang="cs-CZ" sz="2000" dirty="0" smtClean="0">
                <a:solidFill>
                  <a:srgbClr val="004A4A"/>
                </a:solidFill>
              </a:rPr>
              <a:t>(ochránce </a:t>
            </a:r>
            <a:r>
              <a:rPr lang="cs-CZ" altLang="cs-CZ" sz="2000" dirty="0">
                <a:solidFill>
                  <a:srgbClr val="004A4A"/>
                </a:solidFill>
              </a:rPr>
              <a:t>není všemocný)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95536" y="2139702"/>
            <a:ext cx="8286780" cy="25922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1400" b="0" dirty="0">
                <a:solidFill>
                  <a:srgbClr val="FF0000"/>
                </a:solidFill>
              </a:rPr>
              <a:t>Ochrana </a:t>
            </a:r>
            <a:r>
              <a:rPr lang="cs-CZ" sz="1400" b="0" dirty="0" smtClean="0">
                <a:solidFill>
                  <a:srgbClr val="FF0000"/>
                </a:solidFill>
              </a:rPr>
              <a:t>před </a:t>
            </a:r>
            <a:r>
              <a:rPr lang="cs-CZ" sz="1400" dirty="0">
                <a:solidFill>
                  <a:srgbClr val="FF0000"/>
                </a:solidFill>
              </a:rPr>
              <a:t>jednáním úřadů a institucí</a:t>
            </a:r>
            <a:r>
              <a:rPr lang="cs-CZ" sz="1400" b="0" dirty="0">
                <a:solidFill>
                  <a:srgbClr val="FF0000"/>
                </a:solidFill>
              </a:rPr>
              <a:t> jmenovaných v zákoně, pokud je toto </a:t>
            </a:r>
            <a:r>
              <a:rPr lang="cs-CZ" sz="1400" b="0" dirty="0" smtClean="0">
                <a:solidFill>
                  <a:srgbClr val="FF0000"/>
                </a:solidFill>
              </a:rPr>
              <a:t>jednání v rozporu s právem, neodpovídá principům demokratického právního státu a dobré správy, jakož i před jejich nečinností.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1400" dirty="0" smtClean="0">
                <a:solidFill>
                  <a:srgbClr val="92D050"/>
                </a:solidFill>
              </a:rPr>
              <a:t>Systematické </a:t>
            </a:r>
            <a:r>
              <a:rPr lang="cs-CZ" sz="1400" dirty="0">
                <a:solidFill>
                  <a:srgbClr val="92D050"/>
                </a:solidFill>
              </a:rPr>
              <a:t>návštěvy </a:t>
            </a:r>
            <a:r>
              <a:rPr lang="cs-CZ" sz="1400" b="0" dirty="0">
                <a:solidFill>
                  <a:srgbClr val="92D050"/>
                </a:solidFill>
              </a:rPr>
              <a:t>míst, kde se </a:t>
            </a:r>
            <a:r>
              <a:rPr lang="cs-CZ" sz="1400" b="0" dirty="0" smtClean="0">
                <a:solidFill>
                  <a:srgbClr val="92D050"/>
                </a:solidFill>
              </a:rPr>
              <a:t>nacházejí </a:t>
            </a:r>
            <a:r>
              <a:rPr lang="cs-CZ" sz="1400" b="0" dirty="0">
                <a:solidFill>
                  <a:srgbClr val="92D050"/>
                </a:solidFill>
              </a:rPr>
              <a:t>osoby omezené na </a:t>
            </a:r>
            <a:r>
              <a:rPr lang="cs-CZ" sz="1400" b="0" dirty="0" smtClean="0">
                <a:solidFill>
                  <a:srgbClr val="92D050"/>
                </a:solidFill>
              </a:rPr>
              <a:t>svobodě – prevence před </a:t>
            </a:r>
            <a:r>
              <a:rPr lang="cs-CZ" sz="1400" b="0" dirty="0">
                <a:solidFill>
                  <a:srgbClr val="92D050"/>
                </a:solidFill>
              </a:rPr>
              <a:t>špatným </a:t>
            </a:r>
            <a:r>
              <a:rPr lang="cs-CZ" sz="1400" b="0" dirty="0" smtClean="0">
                <a:solidFill>
                  <a:srgbClr val="92D050"/>
                </a:solidFill>
              </a:rPr>
              <a:t>zacházením (</a:t>
            </a:r>
            <a:r>
              <a:rPr lang="cs-CZ" sz="1400" b="0" dirty="0">
                <a:solidFill>
                  <a:srgbClr val="92D050"/>
                </a:solidFill>
              </a:rPr>
              <a:t>od 1. ledna 2006</a:t>
            </a:r>
            <a:r>
              <a:rPr lang="cs-CZ" sz="1400" b="0" dirty="0" smtClean="0">
                <a:solidFill>
                  <a:srgbClr val="92D050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1400" b="0" dirty="0" smtClean="0">
                <a:solidFill>
                  <a:srgbClr val="00B0F0"/>
                </a:solidFill>
              </a:rPr>
              <a:t>Ochrana </a:t>
            </a:r>
            <a:r>
              <a:rPr lang="cs-CZ" sz="1400" b="0" dirty="0">
                <a:solidFill>
                  <a:srgbClr val="00B0F0"/>
                </a:solidFill>
              </a:rPr>
              <a:t>proti </a:t>
            </a:r>
            <a:r>
              <a:rPr lang="cs-CZ" sz="1400" dirty="0">
                <a:solidFill>
                  <a:srgbClr val="00B0F0"/>
                </a:solidFill>
              </a:rPr>
              <a:t>diskriminaci</a:t>
            </a:r>
            <a:r>
              <a:rPr lang="cs-CZ" sz="1400" b="0" dirty="0">
                <a:solidFill>
                  <a:srgbClr val="00B0F0"/>
                </a:solidFill>
              </a:rPr>
              <a:t> (od 1. prosince 2009</a:t>
            </a:r>
            <a:r>
              <a:rPr lang="cs-CZ" sz="1400" b="0" dirty="0" smtClean="0">
                <a:solidFill>
                  <a:srgbClr val="00B0F0"/>
                </a:solidFill>
              </a:rPr>
              <a:t>).</a:t>
            </a:r>
            <a:endParaRPr lang="cs-CZ" sz="1400" b="0" dirty="0"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1400" b="0" dirty="0">
                <a:solidFill>
                  <a:srgbClr val="7030A0"/>
                </a:solidFill>
              </a:rPr>
              <a:t>Sledování </a:t>
            </a:r>
            <a:r>
              <a:rPr lang="cs-CZ" sz="1400" dirty="0">
                <a:solidFill>
                  <a:srgbClr val="7030A0"/>
                </a:solidFill>
              </a:rPr>
              <a:t>zajištění</a:t>
            </a:r>
            <a:r>
              <a:rPr lang="cs-CZ" sz="1400" b="0" dirty="0">
                <a:solidFill>
                  <a:srgbClr val="7030A0"/>
                </a:solidFill>
              </a:rPr>
              <a:t> cizinců a výkonu správního vyhoštění (od 1. ledna 2011</a:t>
            </a:r>
            <a:r>
              <a:rPr lang="cs-CZ" sz="1400" b="0" dirty="0" smtClean="0">
                <a:solidFill>
                  <a:srgbClr val="7030A0"/>
                </a:solidFill>
              </a:rPr>
              <a:t>).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s-CZ" sz="1400" b="0" dirty="0" smtClean="0">
                <a:solidFill>
                  <a:schemeClr val="accent5">
                    <a:lumMod val="50000"/>
                  </a:schemeClr>
                </a:solidFill>
              </a:rPr>
              <a:t>Ochrana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osob se zdravotním postižením </a:t>
            </a:r>
            <a:r>
              <a:rPr lang="cs-CZ" sz="1400" b="0" dirty="0" smtClean="0">
                <a:solidFill>
                  <a:schemeClr val="accent5">
                    <a:lumMod val="50000"/>
                  </a:schemeClr>
                </a:solidFill>
              </a:rPr>
              <a:t>(od 2016?).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95536" y="4869656"/>
            <a:ext cx="4752528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</p:spTree>
    <p:extLst>
      <p:ext uri="{BB962C8B-B14F-4D97-AF65-F5344CB8AC3E}">
        <p14:creationId xmlns:p14="http://schemas.microsoft.com/office/powerpoint/2010/main" val="42594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640662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004A4A"/>
                </a:solidFill>
              </a:rPr>
              <a:t>Kdo spadá do působnosti ochránce a kdo nikoliv?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endParaRPr lang="cs-CZ" dirty="0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95536" y="4869656"/>
            <a:ext cx="4752528" cy="27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4427984" y="2139702"/>
            <a:ext cx="2808312" cy="100811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DETENCE</a:t>
            </a:r>
            <a:endParaRPr lang="cs-CZ" dirty="0"/>
          </a:p>
        </p:txBody>
      </p:sp>
      <p:sp>
        <p:nvSpPr>
          <p:cNvPr id="10" name="Nadpis 2"/>
          <p:cNvSpPr txBox="1">
            <a:spLocks/>
          </p:cNvSpPr>
          <p:nvPr/>
        </p:nvSpPr>
        <p:spPr bwMode="auto">
          <a:xfrm>
            <a:off x="1613050" y="3147814"/>
            <a:ext cx="2814934" cy="108012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DISKRIMINACE</a:t>
            </a:r>
            <a:endParaRPr lang="cs-CZ" dirty="0"/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4427984" y="3147814"/>
            <a:ext cx="2808312" cy="10801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CIZINCI</a:t>
            </a:r>
            <a:endParaRPr lang="cs-CZ" dirty="0"/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1613050" y="2139702"/>
            <a:ext cx="2814934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ÚŘADY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4862428"/>
            <a:ext cx="5112568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sp>
        <p:nvSpPr>
          <p:cNvPr id="8" name="Obdélník 7"/>
          <p:cNvSpPr/>
          <p:nvPr/>
        </p:nvSpPr>
        <p:spPr>
          <a:xfrm>
            <a:off x="107504" y="1596489"/>
            <a:ext cx="885698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>
                <a:solidFill>
                  <a:srgbClr val="FF0000"/>
                </a:solidFill>
              </a:rPr>
              <a:t>ministerstva a jiné ústřední orgány státní správy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obecní, městské úřady, krajské úřady (pouze státní správa)</a:t>
            </a:r>
            <a:endParaRPr lang="cs-CZ" sz="1200" b="1" dirty="0">
              <a:solidFill>
                <a:srgbClr val="FF000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finanční úřady, celní správa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Úřad práce ČR, OIP, Česká </a:t>
            </a:r>
            <a:r>
              <a:rPr lang="cs-CZ" sz="1200" b="1" dirty="0">
                <a:solidFill>
                  <a:srgbClr val="FF0000"/>
                </a:solidFill>
              </a:rPr>
              <a:t>správa sociálního zabezpečení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Armáda ČR, Hradní stráž, Vězeňská služba ČR, </a:t>
            </a:r>
            <a:r>
              <a:rPr lang="cs-CZ" sz="1200" b="1" dirty="0" err="1" smtClean="0">
                <a:solidFill>
                  <a:srgbClr val="FF0000"/>
                </a:solidFill>
              </a:rPr>
              <a:t>PaMS</a:t>
            </a:r>
            <a:endParaRPr lang="cs-CZ" sz="1200" b="1" dirty="0">
              <a:solidFill>
                <a:srgbClr val="FF000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>
                <a:solidFill>
                  <a:srgbClr val="FF0000"/>
                </a:solidFill>
              </a:rPr>
              <a:t>Policie České </a:t>
            </a:r>
            <a:r>
              <a:rPr lang="cs-CZ" sz="1200" b="1" dirty="0" smtClean="0">
                <a:solidFill>
                  <a:srgbClr val="FF0000"/>
                </a:solidFill>
              </a:rPr>
              <a:t>republiky (městská policie pouze okrajově)</a:t>
            </a:r>
            <a:endParaRPr lang="cs-CZ" sz="1200" b="1" dirty="0">
              <a:solidFill>
                <a:srgbClr val="FF000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>
                <a:solidFill>
                  <a:srgbClr val="FF0000"/>
                </a:solidFill>
              </a:rPr>
              <a:t>s</a:t>
            </a:r>
            <a:r>
              <a:rPr lang="cs-CZ" sz="1200" b="1" dirty="0" smtClean="0">
                <a:solidFill>
                  <a:srgbClr val="FF0000"/>
                </a:solidFill>
              </a:rPr>
              <a:t>tátní </a:t>
            </a:r>
            <a:r>
              <a:rPr lang="cs-CZ" sz="1200" b="1" dirty="0">
                <a:solidFill>
                  <a:srgbClr val="FF0000"/>
                </a:solidFill>
              </a:rPr>
              <a:t>zastupitelství (správa státního zastupitelství)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>
                <a:solidFill>
                  <a:srgbClr val="FF0000"/>
                </a:solidFill>
              </a:rPr>
              <a:t>s</a:t>
            </a:r>
            <a:r>
              <a:rPr lang="cs-CZ" sz="1200" b="1" dirty="0" smtClean="0">
                <a:solidFill>
                  <a:srgbClr val="FF0000"/>
                </a:solidFill>
              </a:rPr>
              <a:t>oud </a:t>
            </a:r>
            <a:r>
              <a:rPr lang="cs-CZ" sz="1200" b="1" dirty="0">
                <a:solidFill>
                  <a:srgbClr val="FF0000"/>
                </a:solidFill>
              </a:rPr>
              <a:t>(státní správa soudu</a:t>
            </a:r>
            <a:r>
              <a:rPr lang="cs-CZ" sz="1200" b="1" dirty="0" smtClean="0">
                <a:solidFill>
                  <a:srgbClr val="FF0000"/>
                </a:solidFill>
              </a:rPr>
              <a:t>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katastrální úřady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zařízení pro VTOS, vazby, ochranné léčení a ÚV, OV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zdravotní pojišťovny, hygienické stanice, psychiatrické nemocnice</a:t>
            </a:r>
            <a:endParaRPr lang="cs-CZ" sz="1200" b="1" dirty="0">
              <a:solidFill>
                <a:srgbClr val="FF0000"/>
              </a:solidFill>
            </a:endParaRPr>
          </a:p>
          <a:p>
            <a:pPr marL="180975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ředitelé škol </a:t>
            </a:r>
            <a:r>
              <a:rPr lang="cs-CZ" sz="1200" b="1" dirty="0">
                <a:solidFill>
                  <a:srgbClr val="FF0000"/>
                </a:solidFill>
              </a:rPr>
              <a:t>(jako správní orgány) </a:t>
            </a:r>
            <a:endParaRPr lang="cs-CZ" sz="1200" b="1" dirty="0" smtClean="0">
              <a:solidFill>
                <a:srgbClr val="FF0000"/>
              </a:solidFill>
            </a:endParaRPr>
          </a:p>
          <a:p>
            <a:pPr marL="180975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Rada </a:t>
            </a:r>
            <a:r>
              <a:rPr lang="cs-CZ" sz="1200" b="1" dirty="0">
                <a:solidFill>
                  <a:srgbClr val="FF0000"/>
                </a:solidFill>
              </a:rPr>
              <a:t>pro rozhlasové a televizní vysílání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</a:rPr>
              <a:t>ČTÚ, ÚOHS, ÚOOÚ, ERÚ, SEI, NBÚ, ČOI, ČNB (jako správní orgán)</a:t>
            </a:r>
            <a:endParaRPr lang="cs-CZ" sz="1200" b="1" dirty="0">
              <a:solidFill>
                <a:srgbClr val="FF000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1500" b="1" dirty="0">
              <a:solidFill>
                <a:srgbClr val="92D05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cs-CZ" sz="1500" b="1" dirty="0">
              <a:solidFill>
                <a:srgbClr val="7030A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0072" y="1590336"/>
            <a:ext cx="367240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92D050"/>
                </a:solidFill>
              </a:rPr>
              <a:t>Věznice, policejní oddělení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92D050"/>
                </a:solidFill>
              </a:rPr>
              <a:t>Zařízení pro cizince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92D050"/>
                </a:solidFill>
              </a:rPr>
              <a:t>Zdravotnická zařízení (PN, LDN, KÚ)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92D050"/>
                </a:solidFill>
              </a:rPr>
              <a:t>Školská zařízení (DD, VÚ, DÚ)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92D050"/>
                </a:solidFill>
              </a:rPr>
              <a:t>Zařízení sociálních služeb</a:t>
            </a:r>
            <a:endParaRPr lang="cs-CZ" sz="1500" b="1" dirty="0">
              <a:solidFill>
                <a:srgbClr val="92D050"/>
              </a:solidFill>
            </a:endParaRP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>
                <a:solidFill>
                  <a:srgbClr val="00B0F0"/>
                </a:solidFill>
              </a:rPr>
              <a:t>Zaměstnavatel </a:t>
            </a:r>
            <a:r>
              <a:rPr lang="cs-CZ" sz="1500" b="1" dirty="0">
                <a:solidFill>
                  <a:srgbClr val="00B0F0"/>
                </a:solidFill>
              </a:rPr>
              <a:t>(pouze diskriminace)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>
                <a:solidFill>
                  <a:srgbClr val="00B0F0"/>
                </a:solidFill>
              </a:rPr>
              <a:t>Obchodník (pouze diskriminace)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>
                <a:solidFill>
                  <a:srgbClr val="00B0F0"/>
                </a:solidFill>
              </a:rPr>
              <a:t>Banky (pouze diskriminace)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>
                <a:solidFill>
                  <a:srgbClr val="7030A0"/>
                </a:solidFill>
              </a:rPr>
              <a:t>Zařízení pro zajištění cizinců</a:t>
            </a:r>
          </a:p>
        </p:txBody>
      </p:sp>
    </p:spTree>
    <p:extLst>
      <p:ext uri="{BB962C8B-B14F-4D97-AF65-F5344CB8AC3E}">
        <p14:creationId xmlns:p14="http://schemas.microsoft.com/office/powerpoint/2010/main" val="40397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4862428"/>
            <a:ext cx="5112568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sp>
        <p:nvSpPr>
          <p:cNvPr id="8" name="Obdélník 7"/>
          <p:cNvSpPr/>
          <p:nvPr/>
        </p:nvSpPr>
        <p:spPr>
          <a:xfrm>
            <a:off x="683568" y="2211710"/>
            <a:ext cx="590465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/>
              <a:t>parlament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/>
              <a:t>p</a:t>
            </a:r>
            <a:r>
              <a:rPr lang="cs-CZ" sz="1500" b="1" dirty="0" smtClean="0"/>
              <a:t>rezident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/>
              <a:t>v</a:t>
            </a:r>
            <a:r>
              <a:rPr lang="cs-CZ" sz="1500" b="1" dirty="0" smtClean="0"/>
              <a:t>láda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/>
              <a:t>NKÚ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/>
              <a:t>zpravodajské služby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/>
              <a:t>o</a:t>
            </a:r>
            <a:r>
              <a:rPr lang="cs-CZ" sz="1500" b="1" dirty="0" smtClean="0"/>
              <a:t>rgány činné v trestním řízení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 smtClean="0"/>
              <a:t>státní zastupitelství</a:t>
            </a:r>
          </a:p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500" b="1" dirty="0"/>
              <a:t>s</a:t>
            </a:r>
            <a:r>
              <a:rPr lang="cs-CZ" sz="1500" b="1" dirty="0" smtClean="0"/>
              <a:t>oudy</a:t>
            </a:r>
            <a:endParaRPr lang="cs-CZ" sz="15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565" y="1667159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Kam ochránce nemůže?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120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6336232" cy="785818"/>
          </a:xfrm>
        </p:spPr>
        <p:txBody>
          <a:bodyPr/>
          <a:lstStyle/>
          <a:p>
            <a:r>
              <a:rPr lang="cs-CZ" altLang="cs-CZ" dirty="0">
                <a:solidFill>
                  <a:srgbClr val="004A4A"/>
                </a:solidFill>
              </a:rPr>
              <a:t>Jaké jsou tedy správné odpovědi?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499742"/>
            <a:ext cx="7121440" cy="20882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chemeClr val="tx1"/>
                </a:solidFill>
              </a:rPr>
              <a:t>Pobírám nízké sociální dávky. </a:t>
            </a:r>
            <a:r>
              <a:rPr lang="cs-CZ" altLang="cs-CZ" sz="1400" dirty="0" smtClean="0">
                <a:solidFill>
                  <a:schemeClr val="tx1"/>
                </a:solidFill>
              </a:rPr>
              <a:t>			</a:t>
            </a:r>
            <a:r>
              <a:rPr lang="cs-CZ" altLang="cs-CZ" sz="1400" dirty="0" smtClean="0">
                <a:solidFill>
                  <a:srgbClr val="FF0000"/>
                </a:solidFill>
              </a:rPr>
              <a:t>ANO – Úřad práce ČR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Nevzali </a:t>
            </a:r>
            <a:r>
              <a:rPr lang="cs-CZ" altLang="cs-CZ" sz="1400" dirty="0">
                <a:solidFill>
                  <a:schemeClr val="tx1"/>
                </a:solidFill>
              </a:rPr>
              <a:t>mne do práce, protože jsem starý</a:t>
            </a:r>
            <a:r>
              <a:rPr lang="cs-CZ" altLang="cs-CZ" sz="1400" dirty="0" smtClean="0">
                <a:solidFill>
                  <a:schemeClr val="tx1"/>
                </a:solidFill>
              </a:rPr>
              <a:t>.	</a:t>
            </a:r>
            <a:r>
              <a:rPr lang="cs-CZ" altLang="cs-CZ" sz="1400" dirty="0" smtClean="0">
                <a:solidFill>
                  <a:srgbClr val="FF0000"/>
                </a:solidFill>
              </a:rPr>
              <a:t>ANO - DISKRIMINACE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V </a:t>
            </a:r>
            <a:r>
              <a:rPr lang="cs-CZ" altLang="cs-CZ" sz="1400" dirty="0">
                <a:solidFill>
                  <a:schemeClr val="tx1"/>
                </a:solidFill>
              </a:rPr>
              <a:t>dětském domově nemohu nosit náušnice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ANO </a:t>
            </a:r>
            <a:r>
              <a:rPr lang="cs-CZ" altLang="cs-CZ" sz="1400" dirty="0">
                <a:solidFill>
                  <a:srgbClr val="FF0000"/>
                </a:solidFill>
              </a:rPr>
              <a:t>- DETENCE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U </a:t>
            </a:r>
            <a:r>
              <a:rPr lang="cs-CZ" altLang="cs-CZ" sz="1400" dirty="0">
                <a:solidFill>
                  <a:schemeClr val="tx1"/>
                </a:solidFill>
              </a:rPr>
              <a:t>soudu dochází k průtahům</a:t>
            </a:r>
            <a:r>
              <a:rPr lang="cs-CZ" altLang="cs-CZ" sz="1400" dirty="0" smtClean="0">
                <a:solidFill>
                  <a:schemeClr val="tx1"/>
                </a:solidFill>
              </a:rPr>
              <a:t>.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			ANO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solidFill>
                  <a:schemeClr val="tx1"/>
                </a:solidFill>
              </a:rPr>
              <a:t>Byla </a:t>
            </a:r>
            <a:r>
              <a:rPr lang="cs-CZ" altLang="cs-CZ" sz="1400" dirty="0">
                <a:solidFill>
                  <a:schemeClr val="tx1"/>
                </a:solidFill>
              </a:rPr>
              <a:t>jsem odsouzena za krádež, ale jsem nevinná</a:t>
            </a:r>
            <a:r>
              <a:rPr lang="cs-CZ" altLang="cs-CZ" sz="1400" dirty="0" smtClean="0">
                <a:solidFill>
                  <a:schemeClr val="tx1"/>
                </a:solidFill>
              </a:rPr>
              <a:t>.	</a:t>
            </a:r>
            <a:r>
              <a:rPr lang="cs-CZ" altLang="cs-CZ" sz="1400" dirty="0" smtClean="0">
                <a:solidFill>
                  <a:srgbClr val="FF0000"/>
                </a:solidFill>
              </a:rPr>
              <a:t>NE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alt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23528" y="4869656"/>
            <a:ext cx="5256584" cy="2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b="0" dirty="0" smtClean="0"/>
              <a:t>Mgr. Martin Ježek, Mgr. Petra Šuplerová, 14. října 2015. © Copyright Veřejný ochránce práv</a:t>
            </a:r>
            <a:endParaRPr lang="cs-CZ" sz="800" b="0" dirty="0"/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968" y="1419622"/>
            <a:ext cx="1710408" cy="13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atum_x0020_vzniku xmlns="7aea5b64-986d-4ed0-9f25-146f1d978e98" xsi:nil="true"/>
  </documentManagement>
</p:properties>
</file>

<file path=customXml/itemProps1.xml><?xml version="1.0" encoding="utf-8"?>
<ds:datastoreItem xmlns:ds="http://schemas.openxmlformats.org/officeDocument/2006/customXml" ds:itemID="{7FB9FB29-FF60-4FC9-9D61-C174DC6BD5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0CEE4-CD81-45FE-8E79-A78BA575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3571BA-9C7B-4F82-83A2-59FA65D0EC3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7aea5b64-986d-4ed0-9f25-146f1d978e98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prezentace_šablona</Template>
  <TotalTime>1332</TotalTime>
  <Words>787</Words>
  <Application>Microsoft Office PowerPoint</Application>
  <PresentationFormat>Předvádění na obrazovce (16:9)</PresentationFormat>
  <Paragraphs>102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prezentace_šablona</vt:lpstr>
      <vt:lpstr> Veřejný ochránce práv a jeho působnost  </vt:lpstr>
      <vt:lpstr>Prezentace aplikace PowerPoint</vt:lpstr>
      <vt:lpstr>Činnost ochránce - je to v působnosti?</vt:lpstr>
      <vt:lpstr>Činnost ochránce - je to v působnosti?</vt:lpstr>
      <vt:lpstr>Působnost a činnost ochránce (ochránce není všemocný)</vt:lpstr>
      <vt:lpstr>Kdo spadá do působnosti ochránce a kdo nikoliv? </vt:lpstr>
      <vt:lpstr>Prezentace aplikace PowerPoint</vt:lpstr>
      <vt:lpstr>Prezentace aplikace PowerPoint</vt:lpstr>
      <vt:lpstr>Jaké jsou tedy správné odpovědi?</vt:lpstr>
      <vt:lpstr>Jaké jsou tedy správné odpovědi? </vt:lpstr>
      <vt:lpstr>Působnost ochránce versus soudní rozhodnutí</vt:lpstr>
      <vt:lpstr>Jak probíhá šetření veřejného ochránce práv?</vt:lpstr>
      <vt:lpstr>Prezentace aplikace PowerPoint</vt:lpstr>
      <vt:lpstr>Evidence stanovisek ombudsmana  www.eso.ochrance.cz </vt:lpstr>
      <vt:lpstr>      jezek@ochrance.cz suplerova@ochrance.cz            www.ochrance.cz   www.deti.ochrance.cz  www.eso.ochrance.cz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Společná zpráva Evropské komise o uplatňování antidiskriminačních směrnic</dc:title>
  <dc:creator>s1</dc:creator>
  <cp:lastModifiedBy>Šuplerová Petra Mgr.</cp:lastModifiedBy>
  <cp:revision>99</cp:revision>
  <cp:lastPrinted>2015-09-27T13:36:27Z</cp:lastPrinted>
  <dcterms:created xsi:type="dcterms:W3CDTF">2014-04-10T08:39:11Z</dcterms:created>
  <dcterms:modified xsi:type="dcterms:W3CDTF">2015-11-08T16:37:03Z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