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2" r:id="rId4"/>
    <p:sldId id="289" r:id="rId5"/>
    <p:sldId id="278" r:id="rId6"/>
    <p:sldId id="269" r:id="rId7"/>
    <p:sldId id="277" r:id="rId8"/>
    <p:sldId id="284" r:id="rId9"/>
    <p:sldId id="288" r:id="rId10"/>
    <p:sldId id="286" r:id="rId11"/>
    <p:sldId id="259" r:id="rId12"/>
    <p:sldId id="262" r:id="rId13"/>
    <p:sldId id="263" r:id="rId14"/>
    <p:sldId id="266" r:id="rId15"/>
    <p:sldId id="279" r:id="rId16"/>
    <p:sldId id="290" r:id="rId17"/>
    <p:sldId id="267"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snapToGrid="0">
      <p:cViewPr varScale="1">
        <p:scale>
          <a:sx n="70" d="100"/>
          <a:sy n="70" d="100"/>
        </p:scale>
        <p:origin x="5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pPr/>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pPr/>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pPr/>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pPr/>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86F077B-A50F-4D64-8574-E2D6A98A5553}" type="datetimeFigureOut">
              <a:rPr lang="en-US" dirty="0"/>
              <a:pPr/>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pPr/>
              <a:t>11/6/2015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pPr/>
              <a:t>11/6/2015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pPr/>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pPr/>
              <a:t>11/6/2015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pPr/>
              <a:t>11/6/2015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5B747F8-9654-4282-85D2-65F41AAE7A75}" type="datetimeFigureOut">
              <a:rPr lang="en-US" dirty="0"/>
              <a:pPr/>
              <a:t>11/6/2015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pPr/>
              <a:t>11/6/2015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karel.ulik@gmail.com" TargetMode="External"/><Relationship Id="rId2" Type="http://schemas.openxmlformats.org/officeDocument/2006/relationships/hyperlink" Target="mailto:gabriela.cerna@nsoud.cz"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just"/>
            <a:r>
              <a:rPr lang="cs-CZ" dirty="0" smtClean="0">
                <a:latin typeface="Times New Roman" panose="02020603050405020304" pitchFamily="18" charset="0"/>
                <a:cs typeface="Times New Roman" panose="02020603050405020304" pitchFamily="18" charset="0"/>
              </a:rPr>
              <a:t>Odpovědnost za škodu způsobenou při výkonu veřejné moci</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Gabriela Černá (</a:t>
            </a:r>
            <a:r>
              <a:rPr lang="cs-CZ" dirty="0" err="1" smtClean="0">
                <a:latin typeface="Times New Roman" panose="02020603050405020304" pitchFamily="18" charset="0"/>
                <a:cs typeface="Times New Roman" panose="02020603050405020304" pitchFamily="18" charset="0"/>
              </a:rPr>
              <a:t>nEjvyšší</a:t>
            </a:r>
            <a:r>
              <a:rPr lang="cs-CZ" dirty="0" smtClean="0">
                <a:latin typeface="Times New Roman" panose="02020603050405020304" pitchFamily="18" charset="0"/>
                <a:cs typeface="Times New Roman" panose="02020603050405020304" pitchFamily="18" charset="0"/>
              </a:rPr>
              <a:t> soud)</a:t>
            </a:r>
          </a:p>
          <a:p>
            <a:r>
              <a:rPr lang="cs-CZ" dirty="0" smtClean="0">
                <a:latin typeface="Times New Roman" panose="02020603050405020304" pitchFamily="18" charset="0"/>
                <a:cs typeface="Times New Roman" panose="02020603050405020304" pitchFamily="18" charset="0"/>
              </a:rPr>
              <a:t>Karel </a:t>
            </a:r>
            <a:r>
              <a:rPr lang="cs-CZ" dirty="0" err="1" smtClean="0">
                <a:latin typeface="Times New Roman" panose="02020603050405020304" pitchFamily="18" charset="0"/>
                <a:cs typeface="Times New Roman" panose="02020603050405020304" pitchFamily="18" charset="0"/>
              </a:rPr>
              <a:t>Ulík</a:t>
            </a:r>
            <a:r>
              <a:rPr lang="cs-CZ" dirty="0" smtClean="0">
                <a:latin typeface="Times New Roman" panose="02020603050405020304" pitchFamily="18" charset="0"/>
                <a:cs typeface="Times New Roman" panose="02020603050405020304" pitchFamily="18" charset="0"/>
              </a:rPr>
              <a:t> (ústavní soud)</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770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Nepřiměřená délka řízení – jaké přiznat zadostiučinění?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cs-CZ" b="1" dirty="0" smtClean="0">
                <a:latin typeface="Times New Roman" panose="02020603050405020304" pitchFamily="18" charset="0"/>
                <a:cs typeface="Times New Roman" panose="02020603050405020304" pitchFamily="18" charset="0"/>
              </a:rPr>
              <a:t>Účel</a:t>
            </a:r>
            <a:r>
              <a:rPr lang="cs-CZ" dirty="0" smtClean="0">
                <a:latin typeface="Times New Roman" panose="02020603050405020304" pitchFamily="18" charset="0"/>
                <a:cs typeface="Times New Roman" panose="02020603050405020304" pitchFamily="18" charset="0"/>
              </a:rPr>
              <a:t> zadostiučinění za nemajetkovou újmu způsobenou nepřiměřenou délkou řízení: Kompenzace stavu </a:t>
            </a:r>
            <a:r>
              <a:rPr lang="cs-CZ" b="1" dirty="0" smtClean="0">
                <a:latin typeface="Times New Roman" panose="02020603050405020304" pitchFamily="18" charset="0"/>
                <a:cs typeface="Times New Roman" panose="02020603050405020304" pitchFamily="18" charset="0"/>
              </a:rPr>
              <a:t>nejistoty</a:t>
            </a:r>
            <a:r>
              <a:rPr lang="cs-CZ" dirty="0" smtClean="0">
                <a:latin typeface="Times New Roman" panose="02020603050405020304" pitchFamily="18" charset="0"/>
                <a:cs typeface="Times New Roman" panose="02020603050405020304" pitchFamily="18" charset="0"/>
              </a:rPr>
              <a:t> ohledně výsledku řízení.</a:t>
            </a:r>
          </a:p>
          <a:p>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Stanovisko </a:t>
            </a:r>
            <a:r>
              <a:rPr lang="cs-CZ" dirty="0" err="1" smtClean="0">
                <a:latin typeface="Times New Roman" panose="02020603050405020304" pitchFamily="18" charset="0"/>
                <a:cs typeface="Times New Roman" panose="02020603050405020304" pitchFamily="18" charset="0"/>
              </a:rPr>
              <a:t>Cpjn</a:t>
            </a:r>
            <a:r>
              <a:rPr lang="cs-CZ" dirty="0" smtClean="0">
                <a:latin typeface="Times New Roman" panose="02020603050405020304" pitchFamily="18" charset="0"/>
                <a:cs typeface="Times New Roman" panose="02020603050405020304" pitchFamily="18" charset="0"/>
              </a:rPr>
              <a:t> 206/2010 – „kuchařka“, jak postupovat v případě nepřiměřené délky řízení.</a:t>
            </a:r>
          </a:p>
          <a:p>
            <a:r>
              <a:rPr lang="cs-CZ" dirty="0" smtClean="0">
                <a:latin typeface="Times New Roman" panose="02020603050405020304" pitchFamily="18" charset="0"/>
                <a:cs typeface="Times New Roman" panose="02020603050405020304" pitchFamily="18" charset="0"/>
              </a:rPr>
              <a:t>1. Byla délka řízení nepřiměřená?</a:t>
            </a:r>
          </a:p>
          <a:p>
            <a:r>
              <a:rPr lang="cs-CZ" dirty="0" smtClean="0">
                <a:latin typeface="Times New Roman" panose="02020603050405020304" pitchFamily="18" charset="0"/>
                <a:cs typeface="Times New Roman" panose="02020603050405020304" pitchFamily="18" charset="0"/>
              </a:rPr>
              <a:t>2. Jakou formu zadostiučinění přiznat</a:t>
            </a:r>
            <a:r>
              <a:rPr lang="cs-CZ" dirty="0" smtClean="0">
                <a:latin typeface="Times New Roman" panose="02020603050405020304" pitchFamily="18" charset="0"/>
                <a:cs typeface="Times New Roman" panose="02020603050405020304" pitchFamily="18" charset="0"/>
              </a:rPr>
              <a:t>?</a:t>
            </a:r>
          </a:p>
          <a:p>
            <a:r>
              <a:rPr lang="cs-CZ" dirty="0">
                <a:latin typeface="Times New Roman" panose="02020603050405020304" pitchFamily="18" charset="0"/>
                <a:cs typeface="Times New Roman" panose="02020603050405020304" pitchFamily="18" charset="0"/>
              </a:rPr>
              <a:t>3. Celková délka </a:t>
            </a:r>
            <a:r>
              <a:rPr lang="cs-CZ" dirty="0" smtClean="0">
                <a:latin typeface="Times New Roman" panose="02020603050405020304" pitchFamily="18" charset="0"/>
                <a:cs typeface="Times New Roman" panose="02020603050405020304" pitchFamily="18" charset="0"/>
              </a:rPr>
              <a:t>řízení </a:t>
            </a:r>
            <a:r>
              <a:rPr lang="cs-CZ" dirty="0">
                <a:latin typeface="Times New Roman" panose="02020603050405020304" pitchFamily="18" charset="0"/>
                <a:cs typeface="Times New Roman" panose="02020603050405020304" pitchFamily="18" charset="0"/>
              </a:rPr>
              <a:t>krát částka zadostiučinění za jeden rok</a:t>
            </a:r>
          </a:p>
          <a:p>
            <a:r>
              <a:rPr lang="cs-CZ" dirty="0">
                <a:latin typeface="Times New Roman" panose="02020603050405020304" pitchFamily="18" charset="0"/>
                <a:cs typeface="Times New Roman" panose="02020603050405020304" pitchFamily="18" charset="0"/>
              </a:rPr>
              <a:t>4. Zohlednit kritéria dle § 31a odst. 3 </a:t>
            </a:r>
            <a:r>
              <a:rPr lang="cs-CZ" dirty="0" smtClean="0">
                <a:latin typeface="Times New Roman" panose="02020603050405020304" pitchFamily="18" charset="0"/>
                <a:cs typeface="Times New Roman" panose="02020603050405020304" pitchFamily="18" charset="0"/>
              </a:rPr>
              <a:t>písm. b) – e) </a:t>
            </a:r>
            <a:r>
              <a:rPr lang="cs-CZ" dirty="0" err="1" smtClean="0">
                <a:latin typeface="Times New Roman" panose="02020603050405020304" pitchFamily="18" charset="0"/>
                <a:cs typeface="Times New Roman" panose="02020603050405020304" pitchFamily="18" charset="0"/>
              </a:rPr>
              <a:t>OdpŠk</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(přičíst/odečíst 0 – 50 %)</a:t>
            </a:r>
          </a:p>
          <a:p>
            <a:endParaRPr 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Odškodnění a trestní řízení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cs-CZ" dirty="0" smtClean="0">
                <a:latin typeface="Times New Roman" panose="02020603050405020304" pitchFamily="18" charset="0"/>
                <a:cs typeface="Times New Roman" panose="02020603050405020304" pitchFamily="18" charset="0"/>
              </a:rPr>
              <a:t>- délka trestního řízení</a:t>
            </a:r>
          </a:p>
          <a:p>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nezákonné odsouzení </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 vazba</a:t>
            </a:r>
          </a:p>
          <a:p>
            <a:r>
              <a:rPr lang="cs-CZ" dirty="0" smtClean="0">
                <a:latin typeface="Times New Roman" panose="02020603050405020304" pitchFamily="18" charset="0"/>
                <a:cs typeface="Times New Roman" panose="02020603050405020304" pitchFamily="18" charset="0"/>
              </a:rPr>
              <a:t>- trestní stíhání</a:t>
            </a:r>
          </a:p>
          <a:p>
            <a:pPr marL="0" indent="0">
              <a:buNone/>
            </a:pPr>
            <a:endParaRPr lang="cs-CZ" dirty="0">
              <a:latin typeface="Times New Roman" panose="02020603050405020304" pitchFamily="18" charset="0"/>
              <a:cs typeface="Times New Roman" panose="02020603050405020304" pitchFamily="18" charset="0"/>
            </a:endParaRPr>
          </a:p>
          <a:p>
            <a:r>
              <a:rPr lang="cs-CZ" b="1" dirty="0" smtClean="0">
                <a:latin typeface="Times New Roman" panose="02020603050405020304" pitchFamily="18" charset="0"/>
                <a:cs typeface="Times New Roman" panose="02020603050405020304" pitchFamily="18" charset="0"/>
              </a:rPr>
              <a:t>Co lze odškodnit:</a:t>
            </a:r>
          </a:p>
          <a:p>
            <a:r>
              <a:rPr lang="cs-CZ" dirty="0">
                <a:latin typeface="Times New Roman" panose="02020603050405020304" pitchFamily="18" charset="0"/>
                <a:cs typeface="Times New Roman" panose="02020603050405020304" pitchFamily="18" charset="0"/>
              </a:rPr>
              <a:t>m</a:t>
            </a:r>
            <a:r>
              <a:rPr lang="cs-CZ" dirty="0" smtClean="0">
                <a:latin typeface="Times New Roman" panose="02020603050405020304" pitchFamily="18" charset="0"/>
                <a:cs typeface="Times New Roman" panose="02020603050405020304" pitchFamily="18" charset="0"/>
              </a:rPr>
              <a:t>ajetková újma (např. náklady </a:t>
            </a:r>
            <a:r>
              <a:rPr lang="cs-CZ" dirty="0">
                <a:latin typeface="Times New Roman" panose="02020603050405020304" pitchFamily="18" charset="0"/>
                <a:cs typeface="Times New Roman" panose="02020603050405020304" pitchFamily="18" charset="0"/>
              </a:rPr>
              <a:t>na obhajobu, ušlý zisk za dobu omezení osobní svobody) </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i nemajetková újma (negativní dopady na život trestně stíhané osoby)</a:t>
            </a:r>
          </a:p>
          <a:p>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538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Odškodnění za vazbu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S</a:t>
            </a:r>
            <a:r>
              <a:rPr lang="cs-CZ" dirty="0" smtClean="0">
                <a:latin typeface="Times New Roman" panose="02020603050405020304" pitchFamily="18" charset="0"/>
                <a:cs typeface="Times New Roman" panose="02020603050405020304" pitchFamily="18" charset="0"/>
              </a:rPr>
              <a:t>pecifický nárok zakotvený v § 9 odst. 1 </a:t>
            </a:r>
            <a:r>
              <a:rPr lang="cs-CZ" dirty="0" err="1" smtClean="0">
                <a:latin typeface="Times New Roman" panose="02020603050405020304" pitchFamily="18" charset="0"/>
                <a:cs typeface="Times New Roman" panose="02020603050405020304" pitchFamily="18" charset="0"/>
              </a:rPr>
              <a:t>OdpŠk</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algn="just"/>
            <a:r>
              <a:rPr lang="cs-CZ" dirty="0" smtClean="0">
                <a:latin typeface="Times New Roman" panose="02020603050405020304" pitchFamily="18" charset="0"/>
                <a:cs typeface="Times New Roman" panose="02020603050405020304" pitchFamily="18" charset="0"/>
              </a:rPr>
              <a:t>„</a:t>
            </a:r>
            <a:r>
              <a:rPr lang="cs-CZ" i="1" dirty="0" smtClean="0">
                <a:latin typeface="Times New Roman" panose="02020603050405020304" pitchFamily="18" charset="0"/>
                <a:cs typeface="Times New Roman" panose="02020603050405020304" pitchFamily="18" charset="0"/>
              </a:rPr>
              <a:t>Uvalení </a:t>
            </a:r>
            <a:r>
              <a:rPr lang="cs-CZ" i="1" dirty="0">
                <a:latin typeface="Times New Roman" panose="02020603050405020304" pitchFamily="18" charset="0"/>
                <a:cs typeface="Times New Roman" panose="02020603050405020304" pitchFamily="18" charset="0"/>
              </a:rPr>
              <a:t>vazby na osobu obviněnou z trestného činu samo o sobě nezákonným rozhodnutím není, pokud je toto rozhodnutí učiněno v souladu s čl. 8 odst. 4 a 5 Listiny, resp. v souladu s trestním řádem. Vazba neztrácí svou zákonnou kvalitu tím, že osoba obviněná a později obžalovaná z trestného činu byla nakonec obžaloby zproštěna proto, že nebylo prokázáno, že skutek spáchala. Jestliže (...) dnes zákon č. 82/1998 Sb. (...) zakládá odpovědnost státu za škodu způsobenou vedle nezákonného též zákonným rozhodnutím o vazbě, pokud byl obžalovaný později zproštěn obžaloby, poskytuje vyšší zákonný standard ochrany práv. Jde bezpochyby o moudrý a vítaný počin zákonodárce, který si nadevše cení osobní svobody jednotlivce, nikoli však o plnění závazného pokynu podle čl. 36 odst. 3 Listiny</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II. ÚS </a:t>
            </a:r>
            <a:r>
              <a:rPr lang="cs-CZ" dirty="0" smtClean="0">
                <a:latin typeface="Times New Roman" panose="02020603050405020304" pitchFamily="18" charset="0"/>
                <a:cs typeface="Times New Roman" panose="02020603050405020304" pitchFamily="18" charset="0"/>
              </a:rPr>
              <a:t>596/02)</a:t>
            </a:r>
          </a:p>
          <a:p>
            <a:pPr algn="just"/>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N</a:t>
            </a:r>
            <a:r>
              <a:rPr lang="en-US" i="1" dirty="0">
                <a:latin typeface="Times New Roman" panose="02020603050405020304" pitchFamily="18" charset="0"/>
                <a:cs typeface="Times New Roman" panose="02020603050405020304" pitchFamily="18" charset="0"/>
              </a:rPr>
              <a:t>either Article 6 § 2 nor any other provision of the Convention gives a person “charged with a criminal offence” a right to compensation for lawful</a:t>
            </a:r>
            <a:r>
              <a:rPr lang="cs-CZ"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detention on remand where proceedings taken against him are discontinued. Further, the Convention does not guarantee a defendant who has been acquitted the right to reimbursement of his costs</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Yassar</a:t>
            </a:r>
            <a:r>
              <a:rPr lang="cs-CZ" i="1" dirty="0">
                <a:latin typeface="Times New Roman" panose="02020603050405020304" pitchFamily="18" charset="0"/>
                <a:cs typeface="Times New Roman" panose="02020603050405020304" pitchFamily="18" charset="0"/>
              </a:rPr>
              <a:t> Hussain v.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United </a:t>
            </a:r>
            <a:r>
              <a:rPr lang="cs-CZ" i="1" dirty="0" err="1">
                <a:latin typeface="Times New Roman" panose="02020603050405020304" pitchFamily="18" charset="0"/>
                <a:cs typeface="Times New Roman" panose="02020603050405020304" pitchFamily="18" charset="0"/>
              </a:rPr>
              <a:t>Kingdom</a:t>
            </a:r>
            <a:r>
              <a:rPr lang="cs-CZ" dirty="0">
                <a:latin typeface="Times New Roman" panose="02020603050405020304" pitchFamily="18" charset="0"/>
                <a:cs typeface="Times New Roman" panose="02020603050405020304" pitchFamily="18" charset="0"/>
              </a:rPr>
              <a:t>, č. 8866/04)</a:t>
            </a:r>
          </a:p>
          <a:p>
            <a:pPr algn="just"/>
            <a:endParaRPr lang="cs-CZ" dirty="0" smtClean="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a:p>
            <a:pPr algn="just"/>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6829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Odškodnění za </a:t>
            </a:r>
            <a:r>
              <a:rPr lang="cs-CZ" dirty="0" smtClean="0">
                <a:latin typeface="Times New Roman" panose="02020603050405020304" pitchFamily="18" charset="0"/>
                <a:cs typeface="Times New Roman" panose="02020603050405020304" pitchFamily="18" charset="0"/>
              </a:rPr>
              <a:t>„nedůvodné“ trestní stíhání?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475488" y="1873166"/>
            <a:ext cx="10058400" cy="4023360"/>
          </a:xfrm>
        </p:spPr>
        <p:txBody>
          <a:bodyPr/>
          <a:lstStyle/>
          <a:p>
            <a:pPr marL="0" indent="0">
              <a:buNone/>
            </a:pPr>
            <a:r>
              <a:rPr lang="cs-CZ" dirty="0">
                <a:latin typeface="Times New Roman" panose="02020603050405020304" pitchFamily="18" charset="0"/>
                <a:cs typeface="Times New Roman" panose="02020603050405020304" pitchFamily="18" charset="0"/>
              </a:rPr>
              <a:t>§ 160 trestního řádu: </a:t>
            </a:r>
          </a:p>
          <a:p>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Nasvědčují-li prověřováním podle § 158 zjištěné a odůvodněné skutečnosti tomu, že byl spáchán trestný čin, a je-li dostatečně odůvodněn závěr, že jej spáchala určitá osoba, rozhodne policejní orgán neprodleně o zahájení trestního stíhání této osoby jako obviněného.</a:t>
            </a:r>
            <a:r>
              <a:rPr lang="cs-CZ" dirty="0">
                <a:latin typeface="Times New Roman" panose="02020603050405020304" pitchFamily="18" charset="0"/>
                <a:cs typeface="Times New Roman" panose="02020603050405020304" pitchFamily="18" charset="0"/>
              </a:rPr>
              <a:t>“</a:t>
            </a:r>
          </a:p>
          <a:p>
            <a:pPr marL="0" indent="0">
              <a:buNone/>
            </a:pPr>
            <a:endParaRPr lang="cs-CZ" dirty="0" smtClean="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Je </a:t>
            </a:r>
            <a:r>
              <a:rPr lang="cs-CZ" b="1" dirty="0" smtClean="0">
                <a:latin typeface="Times New Roman" panose="02020603050405020304" pitchFamily="18" charset="0"/>
                <a:cs typeface="Times New Roman" panose="02020603050405020304" pitchFamily="18" charset="0"/>
              </a:rPr>
              <a:t>správné odškodnit </a:t>
            </a:r>
            <a:r>
              <a:rPr lang="cs-CZ" b="1" dirty="0">
                <a:latin typeface="Times New Roman" panose="02020603050405020304" pitchFamily="18" charset="0"/>
                <a:cs typeface="Times New Roman" panose="02020603050405020304" pitchFamily="18" charset="0"/>
              </a:rPr>
              <a:t>osoby, které byly trestně stíhány, ale byly zproštěny obžaloby nebo bylo jejich trestní stíhání zastaveno</a:t>
            </a:r>
            <a:r>
              <a:rPr lang="cs-CZ" b="1" dirty="0" smtClean="0">
                <a:latin typeface="Times New Roman" panose="02020603050405020304" pitchFamily="18" charset="0"/>
                <a:cs typeface="Times New Roman" panose="02020603050405020304" pitchFamily="18" charset="0"/>
              </a:rPr>
              <a:t>?</a:t>
            </a:r>
          </a:p>
          <a:p>
            <a:pPr marL="0" indent="0">
              <a:buNone/>
            </a:pPr>
            <a:endParaRPr lang="cs-CZ"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Trestním stíháním může být zasažena </a:t>
            </a:r>
            <a:r>
              <a:rPr lang="cs-CZ" dirty="0">
                <a:latin typeface="Times New Roman" panose="02020603050405020304" pitchFamily="18" charset="0"/>
                <a:cs typeface="Times New Roman" panose="02020603050405020304" pitchFamily="18" charset="0"/>
              </a:rPr>
              <a:t>čest a dobrá pověst jednotlivce, jeho společenský a rodinný život, pracovní uplatnění, je s ním spojena značná psychická zátěž, útrapy a </a:t>
            </a:r>
            <a:r>
              <a:rPr lang="cs-CZ" dirty="0" smtClean="0">
                <a:latin typeface="Times New Roman" panose="02020603050405020304" pitchFamily="18" charset="0"/>
                <a:cs typeface="Times New Roman" panose="02020603050405020304" pitchFamily="18" charset="0"/>
              </a:rPr>
              <a:t>nejistota</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atd.</a:t>
            </a:r>
          </a:p>
          <a:p>
            <a:pPr marL="0" indent="0">
              <a:buNone/>
            </a:pPr>
            <a:endParaRPr lang="cs-CZ" dirty="0" smtClean="0">
              <a:latin typeface="Times New Roman" panose="02020603050405020304" pitchFamily="18" charset="0"/>
              <a:cs typeface="Times New Roman" panose="02020603050405020304" pitchFamily="18" charset="0"/>
            </a:endParaRPr>
          </a:p>
          <a:p>
            <a:pPr marL="0" indent="0">
              <a:buNone/>
            </a:pPr>
            <a:endParaRPr lang="cs-CZ" dirty="0"/>
          </a:p>
          <a:p>
            <a:endParaRPr lang="cs-CZ" dirty="0" smtClean="0"/>
          </a:p>
          <a:p>
            <a:pPr marL="0" indent="0">
              <a:buNone/>
            </a:pPr>
            <a:endParaRPr lang="cs-CZ" dirty="0"/>
          </a:p>
        </p:txBody>
      </p:sp>
    </p:spTree>
    <p:extLst>
      <p:ext uri="{BB962C8B-B14F-4D97-AF65-F5344CB8AC3E}">
        <p14:creationId xmlns:p14="http://schemas.microsoft.com/office/powerpoint/2010/main" val="408823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Odškodnění za </a:t>
            </a:r>
            <a:r>
              <a:rPr lang="cs-CZ" dirty="0" smtClean="0">
                <a:latin typeface="Times New Roman" panose="02020603050405020304" pitchFamily="18" charset="0"/>
                <a:cs typeface="Times New Roman" panose="02020603050405020304" pitchFamily="18" charset="0"/>
              </a:rPr>
              <a:t>zákonný </a:t>
            </a:r>
            <a:r>
              <a:rPr lang="cs-CZ" dirty="0" smtClean="0">
                <a:latin typeface="Times New Roman" panose="02020603050405020304" pitchFamily="18" charset="0"/>
                <a:cs typeface="Times New Roman" panose="02020603050405020304" pitchFamily="18" charset="0"/>
              </a:rPr>
              <a:t>postup OČTŘ?</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pPr algn="just"/>
            <a:r>
              <a:rPr lang="cs-CZ" dirty="0" smtClean="0">
                <a:latin typeface="Times New Roman" panose="02020603050405020304" pitchFamily="18" charset="0"/>
                <a:cs typeface="Times New Roman" panose="02020603050405020304" pitchFamily="18" charset="0"/>
              </a:rPr>
              <a:t>21</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„Právní </a:t>
            </a:r>
            <a:r>
              <a:rPr lang="cs-CZ" dirty="0">
                <a:latin typeface="Times New Roman" panose="02020603050405020304" pitchFamily="18" charset="0"/>
                <a:cs typeface="Times New Roman" panose="02020603050405020304" pitchFamily="18" charset="0"/>
              </a:rPr>
              <a:t>základ nároku jednotlivce na náhradu škody v případě trestního stíhání, které je skončeno zproštěním obžaloby, je třeba hledat nejen v ustanovení čl. 36 odst. 3 Listiny, ale v obecné rovině především v čl. 1 odst. 1 Ústavy, tedy v principech materiálního právního státu. Má-li stát být skutečně považován za materiální právní stát, musí nést objektivní odpovědnost za jednání svých orgánů či za jednání, kterým státní orgány nebo orgány veřejné moci přímo zasahují do základních práv jednotlivce. Stát nemá svobodnou vůli, nýbrž je povinen striktně dodržovat právo v jeho ideální (škodu nepůsobící) interpretaci. Na jednu stranu je jistě povinností orgánů činných v trestním řízení vyšetřovat a stíhat trestnou činnost, na druhou stranu se stát nemůže zbavit odpovědnosti za postup těchto orgánů, pokud se posléze ukáže jako postup mylný, zasahující do základních práv. V takové situaci není rozhodné, jak orgány činné v trestním řízení vyhodnotily původní podezření, ale to, zda se jejich podezření v trestním řízení potvrdilo.</a:t>
            </a:r>
          </a:p>
          <a:p>
            <a:pPr algn="just"/>
            <a:r>
              <a:rPr lang="cs-CZ" dirty="0">
                <a:latin typeface="Times New Roman" panose="02020603050405020304" pitchFamily="18" charset="0"/>
                <a:cs typeface="Times New Roman" panose="02020603050405020304" pitchFamily="18" charset="0"/>
              </a:rPr>
              <a:t>22. Prostředky trestního procesu, které nezřídka vedou k omezení základních práv obviněného, nelze posuzovat zcela izolovaně, ale pouze v kontextu účelu jejich použití, jímž je odhalení a potrestání pachatele trestné činnosti. Pokud se v kterékoli fázi trestního řízení ukáže, že tento účel nemůže být naplněn, neboť obviněný se trestné činnosti nedopustil, a podezření orgánů činných v trestním řízení bylo zcela liché, je třeba za vadné považovat veškeré úkony, které byly v trestním řízení provedeny</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(III. ÚS </a:t>
            </a:r>
            <a:r>
              <a:rPr lang="cs-CZ" dirty="0" smtClean="0">
                <a:latin typeface="Times New Roman" panose="02020603050405020304" pitchFamily="18" charset="0"/>
                <a:cs typeface="Times New Roman" panose="02020603050405020304" pitchFamily="18" charset="0"/>
              </a:rPr>
              <a:t>1976/09)</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55224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Může být nesprávným úředním postupem legislativní </a:t>
            </a:r>
            <a:r>
              <a:rPr lang="cs-CZ" dirty="0" smtClean="0">
                <a:latin typeface="Times New Roman" panose="02020603050405020304" pitchFamily="18" charset="0"/>
                <a:cs typeface="Times New Roman" panose="02020603050405020304" pitchFamily="18" charset="0"/>
              </a:rPr>
              <a:t>(ne)činnost</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cs-CZ" dirty="0" smtClean="0">
                <a:latin typeface="Times New Roman" panose="02020603050405020304" pitchFamily="18" charset="0"/>
                <a:cs typeface="Times New Roman" panose="02020603050405020304" pitchFamily="18" charset="0"/>
              </a:rPr>
              <a:t>Odpovědnost za protiústavní regulaci nájemného:</a:t>
            </a:r>
          </a:p>
          <a:p>
            <a:r>
              <a:rPr lang="cs-CZ" dirty="0">
                <a:latin typeface="Times New Roman" panose="02020603050405020304" pitchFamily="18" charset="0"/>
                <a:cs typeface="Times New Roman" panose="02020603050405020304" pitchFamily="18" charset="0"/>
              </a:rPr>
              <a:t>Stanovisko pléna Ústavního soudu </a:t>
            </a:r>
            <a:r>
              <a:rPr lang="cs-CZ" dirty="0" err="1">
                <a:latin typeface="Times New Roman" panose="02020603050405020304" pitchFamily="18" charset="0"/>
                <a:cs typeface="Times New Roman" panose="02020603050405020304" pitchFamily="18" charset="0"/>
              </a:rPr>
              <a:t>Pl.ÚS</a:t>
            </a:r>
            <a:r>
              <a:rPr lang="cs-CZ" dirty="0">
                <a:latin typeface="Times New Roman" panose="02020603050405020304" pitchFamily="18" charset="0"/>
                <a:cs typeface="Times New Roman" panose="02020603050405020304" pitchFamily="18" charset="0"/>
              </a:rPr>
              <a:t>-st. 27/09 ze dne 28. 4. 2009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Děkujeme za pozornost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algn="ctr"/>
            <a:r>
              <a:rPr lang="cs-CZ" sz="3600" dirty="0" smtClean="0">
                <a:latin typeface="Times New Roman" panose="02020603050405020304" pitchFamily="18" charset="0"/>
                <a:cs typeface="Times New Roman" panose="02020603050405020304" pitchFamily="18" charset="0"/>
              </a:rPr>
              <a:t>Gabriela Černá </a:t>
            </a:r>
          </a:p>
          <a:p>
            <a:pPr algn="ctr"/>
            <a:r>
              <a:rPr lang="cs-CZ" sz="3600" dirty="0" smtClean="0">
                <a:latin typeface="Times New Roman" panose="02020603050405020304" pitchFamily="18" charset="0"/>
                <a:cs typeface="Times New Roman" panose="02020603050405020304" pitchFamily="18" charset="0"/>
                <a:hlinkClick r:id="rId2"/>
              </a:rPr>
              <a:t>gabriela.cerna@nsoud.cz</a:t>
            </a:r>
            <a:endParaRPr lang="cs-CZ" sz="3600" dirty="0" smtClean="0">
              <a:latin typeface="Times New Roman" panose="02020603050405020304" pitchFamily="18" charset="0"/>
              <a:cs typeface="Times New Roman" panose="02020603050405020304" pitchFamily="18" charset="0"/>
            </a:endParaRPr>
          </a:p>
          <a:p>
            <a:pPr algn="ctr"/>
            <a:endParaRPr lang="cs-CZ" sz="3600" dirty="0">
              <a:latin typeface="Times New Roman" panose="02020603050405020304" pitchFamily="18" charset="0"/>
              <a:cs typeface="Times New Roman" panose="02020603050405020304" pitchFamily="18" charset="0"/>
            </a:endParaRPr>
          </a:p>
          <a:p>
            <a:pPr algn="ctr"/>
            <a:r>
              <a:rPr lang="cs-CZ" sz="3600" dirty="0" smtClean="0">
                <a:latin typeface="Times New Roman" panose="02020603050405020304" pitchFamily="18" charset="0"/>
                <a:cs typeface="Times New Roman" panose="02020603050405020304" pitchFamily="18" charset="0"/>
              </a:rPr>
              <a:t>Karel </a:t>
            </a:r>
            <a:r>
              <a:rPr lang="cs-CZ" sz="3600" dirty="0" err="1" smtClean="0">
                <a:latin typeface="Times New Roman" panose="02020603050405020304" pitchFamily="18" charset="0"/>
                <a:cs typeface="Times New Roman" panose="02020603050405020304" pitchFamily="18" charset="0"/>
              </a:rPr>
              <a:t>Ulík</a:t>
            </a:r>
            <a:endParaRPr lang="cs-CZ" sz="3600" dirty="0" smtClean="0">
              <a:latin typeface="Times New Roman" panose="02020603050405020304" pitchFamily="18" charset="0"/>
              <a:cs typeface="Times New Roman" panose="02020603050405020304" pitchFamily="18" charset="0"/>
            </a:endParaRPr>
          </a:p>
          <a:p>
            <a:pPr algn="ctr"/>
            <a:r>
              <a:rPr lang="cs-CZ" sz="3600" dirty="0">
                <a:latin typeface="Times New Roman" panose="02020603050405020304" pitchFamily="18" charset="0"/>
                <a:cs typeface="Times New Roman" panose="02020603050405020304" pitchFamily="18" charset="0"/>
                <a:hlinkClick r:id="rId3"/>
              </a:rPr>
              <a:t>k</a:t>
            </a:r>
            <a:r>
              <a:rPr lang="cs-CZ" sz="3600" dirty="0" smtClean="0">
                <a:latin typeface="Times New Roman" panose="02020603050405020304" pitchFamily="18" charset="0"/>
                <a:cs typeface="Times New Roman" panose="02020603050405020304" pitchFamily="18" charset="0"/>
                <a:hlinkClick r:id="rId3"/>
              </a:rPr>
              <a:t>arel.ulik@gmail.com</a:t>
            </a:r>
            <a:endParaRPr lang="cs-CZ" sz="3600" dirty="0" smtClean="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47611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Přímá aplikace Listiny?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chor="ctr"/>
          <a:lstStyle/>
          <a:p>
            <a:pPr algn="just"/>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Nejvyšší soud je přesvědčen o tom, že čl. 36 odst. 3 Listiny není přímo aplikovatelným a v důsledku toho je věcí zákonodárce, v jakém rozsahu, vymezeném v zákoně předvídaném v čl. 36 odst. 4 Listiny, se rozhodne náhradu škody, majetkové i nemajetkové, za níž odpovídá stát, poskytnout</a:t>
            </a:r>
            <a:r>
              <a:rPr lang="cs-CZ" dirty="0">
                <a:latin typeface="Times New Roman" panose="02020603050405020304" pitchFamily="18" charset="0"/>
                <a:cs typeface="Times New Roman" panose="02020603050405020304" pitchFamily="18" charset="0"/>
              </a:rPr>
              <a:t>.“ (30 </a:t>
            </a:r>
            <a:r>
              <a:rPr lang="cs-CZ" dirty="0" err="1">
                <a:latin typeface="Times New Roman" panose="02020603050405020304" pitchFamily="18" charset="0"/>
                <a:cs typeface="Times New Roman" panose="02020603050405020304" pitchFamily="18" charset="0"/>
              </a:rPr>
              <a:t>Cdo</a:t>
            </a:r>
            <a:r>
              <a:rPr lang="cs-CZ" dirty="0">
                <a:latin typeface="Times New Roman" panose="02020603050405020304" pitchFamily="18" charset="0"/>
                <a:cs typeface="Times New Roman" panose="02020603050405020304" pitchFamily="18" charset="0"/>
              </a:rPr>
              <a:t> 1903/2013)</a:t>
            </a:r>
          </a:p>
          <a:p>
            <a:pPr algn="just"/>
            <a:endParaRPr lang="cs-CZ" dirty="0">
              <a:latin typeface="Times New Roman" panose="02020603050405020304" pitchFamily="18" charset="0"/>
              <a:cs typeface="Times New Roman" panose="02020603050405020304" pitchFamily="18" charset="0"/>
            </a:endParaRPr>
          </a:p>
          <a:p>
            <a:pPr algn="just"/>
            <a:r>
              <a:rPr lang="cs-CZ" dirty="0" smtClean="0">
                <a:latin typeface="Times New Roman" panose="02020603050405020304" pitchFamily="18" charset="0"/>
                <a:cs typeface="Times New Roman" panose="02020603050405020304" pitchFamily="18" charset="0"/>
              </a:rPr>
              <a:t>„[J]</a:t>
            </a:r>
            <a:r>
              <a:rPr lang="cs-CZ" i="1" dirty="0" smtClean="0">
                <a:latin typeface="Times New Roman" panose="02020603050405020304" pitchFamily="18" charset="0"/>
                <a:cs typeface="Times New Roman" panose="02020603050405020304" pitchFamily="18" charset="0"/>
              </a:rPr>
              <a:t>e </a:t>
            </a:r>
            <a:r>
              <a:rPr lang="cs-CZ" i="1" dirty="0">
                <a:latin typeface="Times New Roman" panose="02020603050405020304" pitchFamily="18" charset="0"/>
                <a:cs typeface="Times New Roman" panose="02020603050405020304" pitchFamily="18" charset="0"/>
              </a:rPr>
              <a:t>potřeba vzít v úvahu, že na rozdíl od čl. 36 odst. 3 Listiny, článek 5 odst. 5 Úmluvy má normativní povahu a je přímo aplikovatelný národními soudy.</a:t>
            </a:r>
            <a:r>
              <a:rPr lang="cs-CZ" dirty="0">
                <a:latin typeface="Times New Roman" panose="02020603050405020304" pitchFamily="18" charset="0"/>
                <a:cs typeface="Times New Roman" panose="02020603050405020304" pitchFamily="18" charset="0"/>
              </a:rPr>
              <a:t>“ (IV. ÚS 162/04)</a:t>
            </a:r>
          </a:p>
          <a:p>
            <a:pPr algn="just"/>
            <a:endParaRPr lang="cs-CZ" dirty="0">
              <a:latin typeface="Times New Roman" panose="02020603050405020304" pitchFamily="18" charset="0"/>
              <a:cs typeface="Times New Roman" panose="02020603050405020304" pitchFamily="18" charset="0"/>
            </a:endParaRPr>
          </a:p>
          <a:p>
            <a:pPr marL="0" indent="0" algn="just">
              <a:buNone/>
            </a:pPr>
            <a:r>
              <a:rPr lang="cs-CZ" dirty="0">
                <a:latin typeface="Times New Roman" panose="02020603050405020304" pitchFamily="18" charset="0"/>
                <a:cs typeface="Times New Roman" panose="02020603050405020304" pitchFamily="18" charset="0"/>
              </a:rPr>
              <a:t>„[Z]</a:t>
            </a:r>
            <a:r>
              <a:rPr lang="cs-CZ" i="1" dirty="0" err="1">
                <a:latin typeface="Times New Roman" panose="02020603050405020304" pitchFamily="18" charset="0"/>
                <a:cs typeface="Times New Roman" panose="02020603050405020304" pitchFamily="18" charset="0"/>
              </a:rPr>
              <a:t>ákon</a:t>
            </a:r>
            <a:r>
              <a:rPr lang="cs-CZ" i="1" dirty="0">
                <a:latin typeface="Times New Roman" panose="02020603050405020304" pitchFamily="18" charset="0"/>
                <a:cs typeface="Times New Roman" panose="02020603050405020304" pitchFamily="18" charset="0"/>
              </a:rPr>
              <a:t>, vydaný na základě ústavního zmocnění, nemůže nárok na náhradu škody (…) zcela anulovat (negovat), a tím tedy ústavně zaručené základní právo, byť toliko v určitých případech, popřít.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Pl</a:t>
            </a:r>
            <a:r>
              <a:rPr lang="cs-CZ" dirty="0">
                <a:latin typeface="Times New Roman" panose="02020603050405020304" pitchFamily="18" charset="0"/>
                <a:cs typeface="Times New Roman" panose="02020603050405020304" pitchFamily="18" charset="0"/>
              </a:rPr>
              <a:t>. ÚS 18/01)</a:t>
            </a:r>
          </a:p>
        </p:txBody>
      </p:sp>
    </p:spTree>
    <p:extLst>
      <p:ext uri="{BB962C8B-B14F-4D97-AF65-F5344CB8AC3E}">
        <p14:creationId xmlns:p14="http://schemas.microsoft.com/office/powerpoint/2010/main" val="24652225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Soukromoprávní nárok?</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chor="ctr">
            <a:normAutofit/>
          </a:bodyPr>
          <a:lstStyle/>
          <a:p>
            <a:pPr algn="just"/>
            <a:endParaRPr lang="cs-CZ" dirty="0" smtClean="0">
              <a:latin typeface="Times New Roman" panose="02020603050405020304" pitchFamily="18" charset="0"/>
              <a:cs typeface="Times New Roman" panose="02020603050405020304" pitchFamily="18" charset="0"/>
            </a:endParaRPr>
          </a:p>
          <a:p>
            <a:pPr algn="just"/>
            <a:r>
              <a:rPr lang="cs-CZ" dirty="0" smtClean="0">
                <a:latin typeface="Times New Roman" panose="02020603050405020304" pitchFamily="18" charset="0"/>
                <a:cs typeface="Times New Roman" panose="02020603050405020304" pitchFamily="18" charset="0"/>
              </a:rPr>
              <a:t>„</a:t>
            </a:r>
            <a:r>
              <a:rPr lang="cs-CZ" i="1" dirty="0" smtClean="0">
                <a:latin typeface="Times New Roman" panose="02020603050405020304" pitchFamily="18" charset="0"/>
                <a:cs typeface="Times New Roman" panose="02020603050405020304" pitchFamily="18" charset="0"/>
              </a:rPr>
              <a:t>I když tento zákon odkazuje ve svém § 26 na subsidiární použití občanského zákoníku, nelze přehlédnout, že primárně se při uplatnění nároku na náhradu škody (nemajetkové újmy) jedná o vztah mezi jednotlivcem a státem, jenž vzniká v důsledku nezákonného či nesprávného úředního postupu státu při výkonu veřejné moci, tedy v rámci výkonu vrchnostenského oprávnění státu.</a:t>
            </a:r>
            <a:r>
              <a:rPr lang="cs-CZ" dirty="0" smtClean="0">
                <a:latin typeface="Times New Roman" panose="02020603050405020304" pitchFamily="18" charset="0"/>
                <a:cs typeface="Times New Roman" panose="02020603050405020304" pitchFamily="18" charset="0"/>
              </a:rPr>
              <a:t>“ (30 Cdo 3731/2011)</a:t>
            </a:r>
          </a:p>
          <a:p>
            <a:pPr algn="just"/>
            <a:endParaRPr lang="cs-CZ" dirty="0">
              <a:latin typeface="Times New Roman" panose="02020603050405020304" pitchFamily="18" charset="0"/>
              <a:cs typeface="Times New Roman" panose="02020603050405020304" pitchFamily="18" charset="0"/>
            </a:endParaRPr>
          </a:p>
          <a:p>
            <a:pPr algn="just"/>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Jde o zvláštní případ odpovědnosti za škody vzniklé z veřejnoprávního vztahu – při výkonu veřejné moci. Příslušný odpovědnostní právní vztah je ovšem již vztahem </a:t>
            </a:r>
            <a:r>
              <a:rPr lang="cs-CZ" i="1" dirty="0" smtClean="0">
                <a:latin typeface="Times New Roman" panose="02020603050405020304" pitchFamily="18" charset="0"/>
                <a:cs typeface="Times New Roman" panose="02020603050405020304" pitchFamily="18" charset="0"/>
              </a:rPr>
              <a:t>soukromoprávním.</a:t>
            </a:r>
            <a:r>
              <a:rPr lang="cs-CZ" i="1" dirty="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Nicméně </a:t>
            </a:r>
            <a:r>
              <a:rPr lang="cs-CZ" i="1" dirty="0">
                <a:latin typeface="Times New Roman" panose="02020603050405020304" pitchFamily="18" charset="0"/>
                <a:cs typeface="Times New Roman" panose="02020603050405020304" pitchFamily="18" charset="0"/>
              </a:rPr>
              <a:t>i přesto je třeba v oblasti regulace následků výkonu veřejné moci hledat její mnohem větší sepjetí s ústavním právem, než je tomu u jiných druhů soukromoprávní </a:t>
            </a:r>
            <a:r>
              <a:rPr lang="cs-CZ" i="1" dirty="0" smtClean="0">
                <a:latin typeface="Times New Roman" panose="02020603050405020304" pitchFamily="18" charset="0"/>
                <a:cs typeface="Times New Roman" panose="02020603050405020304" pitchFamily="18" charset="0"/>
              </a:rPr>
              <a:t>regulace.</a:t>
            </a:r>
            <a:r>
              <a:rPr lang="cs-CZ" dirty="0" smtClean="0">
                <a:latin typeface="Times New Roman" panose="02020603050405020304" pitchFamily="18" charset="0"/>
                <a:cs typeface="Times New Roman" panose="02020603050405020304" pitchFamily="18" charset="0"/>
              </a:rPr>
              <a:t>“ (IV. ÚS 642/05)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Prameny právní úpravy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cs-CZ" b="1" dirty="0">
                <a:latin typeface="Times New Roman" panose="02020603050405020304" pitchFamily="18" charset="0"/>
                <a:cs typeface="Times New Roman" panose="02020603050405020304" pitchFamily="18" charset="0"/>
              </a:rPr>
              <a:t>Úmluva o ochraně lidských práv a základních svobod </a:t>
            </a:r>
          </a:p>
          <a:p>
            <a:r>
              <a:rPr lang="cs-CZ" b="1" dirty="0">
                <a:latin typeface="Times New Roman" panose="02020603050405020304" pitchFamily="18" charset="0"/>
                <a:cs typeface="Times New Roman" panose="02020603050405020304" pitchFamily="18" charset="0"/>
              </a:rPr>
              <a:t>Listina základních práv a svobod</a:t>
            </a:r>
          </a:p>
          <a:p>
            <a:r>
              <a:rPr lang="cs-CZ" dirty="0">
                <a:latin typeface="Times New Roman" panose="02020603050405020304" pitchFamily="18" charset="0"/>
                <a:cs typeface="Times New Roman" panose="02020603050405020304" pitchFamily="18" charset="0"/>
              </a:rPr>
              <a:t>Článek 36 </a:t>
            </a:r>
          </a:p>
          <a:p>
            <a:r>
              <a:rPr lang="cs-CZ" dirty="0">
                <a:latin typeface="Times New Roman" panose="02020603050405020304" pitchFamily="18" charset="0"/>
                <a:cs typeface="Times New Roman" panose="02020603050405020304" pitchFamily="18" charset="0"/>
              </a:rPr>
              <a:t>Odst. 3: </a:t>
            </a:r>
            <a:r>
              <a:rPr lang="cs-CZ" dirty="0" smtClean="0">
                <a:latin typeface="Times New Roman" panose="02020603050405020304" pitchFamily="18" charset="0"/>
                <a:cs typeface="Times New Roman" panose="02020603050405020304" pitchFamily="18" charset="0"/>
              </a:rPr>
              <a:t>Každý </a:t>
            </a:r>
            <a:r>
              <a:rPr lang="cs-CZ" dirty="0">
                <a:latin typeface="Times New Roman" panose="02020603050405020304" pitchFamily="18" charset="0"/>
                <a:cs typeface="Times New Roman" panose="02020603050405020304" pitchFamily="18" charset="0"/>
              </a:rPr>
              <a:t>má právo na náhradu škody způsobené mu nezákonným rozhodnutím soudu, jiného státního orgánu či orgánu veřejné správy nebo nesprávným úředním postupem</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Odst. 4: </a:t>
            </a:r>
            <a:r>
              <a:rPr lang="cs-CZ" dirty="0" smtClean="0">
                <a:latin typeface="Times New Roman" panose="02020603050405020304" pitchFamily="18" charset="0"/>
                <a:cs typeface="Times New Roman" panose="02020603050405020304" pitchFamily="18" charset="0"/>
              </a:rPr>
              <a:t>Podmínky </a:t>
            </a:r>
            <a:r>
              <a:rPr lang="cs-CZ" dirty="0">
                <a:latin typeface="Times New Roman" panose="02020603050405020304" pitchFamily="18" charset="0"/>
                <a:cs typeface="Times New Roman" panose="02020603050405020304" pitchFamily="18" charset="0"/>
              </a:rPr>
              <a:t>a podrobnosti upravuje zákon</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r>
              <a:rPr lang="cs-CZ" b="1" dirty="0">
                <a:latin typeface="Times New Roman" panose="02020603050405020304" pitchFamily="18" charset="0"/>
                <a:cs typeface="Times New Roman" panose="02020603050405020304" pitchFamily="18" charset="0"/>
              </a:rPr>
              <a:t>Zákon č. 82/1998, o odpovědnosti za škodu způsobenou při výkonu veřejné moci rozhodnutím nebo nesprávným úředním postupem </a:t>
            </a:r>
            <a:r>
              <a:rPr lang="cs-CZ" dirty="0">
                <a:latin typeface="Times New Roman" panose="02020603050405020304" pitchFamily="18" charset="0"/>
                <a:cs typeface="Times New Roman" panose="02020603050405020304" pitchFamily="18" charset="0"/>
              </a:rPr>
              <a:t>(</a:t>
            </a:r>
            <a:r>
              <a:rPr lang="cs-CZ" b="1" dirty="0" err="1">
                <a:latin typeface="Times New Roman" panose="02020603050405020304" pitchFamily="18" charset="0"/>
                <a:cs typeface="Times New Roman" panose="02020603050405020304" pitchFamily="18" charset="0"/>
              </a:rPr>
              <a:t>OdpŠk</a:t>
            </a:r>
            <a:r>
              <a:rPr lang="cs-CZ"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6930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Výkon veřejné moci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Veřejná moc = taková moc, jež přímo či zprostředkovaně rozhoduje autoritativně o právech a povinnostech subjektů, které nejsou v rovnoprávném postavení s orgánem veřejné moci a na jejichž vůli činnost tohoto orgánu nezávisí. </a:t>
            </a:r>
          </a:p>
          <a:p>
            <a:pPr marL="0" indent="0" algn="just">
              <a:buNone/>
            </a:pPr>
            <a:r>
              <a:rPr lang="cs-CZ" dirty="0" smtClean="0">
                <a:latin typeface="Times New Roman" panose="02020603050405020304" pitchFamily="18" charset="0"/>
                <a:cs typeface="Times New Roman" panose="02020603050405020304" pitchFamily="18" charset="0"/>
              </a:rPr>
              <a:t>Stát </a:t>
            </a:r>
            <a:r>
              <a:rPr lang="cs-CZ" dirty="0">
                <a:latin typeface="Times New Roman" panose="02020603050405020304" pitchFamily="18" charset="0"/>
                <a:cs typeface="Times New Roman" panose="02020603050405020304" pitchFamily="18" charset="0"/>
              </a:rPr>
              <a:t>odpovídá za škodu, kterou způsobily </a:t>
            </a:r>
            <a:endParaRPr lang="cs-CZ" dirty="0" smtClean="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a) státní </a:t>
            </a:r>
            <a:r>
              <a:rPr lang="cs-CZ" dirty="0" smtClean="0">
                <a:latin typeface="Times New Roman" panose="02020603050405020304" pitchFamily="18" charset="0"/>
                <a:cs typeface="Times New Roman" panose="02020603050405020304" pitchFamily="18" charset="0"/>
              </a:rPr>
              <a:t>orgány,</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b) právnické a fyzické osoby při výkonu státní správy, která jim byla svěřena zákonem nebo na základě zákona, </a:t>
            </a:r>
            <a:r>
              <a:rPr lang="cs-CZ" dirty="0" smtClean="0">
                <a:latin typeface="Times New Roman" panose="02020603050405020304" pitchFamily="18" charset="0"/>
                <a:cs typeface="Times New Roman" panose="02020603050405020304" pitchFamily="18" charset="0"/>
              </a:rPr>
              <a:t>(„úřední osoby“),</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c) orgány územních samosprávných celků, pokud ke škodě došlo při výkonu státní správy, který na ně byl přenesen zákonem nebo na základě zákona</a:t>
            </a:r>
            <a:r>
              <a:rPr lang="cs-CZ" dirty="0" smtClean="0">
                <a:latin typeface="Times New Roman" panose="02020603050405020304" pitchFamily="18" charset="0"/>
                <a:cs typeface="Times New Roman" panose="02020603050405020304" pitchFamily="18" charset="0"/>
              </a:rPr>
              <a:t>.</a:t>
            </a:r>
          </a:p>
          <a:p>
            <a:pPr marL="0" indent="0">
              <a:buNone/>
            </a:pPr>
            <a:r>
              <a:rPr lang="cs-CZ" dirty="0">
                <a:latin typeface="Times New Roman" panose="02020603050405020304" pitchFamily="18" charset="0"/>
                <a:cs typeface="Times New Roman" panose="02020603050405020304" pitchFamily="18" charset="0"/>
              </a:rPr>
              <a:t>x</a:t>
            </a:r>
            <a:r>
              <a:rPr lang="cs-CZ" dirty="0" smtClean="0">
                <a:latin typeface="Times New Roman" panose="02020603050405020304" pitchFamily="18" charset="0"/>
                <a:cs typeface="Times New Roman" panose="02020603050405020304" pitchFamily="18" charset="0"/>
              </a:rPr>
              <a:t> </a:t>
            </a:r>
          </a:p>
          <a:p>
            <a:pPr marL="0" indent="0">
              <a:buNone/>
            </a:pPr>
            <a:r>
              <a:rPr lang="cs-CZ" dirty="0" smtClean="0">
                <a:latin typeface="Times New Roman" panose="02020603050405020304" pitchFamily="18" charset="0"/>
                <a:cs typeface="Times New Roman" panose="02020603050405020304" pitchFamily="18" charset="0"/>
              </a:rPr>
              <a:t>Pokud </a:t>
            </a:r>
            <a:r>
              <a:rPr lang="cs-CZ" dirty="0">
                <a:latin typeface="Times New Roman" panose="02020603050405020304" pitchFamily="18" charset="0"/>
                <a:cs typeface="Times New Roman" panose="02020603050405020304" pitchFamily="18" charset="0"/>
              </a:rPr>
              <a:t>stát vystupuje v soukromoprávních vztazích není odpovědný podle </a:t>
            </a:r>
            <a:r>
              <a:rPr lang="cs-CZ" dirty="0" err="1">
                <a:latin typeface="Times New Roman" panose="02020603050405020304" pitchFamily="18" charset="0"/>
                <a:cs typeface="Times New Roman" panose="02020603050405020304" pitchFamily="18" charset="0"/>
              </a:rPr>
              <a:t>OdpŠk</a:t>
            </a:r>
            <a:r>
              <a:rPr lang="cs-CZ" dirty="0">
                <a:latin typeface="Times New Roman" panose="02020603050405020304" pitchFamily="18" charset="0"/>
                <a:cs typeface="Times New Roman" panose="02020603050405020304" pitchFamily="18" charset="0"/>
              </a:rPr>
              <a:t> (např. nakládání s majetkem státu, pracovněprávní spory</a:t>
            </a:r>
            <a:r>
              <a:rPr lang="cs-CZ"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Podmínky odpovědnosti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chor="ctr"/>
          <a:lstStyle/>
          <a:p>
            <a:pPr algn="just"/>
            <a:endParaRPr lang="cs-CZ" sz="2400" dirty="0" smtClean="0">
              <a:latin typeface="Times New Roman" panose="02020603050405020304" pitchFamily="18" charset="0"/>
              <a:cs typeface="Times New Roman" panose="02020603050405020304" pitchFamily="18" charset="0"/>
            </a:endParaRPr>
          </a:p>
          <a:p>
            <a:pPr algn="just"/>
            <a:endParaRPr lang="cs-CZ" sz="2400" dirty="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1. Nezákonné </a:t>
            </a:r>
            <a:r>
              <a:rPr lang="cs-CZ" sz="2400" smtClean="0">
                <a:latin typeface="Times New Roman" panose="02020603050405020304" pitchFamily="18" charset="0"/>
                <a:cs typeface="Times New Roman" panose="02020603050405020304" pitchFamily="18" charset="0"/>
              </a:rPr>
              <a:t>rozhodnutí, </a:t>
            </a:r>
            <a:r>
              <a:rPr lang="cs-CZ" sz="2400" dirty="0" smtClean="0">
                <a:latin typeface="Times New Roman" panose="02020603050405020304" pitchFamily="18" charset="0"/>
                <a:cs typeface="Times New Roman" panose="02020603050405020304" pitchFamily="18" charset="0"/>
              </a:rPr>
              <a:t>nebo nesprávný úřední postup</a:t>
            </a:r>
          </a:p>
          <a:p>
            <a:pPr algn="just"/>
            <a:endParaRPr lang="cs-CZ" sz="2400" dirty="0" smtClean="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2. Vznik újmy </a:t>
            </a:r>
          </a:p>
          <a:p>
            <a:pPr algn="just"/>
            <a:endParaRPr lang="cs-CZ" sz="2400" dirty="0" smtClean="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3. Příčinná souvislost mezi 1. a 2.</a:t>
            </a:r>
          </a:p>
          <a:p>
            <a:endParaRPr lang="cs-CZ" dirty="0" smtClean="0"/>
          </a:p>
          <a:p>
            <a:endParaRPr lang="cs-CZ" dirty="0" smtClean="0"/>
          </a:p>
          <a:p>
            <a:pPr marL="0" indent="0">
              <a:buNone/>
            </a:pPr>
            <a:endParaRPr lang="cs-CZ" dirty="0" smtClean="0"/>
          </a:p>
        </p:txBody>
      </p:sp>
    </p:spTree>
    <p:extLst>
      <p:ext uri="{BB962C8B-B14F-4D97-AF65-F5344CB8AC3E}">
        <p14:creationId xmlns:p14="http://schemas.microsoft.com/office/powerpoint/2010/main" val="3926865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Nezákonné rozhodnutí	(§§ 7-8 </a:t>
            </a:r>
            <a:r>
              <a:rPr lang="cs-CZ" dirty="0" err="1" smtClean="0">
                <a:latin typeface="Times New Roman" panose="02020603050405020304" pitchFamily="18" charset="0"/>
                <a:cs typeface="Times New Roman" panose="02020603050405020304" pitchFamily="18" charset="0"/>
              </a:rPr>
              <a:t>OdpŠk</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endParaRPr lang="cs-CZ" dirty="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1. Pravomocné rozhodnutí (případně rozhodnutí vykonatelné bez ohledu na právní moc).</a:t>
            </a:r>
          </a:p>
          <a:p>
            <a:pPr algn="just"/>
            <a:r>
              <a:rPr lang="cs-CZ" sz="2400" dirty="0" smtClean="0">
                <a:latin typeface="Times New Roman" panose="02020603050405020304" pitchFamily="18" charset="0"/>
                <a:cs typeface="Times New Roman" panose="02020603050405020304" pitchFamily="18" charset="0"/>
              </a:rPr>
              <a:t>2. Bylo pro nezákonnost zrušeno nebo změněno.</a:t>
            </a:r>
          </a:p>
          <a:p>
            <a:pPr algn="just"/>
            <a:r>
              <a:rPr lang="cs-CZ" sz="2400" dirty="0" smtClean="0">
                <a:latin typeface="Times New Roman" panose="02020603050405020304" pitchFamily="18" charset="0"/>
                <a:cs typeface="Times New Roman" panose="02020603050405020304" pitchFamily="18" charset="0"/>
              </a:rPr>
              <a:t>3. Pouze pokud poškozený využil v zákonem stanovených lhůtách všech procesních prostředků, které zákon poškozenému k ochraně jeho práva poskytuje (kromě případů zvláštního zřetele hodných).</a:t>
            </a:r>
          </a:p>
          <a:p>
            <a:pPr algn="just"/>
            <a:r>
              <a:rPr lang="cs-CZ" sz="2400" dirty="0" smtClean="0">
                <a:latin typeface="Times New Roman" panose="02020603050405020304" pitchFamily="18" charset="0"/>
                <a:cs typeface="Times New Roman" panose="02020603050405020304" pitchFamily="18" charset="0"/>
              </a:rPr>
              <a:t>4. </a:t>
            </a:r>
            <a:r>
              <a:rPr lang="cs-CZ" sz="2400" dirty="0">
                <a:latin typeface="Times New Roman" panose="02020603050405020304" pitchFamily="18" charset="0"/>
                <a:cs typeface="Times New Roman" panose="02020603050405020304" pitchFamily="18" charset="0"/>
              </a:rPr>
              <a:t>J</a:t>
            </a:r>
            <a:r>
              <a:rPr lang="cs-CZ" sz="2400" dirty="0" smtClean="0">
                <a:latin typeface="Times New Roman" panose="02020603050405020304" pitchFamily="18" charset="0"/>
                <a:cs typeface="Times New Roman" panose="02020603050405020304" pitchFamily="18" charset="0"/>
              </a:rPr>
              <a:t>en účastník řízení nebo ten, s kým mělo být jednáno jako s účastníkem.</a:t>
            </a:r>
          </a:p>
          <a:p>
            <a:pPr algn="just"/>
            <a:endParaRPr lang="cs-CZ"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Nesprávný úřední postup (§ 13 </a:t>
            </a:r>
            <a:r>
              <a:rPr lang="cs-CZ" dirty="0" err="1" smtClean="0">
                <a:latin typeface="Times New Roman" panose="02020603050405020304" pitchFamily="18" charset="0"/>
                <a:cs typeface="Times New Roman" panose="02020603050405020304" pitchFamily="18" charset="0"/>
              </a:rPr>
              <a:t>OdpŠk</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endParaRPr lang="cs-CZ"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a:t>
            </a:r>
            <a:r>
              <a:rPr lang="cs-CZ" i="1" dirty="0" smtClean="0">
                <a:latin typeface="Times New Roman" panose="02020603050405020304" pitchFamily="18" charset="0"/>
                <a:cs typeface="Times New Roman" panose="02020603050405020304" pitchFamily="18" charset="0"/>
              </a:rPr>
              <a:t>Každý postup orgánu veřejné moci, který při jejím výkonu postupuje v rozporu s obecně závaznými právními předpisy či v rozporu se zásadami jejího výkonu.</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Pl</a:t>
            </a:r>
            <a:r>
              <a:rPr lang="cs-CZ" dirty="0" smtClean="0">
                <a:latin typeface="Times New Roman" panose="02020603050405020304" pitchFamily="18" charset="0"/>
                <a:cs typeface="Times New Roman" panose="02020603050405020304" pitchFamily="18" charset="0"/>
              </a:rPr>
              <a:t>. ÚS 36/08)</a:t>
            </a:r>
          </a:p>
          <a:p>
            <a:r>
              <a:rPr lang="cs-CZ" dirty="0" smtClean="0">
                <a:latin typeface="Times New Roman" panose="02020603050405020304" pitchFamily="18" charset="0"/>
                <a:cs typeface="Times New Roman" panose="02020603050405020304" pitchFamily="18" charset="0"/>
              </a:rPr>
              <a:t>x</a:t>
            </a:r>
          </a:p>
          <a:p>
            <a:r>
              <a:rPr lang="cs-CZ" dirty="0" smtClean="0">
                <a:latin typeface="Times New Roman" panose="02020603050405020304" pitchFamily="18" charset="0"/>
                <a:cs typeface="Times New Roman" panose="02020603050405020304" pitchFamily="18" charset="0"/>
              </a:rPr>
              <a:t>Negativní vymezení oproti nezákonnému rozhodnutí:</a:t>
            </a:r>
          </a:p>
          <a:p>
            <a:r>
              <a:rPr lang="cs-CZ" dirty="0" smtClean="0">
                <a:latin typeface="Times New Roman" panose="02020603050405020304" pitchFamily="18" charset="0"/>
                <a:cs typeface="Times New Roman" panose="02020603050405020304" pitchFamily="18" charset="0"/>
              </a:rPr>
              <a:t>Postupy v řízení, které se odrazí v obsahu rozhodnutí, nelze odškodnit jako nesprávný úřední postup, ale jedině jako nezákonné rozhodnutí. (např. 2 </a:t>
            </a:r>
            <a:r>
              <a:rPr lang="cs-CZ" dirty="0" err="1" smtClean="0">
                <a:latin typeface="Times New Roman" panose="02020603050405020304" pitchFamily="18" charset="0"/>
                <a:cs typeface="Times New Roman" panose="02020603050405020304" pitchFamily="18" charset="0"/>
              </a:rPr>
              <a:t>Cdon</a:t>
            </a:r>
            <a:r>
              <a:rPr lang="cs-CZ" dirty="0" smtClean="0">
                <a:latin typeface="Times New Roman" panose="02020603050405020304" pitchFamily="18" charset="0"/>
                <a:cs typeface="Times New Roman" panose="02020603050405020304" pitchFamily="18" charset="0"/>
              </a:rPr>
              <a:t> 129/97)</a:t>
            </a:r>
          </a:p>
          <a:p>
            <a:endParaRPr lang="cs-CZ" dirty="0"/>
          </a:p>
          <a:p>
            <a:endParaRPr lang="cs-CZ" dirty="0"/>
          </a:p>
        </p:txBody>
      </p:sp>
    </p:spTree>
    <p:extLst>
      <p:ext uri="{BB962C8B-B14F-4D97-AF65-F5344CB8AC3E}">
        <p14:creationId xmlns:p14="http://schemas.microsoft.com/office/powerpoint/2010/main" val="238895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Nesprávný úřední postup </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příklady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cs-CZ" dirty="0" smtClean="0">
                <a:latin typeface="Times New Roman" panose="02020603050405020304" pitchFamily="18" charset="0"/>
                <a:cs typeface="Times New Roman" panose="02020603050405020304" pitchFamily="18" charset="0"/>
              </a:rPr>
              <a:t>- nesprávné vyznačení doložky právní moci na nepravomocném rozhodnutí (rozsudek KS v Českých Budějovicích, sp. zn. 6 Co 704/97)</a:t>
            </a:r>
          </a:p>
          <a:p>
            <a:r>
              <a:rPr lang="cs-CZ" dirty="0" smtClean="0">
                <a:latin typeface="Times New Roman" panose="02020603050405020304" pitchFamily="18" charset="0"/>
                <a:cs typeface="Times New Roman" panose="02020603050405020304" pitchFamily="18" charset="0"/>
              </a:rPr>
              <a:t>- poškození věci povinného při exekuci (25 Cdo 1802/2002)</a:t>
            </a:r>
          </a:p>
          <a:p>
            <a:r>
              <a:rPr lang="cs-CZ" dirty="0" smtClean="0">
                <a:latin typeface="Times New Roman" panose="02020603050405020304" pitchFamily="18" charset="0"/>
                <a:cs typeface="Times New Roman" panose="02020603050405020304" pitchFamily="18" charset="0"/>
              </a:rPr>
              <a:t>- zaslání odpočtu z daně na nesprávné místo (30 </a:t>
            </a:r>
            <a:r>
              <a:rPr lang="cs-CZ" dirty="0" err="1" smtClean="0">
                <a:latin typeface="Times New Roman" panose="02020603050405020304" pitchFamily="18" charset="0"/>
                <a:cs typeface="Times New Roman" panose="02020603050405020304" pitchFamily="18" charset="0"/>
              </a:rPr>
              <a:t>Cdo</a:t>
            </a:r>
            <a:r>
              <a:rPr lang="cs-CZ" dirty="0" smtClean="0">
                <a:latin typeface="Times New Roman" panose="02020603050405020304" pitchFamily="18" charset="0"/>
                <a:cs typeface="Times New Roman" panose="02020603050405020304" pitchFamily="18" charset="0"/>
              </a:rPr>
              <a:t> 1746/2000)</a:t>
            </a:r>
          </a:p>
          <a:p>
            <a:r>
              <a:rPr lang="cs-CZ" dirty="0">
                <a:latin typeface="Times New Roman" panose="02020603050405020304" pitchFamily="18" charset="0"/>
                <a:cs typeface="Times New Roman" panose="02020603050405020304" pitchFamily="18" charset="0"/>
              </a:rPr>
              <a:t>- znehodnocení zboží zabaveného orgány činnými v trestním řízení (28 </a:t>
            </a:r>
            <a:r>
              <a:rPr lang="cs-CZ" dirty="0" err="1">
                <a:latin typeface="Times New Roman" panose="02020603050405020304" pitchFamily="18" charset="0"/>
                <a:cs typeface="Times New Roman" panose="02020603050405020304" pitchFamily="18" charset="0"/>
              </a:rPr>
              <a:t>Cdo</a:t>
            </a:r>
            <a:r>
              <a:rPr lang="cs-CZ" dirty="0">
                <a:latin typeface="Times New Roman" panose="02020603050405020304" pitchFamily="18" charset="0"/>
                <a:cs typeface="Times New Roman" panose="02020603050405020304" pitchFamily="18" charset="0"/>
              </a:rPr>
              <a:t> 2855/2012</a:t>
            </a:r>
            <a:r>
              <a:rPr lang="cs-CZ" dirty="0" smtClean="0">
                <a:latin typeface="Times New Roman" panose="02020603050405020304" pitchFamily="18" charset="0"/>
                <a:cs typeface="Times New Roman" panose="02020603050405020304" pitchFamily="18" charset="0"/>
              </a:rPr>
              <a:t>)</a:t>
            </a:r>
          </a:p>
          <a:p>
            <a:r>
              <a:rPr lang="cs-CZ" dirty="0" smtClean="0">
                <a:latin typeface="Times New Roman" panose="02020603050405020304" pitchFamily="18" charset="0"/>
                <a:cs typeface="Times New Roman" panose="02020603050405020304" pitchFamily="18" charset="0"/>
              </a:rPr>
              <a:t>- nevyznačení zástavního práva, které vyznačeno být mělo, v katastru nemovitostí (21 </a:t>
            </a:r>
            <a:r>
              <a:rPr lang="cs-CZ" dirty="0" err="1" smtClean="0">
                <a:latin typeface="Times New Roman" panose="02020603050405020304" pitchFamily="18" charset="0"/>
                <a:cs typeface="Times New Roman" panose="02020603050405020304" pitchFamily="18" charset="0"/>
              </a:rPr>
              <a:t>Cdo</a:t>
            </a:r>
            <a:r>
              <a:rPr lang="cs-CZ" dirty="0" smtClean="0">
                <a:latin typeface="Times New Roman" panose="02020603050405020304" pitchFamily="18" charset="0"/>
                <a:cs typeface="Times New Roman" panose="02020603050405020304" pitchFamily="18" charset="0"/>
              </a:rPr>
              <a:t> 1549/99)</a:t>
            </a:r>
          </a:p>
          <a:p>
            <a:r>
              <a:rPr lang="cs-CZ" dirty="0">
                <a:latin typeface="Times New Roman" panose="02020603050405020304" pitchFamily="18" charset="0"/>
                <a:cs typeface="Times New Roman" panose="02020603050405020304" pitchFamily="18" charset="0"/>
              </a:rPr>
              <a:t>- nesprávné poučení odvolacího soudu o přípustnosti dovolání (29 Odo 10/2003)</a:t>
            </a:r>
          </a:p>
          <a:p>
            <a:r>
              <a:rPr lang="cs-CZ" dirty="0" smtClean="0">
                <a:latin typeface="Times New Roman" panose="02020603050405020304" pitchFamily="18" charset="0"/>
                <a:cs typeface="Times New Roman" panose="02020603050405020304" pitchFamily="18" charset="0"/>
              </a:rPr>
              <a:t>- nečinnost prezidenta republiky, spočívající v nevydání rozhodnutí o návrhu vlády na jmenování žalobce do funkce soudce (MS v Praze, 30 Co 30/2010)</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Nepřiměřená délka řízení </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prameny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endParaRPr lang="cs-CZ" b="1" dirty="0" smtClean="0">
              <a:latin typeface="Times New Roman" panose="02020603050405020304" pitchFamily="18" charset="0"/>
              <a:cs typeface="Times New Roman" panose="02020603050405020304" pitchFamily="18" charset="0"/>
            </a:endParaRPr>
          </a:p>
          <a:p>
            <a:pPr algn="just"/>
            <a:r>
              <a:rPr lang="cs-CZ" b="1" dirty="0" smtClean="0">
                <a:latin typeface="Times New Roman" panose="02020603050405020304" pitchFamily="18" charset="0"/>
                <a:cs typeface="Times New Roman" panose="02020603050405020304" pitchFamily="18" charset="0"/>
              </a:rPr>
              <a:t>Čl. 6 odst. 1 Úmluvy o ochraně lidských práv a základních svobod:</a:t>
            </a:r>
          </a:p>
          <a:p>
            <a:pPr algn="just"/>
            <a:r>
              <a:rPr lang="cs-CZ" dirty="0" smtClean="0">
                <a:latin typeface="Times New Roman" panose="02020603050405020304" pitchFamily="18" charset="0"/>
                <a:cs typeface="Times New Roman" panose="02020603050405020304" pitchFamily="18" charset="0"/>
              </a:rPr>
              <a:t>Každý </a:t>
            </a:r>
            <a:r>
              <a:rPr lang="cs-CZ" dirty="0">
                <a:latin typeface="Times New Roman" panose="02020603050405020304" pitchFamily="18" charset="0"/>
                <a:cs typeface="Times New Roman" panose="02020603050405020304" pitchFamily="18" charset="0"/>
              </a:rPr>
              <a:t>má právo na to, aby jeho záležitost </a:t>
            </a:r>
            <a:r>
              <a:rPr lang="cs-CZ" dirty="0" smtClean="0">
                <a:latin typeface="Times New Roman" panose="02020603050405020304" pitchFamily="18" charset="0"/>
                <a:cs typeface="Times New Roman" panose="02020603050405020304" pitchFamily="18" charset="0"/>
              </a:rPr>
              <a:t>byla (…) v </a:t>
            </a:r>
            <a:r>
              <a:rPr lang="cs-CZ" dirty="0">
                <a:latin typeface="Times New Roman" panose="02020603050405020304" pitchFamily="18" charset="0"/>
                <a:cs typeface="Times New Roman" panose="02020603050405020304" pitchFamily="18" charset="0"/>
              </a:rPr>
              <a:t>přiměřené lhůtě projednána nezávislým a nestranným soudem </a:t>
            </a:r>
            <a:r>
              <a:rPr lang="cs-CZ" dirty="0" smtClean="0">
                <a:latin typeface="Times New Roman" panose="02020603050405020304" pitchFamily="18" charset="0"/>
                <a:cs typeface="Times New Roman" panose="02020603050405020304" pitchFamily="18" charset="0"/>
              </a:rPr>
              <a:t>(…).</a:t>
            </a:r>
          </a:p>
          <a:p>
            <a:pPr algn="just"/>
            <a:r>
              <a:rPr lang="cs-CZ" b="1" dirty="0" smtClean="0">
                <a:latin typeface="Times New Roman" panose="02020603050405020304" pitchFamily="18" charset="0"/>
                <a:cs typeface="Times New Roman" panose="02020603050405020304" pitchFamily="18" charset="0"/>
              </a:rPr>
              <a:t>Čl. 38 odst. 2 Listiny </a:t>
            </a:r>
            <a:r>
              <a:rPr lang="cs-CZ" b="1" dirty="0">
                <a:latin typeface="Times New Roman" panose="02020603050405020304" pitchFamily="18" charset="0"/>
                <a:cs typeface="Times New Roman" panose="02020603050405020304" pitchFamily="18" charset="0"/>
              </a:rPr>
              <a:t>základních práv a </a:t>
            </a:r>
            <a:r>
              <a:rPr lang="cs-CZ" b="1" dirty="0" smtClean="0">
                <a:latin typeface="Times New Roman" panose="02020603050405020304" pitchFamily="18" charset="0"/>
                <a:cs typeface="Times New Roman" panose="02020603050405020304" pitchFamily="18" charset="0"/>
              </a:rPr>
              <a:t>svobod:</a:t>
            </a:r>
            <a:endParaRPr lang="cs-CZ" b="1" dirty="0">
              <a:latin typeface="Times New Roman" panose="02020603050405020304" pitchFamily="18" charset="0"/>
              <a:cs typeface="Times New Roman" panose="02020603050405020304" pitchFamily="18" charset="0"/>
            </a:endParaRPr>
          </a:p>
          <a:p>
            <a:pPr algn="just"/>
            <a:r>
              <a:rPr lang="cs-CZ" dirty="0" smtClean="0">
                <a:latin typeface="Times New Roman" panose="02020603050405020304" pitchFamily="18" charset="0"/>
                <a:cs typeface="Times New Roman" panose="02020603050405020304" pitchFamily="18" charset="0"/>
              </a:rPr>
              <a:t>Každý má právo, aby jeho věc byla projednána (…) bez zbytečných průtahů (…).</a:t>
            </a:r>
          </a:p>
          <a:p>
            <a:pPr algn="just"/>
            <a:r>
              <a:rPr lang="cs-CZ" b="1" dirty="0" err="1" smtClean="0">
                <a:latin typeface="Times New Roman" panose="02020603050405020304" pitchFamily="18" charset="0"/>
                <a:cs typeface="Times New Roman" panose="02020603050405020304" pitchFamily="18" charset="0"/>
              </a:rPr>
              <a:t>OdpŠk</a:t>
            </a:r>
            <a:r>
              <a:rPr lang="cs-CZ" dirty="0" smtClean="0">
                <a:latin typeface="Times New Roman" panose="02020603050405020304" pitchFamily="18" charset="0"/>
                <a:cs typeface="Times New Roman" panose="02020603050405020304" pitchFamily="18" charset="0"/>
              </a:rPr>
              <a:t>: § 13 a 31a </a:t>
            </a:r>
          </a:p>
          <a:p>
            <a:endParaRPr lang="cs-CZ" dirty="0" smtClean="0">
              <a:latin typeface="Times New Roman" panose="02020603050405020304" pitchFamily="18" charset="0"/>
              <a:cs typeface="Times New Roman" panose="02020603050405020304" pitchFamily="18" charset="0"/>
            </a:endParaRPr>
          </a:p>
          <a:p>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Nepřiměřená délka řízení</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co zohlednit?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věk a zdravotní stav </a:t>
            </a:r>
            <a:r>
              <a:rPr lang="cs-CZ" dirty="0" smtClean="0">
                <a:latin typeface="Times New Roman" panose="02020603050405020304" pitchFamily="18" charset="0"/>
                <a:cs typeface="Times New Roman" panose="02020603050405020304" pitchFamily="18" charset="0"/>
              </a:rPr>
              <a:t>účastníka? </a:t>
            </a:r>
            <a:endParaRPr lang="cs-CZ"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 přetíženost </a:t>
            </a:r>
            <a:r>
              <a:rPr lang="cs-CZ" dirty="0" smtClean="0">
                <a:latin typeface="Times New Roman" panose="02020603050405020304" pitchFamily="18" charset="0"/>
                <a:cs typeface="Times New Roman" panose="02020603050405020304" pitchFamily="18" charset="0"/>
              </a:rPr>
              <a:t>soudu?</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částka, </a:t>
            </a:r>
            <a:r>
              <a:rPr lang="cs-CZ" dirty="0">
                <a:latin typeface="Times New Roman" panose="02020603050405020304" pitchFamily="18" charset="0"/>
                <a:cs typeface="Times New Roman" panose="02020603050405020304" pitchFamily="18" charset="0"/>
              </a:rPr>
              <a:t>o kterou </a:t>
            </a:r>
            <a:r>
              <a:rPr lang="cs-CZ" dirty="0" smtClean="0">
                <a:latin typeface="Times New Roman" panose="02020603050405020304" pitchFamily="18" charset="0"/>
                <a:cs typeface="Times New Roman" panose="02020603050405020304" pitchFamily="18" charset="0"/>
              </a:rPr>
              <a:t>jde</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typ </a:t>
            </a:r>
            <a:r>
              <a:rPr lang="cs-CZ" dirty="0" smtClean="0">
                <a:latin typeface="Times New Roman" panose="02020603050405020304" pitchFamily="18" charset="0"/>
                <a:cs typeface="Times New Roman" panose="02020603050405020304" pitchFamily="18" charset="0"/>
              </a:rPr>
              <a:t>řízení?</a:t>
            </a:r>
            <a:endParaRPr lang="cs-CZ" dirty="0" smtClean="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 výsledek </a:t>
            </a:r>
            <a:r>
              <a:rPr lang="cs-CZ" dirty="0" smtClean="0">
                <a:latin typeface="Times New Roman" panose="02020603050405020304" pitchFamily="18" charset="0"/>
                <a:cs typeface="Times New Roman" panose="02020603050405020304" pitchFamily="18" charset="0"/>
              </a:rPr>
              <a:t>řízení?</a:t>
            </a:r>
            <a:endParaRPr lang="cs-CZ" dirty="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 počet </a:t>
            </a:r>
            <a:r>
              <a:rPr lang="cs-CZ" dirty="0" smtClean="0">
                <a:latin typeface="Times New Roman" panose="02020603050405020304" pitchFamily="18" charset="0"/>
                <a:cs typeface="Times New Roman" panose="02020603050405020304" pitchFamily="18" charset="0"/>
              </a:rPr>
              <a:t>instancí?</a:t>
            </a:r>
            <a:endParaRPr lang="cs-CZ"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 podání opravného </a:t>
            </a:r>
            <a:r>
              <a:rPr lang="cs-CZ" dirty="0" smtClean="0">
                <a:latin typeface="Times New Roman" panose="02020603050405020304" pitchFamily="18" charset="0"/>
                <a:cs typeface="Times New Roman" panose="02020603050405020304" pitchFamily="18" charset="0"/>
              </a:rPr>
              <a:t>prostředku?</a:t>
            </a:r>
            <a:endParaRPr lang="cs-CZ" dirty="0" smtClean="0">
              <a:latin typeface="Times New Roman" panose="02020603050405020304" pitchFamily="18" charset="0"/>
              <a:cs typeface="Times New Roman" panose="02020603050405020304" pitchFamily="18" charset="0"/>
            </a:endParaRPr>
          </a:p>
          <a:p>
            <a:pPr>
              <a:buFontTx/>
              <a:buChar char="-"/>
            </a:pPr>
            <a:r>
              <a:rPr lang="cs-CZ" dirty="0" smtClean="0">
                <a:latin typeface="Times New Roman" panose="02020603050405020304" pitchFamily="18" charset="0"/>
                <a:cs typeface="Times New Roman" panose="02020603050405020304" pitchFamily="18" charset="0"/>
              </a:rPr>
              <a:t>rušení </a:t>
            </a:r>
            <a:r>
              <a:rPr lang="cs-CZ" dirty="0" smtClean="0">
                <a:latin typeface="Times New Roman" panose="02020603050405020304" pitchFamily="18" charset="0"/>
                <a:cs typeface="Times New Roman" panose="02020603050405020304" pitchFamily="18" charset="0"/>
              </a:rPr>
              <a:t>rozhodnutí soudů nižších </a:t>
            </a:r>
            <a:r>
              <a:rPr lang="cs-CZ" dirty="0" smtClean="0">
                <a:latin typeface="Times New Roman" panose="02020603050405020304" pitchFamily="18" charset="0"/>
                <a:cs typeface="Times New Roman" panose="02020603050405020304" pitchFamily="18" charset="0"/>
              </a:rPr>
              <a:t>stupňů?</a:t>
            </a:r>
          </a:p>
          <a:p>
            <a:pPr>
              <a:buFontTx/>
              <a:buChar char="-"/>
            </a:pPr>
            <a:r>
              <a:rPr lang="cs-CZ" dirty="0" smtClean="0">
                <a:latin typeface="Times New Roman" panose="02020603050405020304" pitchFamily="18" charset="0"/>
                <a:cs typeface="Times New Roman" panose="02020603050405020304" pitchFamily="18" charset="0"/>
              </a:rPr>
              <a:t>využití </a:t>
            </a:r>
            <a:r>
              <a:rPr lang="cs-CZ" dirty="0" smtClean="0">
                <a:latin typeface="Times New Roman" panose="02020603050405020304" pitchFamily="18" charset="0"/>
                <a:cs typeface="Times New Roman" panose="02020603050405020304" pitchFamily="18" charset="0"/>
              </a:rPr>
              <a:t>podání stížnosti na délku </a:t>
            </a:r>
            <a:r>
              <a:rPr lang="cs-CZ" dirty="0" smtClean="0">
                <a:latin typeface="Times New Roman" panose="02020603050405020304" pitchFamily="18" charset="0"/>
                <a:cs typeface="Times New Roman" panose="02020603050405020304" pitchFamily="18" charset="0"/>
              </a:rPr>
              <a:t>řízení?</a:t>
            </a:r>
            <a:endParaRPr lang="cs-CZ" dirty="0" smtClean="0">
              <a:latin typeface="Times New Roman" panose="02020603050405020304" pitchFamily="18" charset="0"/>
              <a:cs typeface="Times New Roman" panose="02020603050405020304" pitchFamily="18" charset="0"/>
            </a:endParaRPr>
          </a:p>
          <a:p>
            <a:pPr>
              <a:buFontTx/>
              <a:buChar char="-"/>
            </a:pPr>
            <a:r>
              <a:rPr lang="cs-CZ" dirty="0" smtClean="0">
                <a:latin typeface="Times New Roman" panose="02020603050405020304" pitchFamily="18" charset="0"/>
                <a:cs typeface="Times New Roman" panose="02020603050405020304" pitchFamily="18" charset="0"/>
              </a:rPr>
              <a:t>prodlení na straně soudních </a:t>
            </a:r>
            <a:r>
              <a:rPr lang="cs-CZ" dirty="0" smtClean="0">
                <a:latin typeface="Times New Roman" panose="02020603050405020304" pitchFamily="18" charset="0"/>
                <a:cs typeface="Times New Roman" panose="02020603050405020304" pitchFamily="18" charset="0"/>
              </a:rPr>
              <a:t>znalců?</a:t>
            </a:r>
            <a:endParaRPr lang="cs-CZ"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 nutnost provádět větší množství </a:t>
            </a:r>
            <a:r>
              <a:rPr lang="cs-CZ" dirty="0" smtClean="0">
                <a:latin typeface="Times New Roman" panose="02020603050405020304" pitchFamily="18" charset="0"/>
                <a:cs typeface="Times New Roman" panose="02020603050405020304" pitchFamily="18" charset="0"/>
              </a:rPr>
              <a:t>důkazů?</a:t>
            </a:r>
            <a:endParaRPr lang="cs-CZ"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3368</TotalTime>
  <Words>1391</Words>
  <Application>Microsoft Office PowerPoint</Application>
  <PresentationFormat>Širokoúhlá obrazovka</PresentationFormat>
  <Paragraphs>120</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Calibri</vt:lpstr>
      <vt:lpstr>Calibri Light</vt:lpstr>
      <vt:lpstr>Times New Roman</vt:lpstr>
      <vt:lpstr>Retrospektiva</vt:lpstr>
      <vt:lpstr>Odpovědnost za škodu způsobenou při výkonu veřejné moci</vt:lpstr>
      <vt:lpstr>Prameny právní úpravy</vt:lpstr>
      <vt:lpstr>Výkon veřejné moci</vt:lpstr>
      <vt:lpstr>Podmínky odpovědnosti </vt:lpstr>
      <vt:lpstr>Nezákonné rozhodnutí (§§ 7-8 OdpŠk)</vt:lpstr>
      <vt:lpstr>Nesprávný úřední postup (§ 13 OdpŠk)</vt:lpstr>
      <vt:lpstr>Nesprávný úřední postup – příklady</vt:lpstr>
      <vt:lpstr>Nepřiměřená délka řízení – prameny</vt:lpstr>
      <vt:lpstr>Nepřiměřená délka řízení – co zohlednit?</vt:lpstr>
      <vt:lpstr>Nepřiměřená délka řízení – jaké přiznat zadostiučinění?</vt:lpstr>
      <vt:lpstr>Odškodnění a trestní řízení</vt:lpstr>
      <vt:lpstr>Odškodnění za vazbu </vt:lpstr>
      <vt:lpstr>Odškodnění za „nedůvodné“ trestní stíhání?</vt:lpstr>
      <vt:lpstr>Odškodnění za zákonný postup OČTŘ?</vt:lpstr>
      <vt:lpstr>Může být nesprávným úředním postupem legislativní (ne)činnost?</vt:lpstr>
      <vt:lpstr>Děkujeme za pozornost</vt:lpstr>
      <vt:lpstr>Přímá aplikace Listiny?</vt:lpstr>
      <vt:lpstr>Soukromoprávní nárok?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kjorel</dc:creator>
  <cp:lastModifiedBy>kjorel</cp:lastModifiedBy>
  <cp:revision>157</cp:revision>
  <dcterms:created xsi:type="dcterms:W3CDTF">2015-10-21T10:35:28Z</dcterms:created>
  <dcterms:modified xsi:type="dcterms:W3CDTF">2015-11-06T10:46:13Z</dcterms:modified>
</cp:coreProperties>
</file>