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6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5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2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02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31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78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8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5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94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6515B-1ACA-4022-8010-6AC81D39935E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38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Region" TargetMode="External"/><Relationship Id="rId3" Type="http://schemas.openxmlformats.org/officeDocument/2006/relationships/hyperlink" Target="http://cs.wikipedia.org/wiki/%C4%8Cesk%C3%A1_n%C3%A1rodn%C3%AD_banka" TargetMode="External"/><Relationship Id="rId7" Type="http://schemas.openxmlformats.org/officeDocument/2006/relationships/hyperlink" Target="http://cs.wikipedia.org/w/index.php?title=Alfanumerick%C3%BD&amp;action=edit&amp;redlink=1" TargetMode="External"/><Relationship Id="rId2" Type="http://schemas.openxmlformats.org/officeDocument/2006/relationships/hyperlink" Target="http://cs.wikipedia.org/wiki/Komer%C4%8Dn%C3%AD_ban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%C4%8Cesko" TargetMode="External"/><Relationship Id="rId11" Type="http://schemas.openxmlformats.org/officeDocument/2006/relationships/hyperlink" Target="http://cs.wikipedia.org/wiki/Singapur" TargetMode="External"/><Relationship Id="rId5" Type="http://schemas.openxmlformats.org/officeDocument/2006/relationships/hyperlink" Target="http://cs.wikipedia.org/wiki/Francie" TargetMode="External"/><Relationship Id="rId10" Type="http://schemas.openxmlformats.org/officeDocument/2006/relationships/hyperlink" Target="http://cs.wikipedia.org/wiki/Praha" TargetMode="External"/><Relationship Id="rId4" Type="http://schemas.openxmlformats.org/officeDocument/2006/relationships/hyperlink" Target="http://cs.wikipedia.org/wiki/Mezin%C3%A1rodn%C3%AD_organizace_pro_normalizaci" TargetMode="External"/><Relationship Id="rId9" Type="http://schemas.openxmlformats.org/officeDocument/2006/relationships/hyperlink" Target="http://cs.wikipedia.org/wiki/M%C4%9Bst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Bezhotovostní platební styk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642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Dohled a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Česká národní banka - tuzemci</a:t>
            </a:r>
          </a:p>
          <a:p>
            <a:r>
              <a:rPr lang="cs-CZ" dirty="0" smtClean="0"/>
              <a:t>Zahraniční orgán dohledu - cizozemci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Pozn.: obdoba bankovního dohledu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 provedení převodu peněžních prostředků z platebního účtu, k němuž dává </a:t>
            </a:r>
            <a:r>
              <a:rPr lang="cs-CZ" b="1" dirty="0" smtClean="0"/>
              <a:t>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neposkytuje</a:t>
            </a:r>
            <a:r>
              <a:rPr lang="cs-CZ" dirty="0" smtClean="0"/>
              <a:t> uživateli převáděné peněžní prostředky jako</a:t>
            </a:r>
            <a:r>
              <a:rPr lang="cs-CZ" b="1" dirty="0" smtClean="0"/>
              <a:t> 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 z platebního účtu, k němuž dává 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poskytuje</a:t>
            </a:r>
            <a:r>
              <a:rPr lang="cs-CZ" dirty="0" smtClean="0"/>
              <a:t> uživateli převáděné peněžní prostředky jako </a:t>
            </a:r>
            <a:r>
              <a:rPr lang="cs-CZ" b="1" dirty="0" smtClean="0"/>
              <a:t>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prostředků, při němž plátce ani příjemce </a:t>
            </a:r>
            <a:r>
              <a:rPr lang="cs-CZ" b="1" dirty="0" smtClean="0"/>
              <a:t>nevyužívají platební účet </a:t>
            </a:r>
            <a:r>
              <a:rPr lang="cs-CZ" dirty="0" smtClean="0"/>
              <a:t>u poskytovatele plátce - </a:t>
            </a:r>
            <a:r>
              <a:rPr lang="cs-CZ" b="1" dirty="0" smtClean="0"/>
              <a:t>poukazování peněz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8211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platební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vydávání a správa </a:t>
            </a:r>
            <a:r>
              <a:rPr lang="cs-CZ" u="sng" dirty="0" smtClean="0"/>
              <a:t>platebních prostředků* </a:t>
            </a:r>
            <a:r>
              <a:rPr lang="cs-CZ" dirty="0" smtClean="0"/>
              <a:t>a zařízení k přijímání platebních prostředků,</a:t>
            </a:r>
          </a:p>
          <a:p>
            <a:r>
              <a:rPr lang="cs-CZ" u="sng" dirty="0" smtClean="0"/>
              <a:t>provedení platební transakce* poskytovatelem služeb elektronických komunikací</a:t>
            </a:r>
            <a:r>
              <a:rPr lang="cs-CZ" dirty="0" smtClean="0"/>
              <a:t> (</a:t>
            </a:r>
            <a:r>
              <a:rPr lang="cs-CZ" i="1" dirty="0" smtClean="0"/>
              <a:t>ZEK – 127/2005 Sb., v platném znění</a:t>
            </a:r>
            <a:r>
              <a:rPr lang="cs-CZ" dirty="0" smtClean="0"/>
              <a:t>), jestliže je souhlas plátce s provedením platební transakce dáván prostřednictvím elektronického komunikačního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629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prostředky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r>
              <a:rPr lang="cs-CZ" dirty="0" smtClean="0"/>
              <a:t>zařízení nebo </a:t>
            </a:r>
          </a:p>
          <a:p>
            <a:r>
              <a:rPr lang="cs-CZ" dirty="0" smtClean="0"/>
              <a:t>soubor postupů dohodnutých mezi poskytovatelem a uživatelem, které jsou vztaženy k osobě uživatele a kterými uživatel dává platební příkaz.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012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transakce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</a:p>
          <a:p>
            <a:r>
              <a:rPr lang="cs-CZ" dirty="0" smtClean="0"/>
              <a:t>vložení peněžních prostředků na platební účet, </a:t>
            </a:r>
          </a:p>
          <a:p>
            <a:r>
              <a:rPr lang="cs-CZ" dirty="0" smtClean="0"/>
              <a:t>výběr peněžních prostředků z platebního účtu nebo </a:t>
            </a:r>
          </a:p>
          <a:p>
            <a:r>
              <a:rPr lang="cs-CZ" dirty="0" smtClean="0"/>
              <a:t>převod peněžních prostředků, ledaže se nejedná o platební službu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72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Platební instituce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rávnická osoba, která je oprávněna poskytovat platební služby na základě </a:t>
            </a:r>
            <a:r>
              <a:rPr lang="cs-CZ" b="1" dirty="0" smtClean="0"/>
              <a:t>povolení k činnosti platební instituce</a:t>
            </a:r>
            <a:endParaRPr lang="cs-CZ" dirty="0"/>
          </a:p>
          <a:p>
            <a:r>
              <a:rPr lang="cs-CZ" dirty="0" smtClean="0"/>
              <a:t>Vydává </a:t>
            </a:r>
            <a:r>
              <a:rPr lang="cs-CZ" b="1" dirty="0" smtClean="0"/>
              <a:t>ČNB</a:t>
            </a:r>
          </a:p>
          <a:p>
            <a:r>
              <a:rPr lang="cs-CZ" b="1" dirty="0" smtClean="0"/>
              <a:t>Oprávnění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a) poskytovat </a:t>
            </a:r>
            <a:r>
              <a:rPr lang="cs-CZ" u="sng" dirty="0" smtClean="0"/>
              <a:t>platební služby </a:t>
            </a:r>
            <a:r>
              <a:rPr lang="cs-CZ" dirty="0" smtClean="0"/>
              <a:t>uvedené v povolení k činnosti platební instituce,</a:t>
            </a:r>
          </a:p>
          <a:p>
            <a:pPr marL="0" indent="0">
              <a:buNone/>
            </a:pPr>
            <a:r>
              <a:rPr lang="cs-CZ" dirty="0" smtClean="0"/>
              <a:t> b) provádět </a:t>
            </a:r>
            <a:r>
              <a:rPr lang="cs-CZ" u="sng" dirty="0" smtClean="0"/>
              <a:t>činnosti související </a:t>
            </a:r>
            <a:r>
              <a:rPr lang="cs-CZ" dirty="0" smtClean="0"/>
              <a:t>s poskytováním platebních služeb, včetně poskytování </a:t>
            </a:r>
            <a:r>
              <a:rPr lang="cs-CZ" u="sng" dirty="0" smtClean="0"/>
              <a:t>úvěr</a:t>
            </a:r>
            <a:r>
              <a:rPr lang="cs-CZ" dirty="0" smtClean="0"/>
              <a:t>ů, a</a:t>
            </a:r>
          </a:p>
          <a:p>
            <a:pPr marL="0" indent="0">
              <a:buNone/>
            </a:pPr>
            <a:r>
              <a:rPr lang="cs-CZ" dirty="0" smtClean="0"/>
              <a:t> c) </a:t>
            </a:r>
            <a:r>
              <a:rPr lang="cs-CZ" u="sng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309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Poskytovatel platebních služeb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ten, kdo je oprávněn poskytovat platební služby </a:t>
            </a:r>
            <a:r>
              <a:rPr lang="cs-CZ" u="sng" dirty="0" smtClean="0"/>
              <a:t>na základě zápisu do registru poskytovatelů platebních služeb malého rozsahu                        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5700" b="1" dirty="0" smtClean="0">
                <a:solidFill>
                  <a:srgbClr val="FF0000"/>
                </a:solidFill>
              </a:rPr>
              <a:t>ČNB</a:t>
            </a:r>
          </a:p>
          <a:p>
            <a:r>
              <a:rPr lang="cs-CZ" sz="3400" b="1" dirty="0" smtClean="0"/>
              <a:t>Oprávnění: </a:t>
            </a:r>
            <a:r>
              <a:rPr lang="cs-CZ" sz="3400" dirty="0" smtClean="0"/>
              <a:t>poskytovat platební služby pouze tehdy, jestliže měsíční průměr částek jím provedených platebních transakcí v České republice, včetně platebních transakcí provedených prostřednictvím jeho obchodních zástupců, za posledních 12 měsíců nepřesahuje částku odpovídající </a:t>
            </a:r>
            <a:r>
              <a:rPr lang="cs-CZ" sz="3400" b="1" dirty="0" smtClean="0"/>
              <a:t>3 000 000 </a:t>
            </a:r>
            <a:r>
              <a:rPr lang="cs-CZ" sz="3400" dirty="0" smtClean="0"/>
              <a:t>eur. Jestliže poskytovatel platebních služeb malého rozsahu poskytuje platební služby kratší dobu než 12 měsíců, vychází se při určení částky jím provedených platebních transakcí z jeho </a:t>
            </a:r>
            <a:r>
              <a:rPr lang="cs-CZ" sz="3400" u="sng" dirty="0" smtClean="0"/>
              <a:t>obchodního plánu</a:t>
            </a:r>
            <a:r>
              <a:rPr lang="cs-CZ" sz="3400" u="sng" dirty="0"/>
              <a:t>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2132856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303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Elektronické peníze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 smtClean="0"/>
              <a:t>peněžní hodnota</a:t>
            </a:r>
            <a:r>
              <a:rPr lang="cs-CZ" dirty="0" smtClean="0"/>
              <a:t>, která</a:t>
            </a:r>
          </a:p>
          <a:p>
            <a:pPr marL="0" indent="0">
              <a:buNone/>
            </a:pPr>
            <a:r>
              <a:rPr lang="cs-CZ" dirty="0" smtClean="0"/>
              <a:t>a) představuje </a:t>
            </a:r>
            <a:r>
              <a:rPr lang="cs-CZ" b="1" dirty="0" smtClean="0"/>
              <a:t>pohledávku</a:t>
            </a:r>
            <a:r>
              <a:rPr lang="cs-CZ" dirty="0" smtClean="0"/>
              <a:t> vůči tomu, kdo ji vydal,</a:t>
            </a:r>
          </a:p>
          <a:p>
            <a:pPr marL="0" indent="0">
              <a:buNone/>
            </a:pPr>
            <a:r>
              <a:rPr lang="cs-CZ" dirty="0" smtClean="0"/>
              <a:t>b) je </a:t>
            </a:r>
            <a:r>
              <a:rPr lang="cs-CZ" b="1" dirty="0" smtClean="0"/>
              <a:t>uchovávaná elektronicky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) je vydávaná </a:t>
            </a:r>
            <a:r>
              <a:rPr lang="cs-CZ" b="1" dirty="0" smtClean="0"/>
              <a:t>proti přijetí peněžních prostředků </a:t>
            </a:r>
            <a:r>
              <a:rPr lang="cs-CZ" dirty="0" smtClean="0"/>
              <a:t>za účelem provádění platebních transakcí a</a:t>
            </a:r>
          </a:p>
          <a:p>
            <a:pPr marL="0" indent="0">
              <a:buNone/>
            </a:pPr>
            <a:r>
              <a:rPr lang="cs-CZ" dirty="0" smtClean="0"/>
              <a:t>d) je </a:t>
            </a:r>
            <a:r>
              <a:rPr lang="cs-CZ" b="1" dirty="0" smtClean="0"/>
              <a:t>přijímána jinými osobami </a:t>
            </a:r>
            <a:r>
              <a:rPr lang="cs-CZ" dirty="0" smtClean="0"/>
              <a:t>než tím, kdo ji vydal.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035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Subjekty oprávněné vydávat EP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Banky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zahraniční banky a zahraniční finanční instituce (podle ZB)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spořitelní a úvěrní družstva </a:t>
            </a:r>
            <a:r>
              <a:rPr lang="cs-CZ" dirty="0" smtClean="0"/>
              <a:t>(ZSÚD)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instituce elektronických peněz </a:t>
            </a:r>
            <a:r>
              <a:rPr lang="cs-CZ" dirty="0" smtClean="0"/>
              <a:t>(ZPS)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zahraniční instituce elektronických peněz</a:t>
            </a:r>
            <a:r>
              <a:rPr lang="cs-CZ" dirty="0" smtClean="0"/>
              <a:t> (ZPS)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vydavatelé elektronických peněz malého rozsahu </a:t>
            </a:r>
            <a:r>
              <a:rPr lang="cs-CZ" dirty="0" smtClean="0"/>
              <a:t>(ZPS)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Česká národní banka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48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elektronických peněz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dirty="0" smtClean="0"/>
              <a:t>právnická osoba, která je oprávněna vydávat elektronické peníze na základě </a:t>
            </a:r>
            <a:r>
              <a:rPr lang="cs-CZ" b="1" dirty="0" smtClean="0"/>
              <a:t>povolení</a:t>
            </a:r>
            <a:r>
              <a:rPr lang="cs-CZ" dirty="0" smtClean="0"/>
              <a:t> k činnosti instituce elektronických peněz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600" b="1" dirty="0" smtClean="0">
                <a:solidFill>
                  <a:srgbClr val="FF0000"/>
                </a:solidFill>
              </a:rPr>
              <a:t>ČNB</a:t>
            </a:r>
            <a:endParaRPr lang="cs-CZ" sz="66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644008" y="3212976"/>
            <a:ext cx="165618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17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Rozvinutá ekonomika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Platby předáváním oběživa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Bezhotovostní platební styk</a:t>
            </a:r>
          </a:p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rosté převody*platební karty*šeky*jiné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308764" y="2780928"/>
            <a:ext cx="484632" cy="1800200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674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vydávat elektronické peníze,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b) poskytovat </a:t>
            </a:r>
            <a:r>
              <a:rPr lang="cs-CZ" b="1" dirty="0" smtClean="0"/>
              <a:t>platební služby, </a:t>
            </a:r>
            <a:r>
              <a:rPr lang="cs-CZ" dirty="0" smtClean="0"/>
              <a:t>které se týkají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c) poskytovat platební služby, které se netýkají elektronických peněz, uvedené v povolení k činnosti instituce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d) provádět </a:t>
            </a:r>
            <a:r>
              <a:rPr lang="cs-CZ" b="1" dirty="0" smtClean="0"/>
              <a:t>činnosti související </a:t>
            </a:r>
            <a:r>
              <a:rPr lang="cs-CZ" dirty="0" smtClean="0"/>
              <a:t>s činnostmi uvedenými v písmenech a) až c), včetně poskytování </a:t>
            </a:r>
            <a:r>
              <a:rPr lang="cs-CZ" b="1" dirty="0" smtClean="0"/>
              <a:t>úvěrů,</a:t>
            </a:r>
            <a:r>
              <a:rPr lang="cs-CZ" dirty="0" smtClean="0"/>
              <a:t> 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e) </a:t>
            </a:r>
            <a:r>
              <a:rPr lang="cs-CZ" b="1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664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Vydavatel EP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rávnická osoba</a:t>
            </a:r>
            <a:r>
              <a:rPr lang="cs-CZ" dirty="0" smtClean="0"/>
              <a:t>, která je oprávněna vydávat elektronické peníze </a:t>
            </a:r>
            <a:r>
              <a:rPr lang="cs-CZ" b="1" dirty="0" smtClean="0"/>
              <a:t>na základě zápisu do registru </a:t>
            </a:r>
            <a:r>
              <a:rPr lang="cs-CZ" dirty="0" smtClean="0"/>
              <a:t>vydavatelů elektronických peněz malého rozsahu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7200" b="1" dirty="0" smtClean="0">
                <a:solidFill>
                  <a:srgbClr val="FF0000"/>
                </a:solidFill>
              </a:rPr>
              <a:t>ČNB</a:t>
            </a:r>
            <a:endParaRPr lang="cs-CZ" sz="72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475656" y="3356992"/>
            <a:ext cx="273630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6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Vydávat elektronické peníze </a:t>
            </a:r>
            <a:r>
              <a:rPr lang="cs-CZ" dirty="0" smtClean="0"/>
              <a:t>a poskytovat platební služby, které se týkají elektronických peněz, pouze tehdy, jestliže </a:t>
            </a:r>
            <a:r>
              <a:rPr lang="cs-CZ" u="sng" dirty="0" smtClean="0"/>
              <a:t>průměr</a:t>
            </a:r>
            <a:r>
              <a:rPr lang="cs-CZ" dirty="0" smtClean="0"/>
              <a:t> jím vydaných elektronických peněz </a:t>
            </a:r>
            <a:r>
              <a:rPr lang="cs-CZ" u="sng" dirty="0" smtClean="0"/>
              <a:t>v oběhu </a:t>
            </a:r>
            <a:r>
              <a:rPr lang="cs-CZ" dirty="0" smtClean="0"/>
              <a:t>v České republice nepřekročí částku odpovídající </a:t>
            </a:r>
            <a:r>
              <a:rPr lang="cs-CZ" b="1" dirty="0" smtClean="0"/>
              <a:t>5 000 000 eur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(aritmetický průměr výše závazků vydavatele vyplývajících z EP na konci kalendářního dne za posledních 6 kalendářních měsíců)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/>
              <a:t>P</a:t>
            </a:r>
            <a:r>
              <a:rPr lang="cs-CZ" b="1" dirty="0" smtClean="0"/>
              <a:t>oskytovat platební služby</a:t>
            </a:r>
            <a:r>
              <a:rPr lang="cs-CZ" dirty="0" smtClean="0"/>
              <a:t>, které se netýkají elektronických peněz, pouze tehdy, jestliže měsíční průměr částek jím provedených platebních transakcí, které se netýkají elektronických peněz, v České republice, včetně platebních transakcí provedených prostřednictvím jeho obchodních zástupců, za posledních 12 měsíců nepřekročí částku odpovídající </a:t>
            </a:r>
            <a:r>
              <a:rPr lang="cs-CZ" b="1" dirty="0" smtClean="0"/>
              <a:t>3 000 000 eur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133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CERTIS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Czech Express Real </a:t>
            </a:r>
            <a:r>
              <a:rPr lang="cs-CZ" dirty="0" err="1" smtClean="0"/>
              <a:t>Time</a:t>
            </a:r>
            <a:r>
              <a:rPr lang="cs-CZ" dirty="0" smtClean="0"/>
              <a:t> Interbank Gross Settlement </a:t>
            </a:r>
            <a:r>
              <a:rPr lang="cs-CZ" dirty="0" err="1"/>
              <a:t>S</a:t>
            </a:r>
            <a:r>
              <a:rPr lang="cs-CZ" dirty="0" err="1" smtClean="0"/>
              <a:t>ystem</a:t>
            </a:r>
            <a:endParaRPr lang="cs-CZ" dirty="0" smtClean="0"/>
          </a:p>
          <a:p>
            <a:r>
              <a:rPr lang="cs-CZ" dirty="0" smtClean="0"/>
              <a:t>Platební systém s neodvolatelností zúčtování provozovaný ČNB</a:t>
            </a:r>
          </a:p>
          <a:p>
            <a:r>
              <a:rPr lang="cs-CZ" dirty="0" smtClean="0"/>
              <a:t>§ 38 ZČNB</a:t>
            </a:r>
          </a:p>
          <a:p>
            <a:r>
              <a:rPr lang="cs-CZ" dirty="0" smtClean="0"/>
              <a:t>Pravidla systému – www.cnb.cz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9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Konstantní </a:t>
            </a:r>
          </a:p>
          <a:p>
            <a:r>
              <a:rPr lang="cs-CZ" dirty="0" smtClean="0"/>
              <a:t>Specifický</a:t>
            </a:r>
          </a:p>
          <a:p>
            <a:r>
              <a:rPr lang="cs-CZ" dirty="0" smtClean="0"/>
              <a:t>Variabilní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Max deset numerických  míst</a:t>
            </a:r>
          </a:p>
          <a:p>
            <a:pPr marL="0" indent="0" algn="ctr">
              <a:buNone/>
            </a:pPr>
            <a:r>
              <a:rPr lang="cs-CZ" dirty="0" smtClean="0"/>
              <a:t>Dobrovolné použití</a:t>
            </a:r>
          </a:p>
          <a:p>
            <a:pPr marL="0" indent="0" algn="ctr">
              <a:buNone/>
            </a:pPr>
            <a:r>
              <a:rPr lang="cs-CZ" dirty="0" smtClean="0"/>
              <a:t>Vžité: 1148, 0308, 0300, 0558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568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formát účtu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části</a:t>
            </a:r>
          </a:p>
          <a:p>
            <a:pPr marL="0" indent="0">
              <a:buNone/>
            </a:pPr>
            <a:r>
              <a:rPr lang="cs-CZ" dirty="0" smtClean="0"/>
              <a:t>Identifikátor účtu klienta: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6 míst – nepovinná, „předčíslí“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2 – 10 míst – „kmenové číslo“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Kód platebního styku - „kód banky“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502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International Bank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  <a:p>
            <a:r>
              <a:rPr lang="cs-CZ" dirty="0" smtClean="0"/>
              <a:t>24 alfanumerických znaků</a:t>
            </a:r>
          </a:p>
          <a:p>
            <a:r>
              <a:rPr lang="cs-CZ" dirty="0" smtClean="0"/>
              <a:t>CZ</a:t>
            </a:r>
          </a:p>
          <a:p>
            <a:r>
              <a:rPr lang="cs-CZ" dirty="0" smtClean="0"/>
              <a:t>2. a 3. znak = Kontrolní číslice definované v ISO 13616</a:t>
            </a:r>
          </a:p>
          <a:p>
            <a:r>
              <a:rPr lang="cs-CZ" dirty="0" smtClean="0"/>
              <a:t>5.-8. znak = čísla kódu platebního styku </a:t>
            </a:r>
          </a:p>
          <a:p>
            <a:r>
              <a:rPr lang="cs-CZ" dirty="0" smtClean="0"/>
              <a:t>9.-24. = identifikátor účtu 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521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SWIFT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en-US" i="1" dirty="0"/>
              <a:t>Society for Worldwide Interbank Financial Telecommunication - </a:t>
            </a:r>
            <a:r>
              <a:rPr lang="en-US" i="1" dirty="0" err="1"/>
              <a:t>Společnost</a:t>
            </a:r>
            <a:r>
              <a:rPr lang="en-US" i="1" dirty="0"/>
              <a:t> pro </a:t>
            </a:r>
            <a:r>
              <a:rPr lang="en-US" i="1" dirty="0" err="1"/>
              <a:t>celosvětovou</a:t>
            </a:r>
            <a:r>
              <a:rPr lang="en-US" i="1" dirty="0"/>
              <a:t> </a:t>
            </a:r>
            <a:r>
              <a:rPr lang="en-US" i="1" dirty="0" err="1"/>
              <a:t>mezibankovní</a:t>
            </a:r>
            <a:r>
              <a:rPr lang="en-US" i="1" dirty="0"/>
              <a:t> </a:t>
            </a:r>
            <a:r>
              <a:rPr lang="en-US" i="1" dirty="0" err="1"/>
              <a:t>finanční</a:t>
            </a:r>
            <a:r>
              <a:rPr lang="en-US" i="1" dirty="0"/>
              <a:t> </a:t>
            </a:r>
            <a:r>
              <a:rPr lang="en-US" i="1" dirty="0" err="1" smtClean="0"/>
              <a:t>telekomunikaci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751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Jedinečný kód přidělený platební instituci SWIFT</a:t>
            </a:r>
          </a:p>
          <a:p>
            <a:r>
              <a:rPr lang="cs-CZ" dirty="0" err="1"/>
              <a:t>Swiftová</a:t>
            </a:r>
            <a:r>
              <a:rPr lang="cs-CZ" dirty="0"/>
              <a:t> adresa dané banky </a:t>
            </a:r>
            <a:r>
              <a:rPr lang="cs-CZ" b="1" dirty="0"/>
              <a:t>BIC</a:t>
            </a:r>
            <a:r>
              <a:rPr lang="cs-CZ" dirty="0"/>
              <a:t> (</a:t>
            </a:r>
            <a:r>
              <a:rPr lang="cs-CZ" i="1" dirty="0"/>
              <a:t>Bank </a:t>
            </a:r>
            <a:r>
              <a:rPr lang="cs-CZ" i="1" dirty="0" err="1"/>
              <a:t>Identifier</a:t>
            </a:r>
            <a:r>
              <a:rPr lang="cs-CZ" i="1" dirty="0"/>
              <a:t> </a:t>
            </a:r>
            <a:r>
              <a:rPr lang="cs-CZ" i="1" dirty="0" err="1"/>
              <a:t>Code</a:t>
            </a:r>
            <a:r>
              <a:rPr lang="cs-CZ" i="1" dirty="0"/>
              <a:t> = bankovní identifikační kód</a:t>
            </a:r>
            <a:r>
              <a:rPr lang="cs-CZ" dirty="0"/>
              <a:t>) je osmi nebo jedenáctimístný údaj, který se skládá z následujících znaků:</a:t>
            </a:r>
          </a:p>
          <a:p>
            <a:r>
              <a:rPr lang="cs-CZ" dirty="0"/>
              <a:t>kódu banky, který identifikuje banku pomocí čtyř abecedních znaků (např. KOMB – </a:t>
            </a:r>
            <a:r>
              <a:rPr lang="cs-CZ" dirty="0">
                <a:hlinkClick r:id="rId2" tooltip="Komerční banka"/>
              </a:rPr>
              <a:t>Komerční banka a.s. Praha</a:t>
            </a:r>
            <a:r>
              <a:rPr lang="cs-CZ" dirty="0"/>
              <a:t>; CNBA – </a:t>
            </a:r>
            <a:r>
              <a:rPr lang="cs-CZ" dirty="0">
                <a:hlinkClick r:id="rId3" tooltip="Česká národní banka"/>
              </a:rPr>
              <a:t>ČNB</a:t>
            </a:r>
            <a:r>
              <a:rPr lang="cs-CZ" dirty="0"/>
              <a:t>; apod.)</a:t>
            </a:r>
          </a:p>
          <a:p>
            <a:r>
              <a:rPr lang="cs-CZ" dirty="0"/>
              <a:t>kódu země, identifikujícího zemi nebo geografické území, na němž je umístěno sídlo banky nebo jiného konkrétního uživatele (používá se dvoumístného abecedního kódu </a:t>
            </a:r>
            <a:r>
              <a:rPr lang="cs-CZ" dirty="0">
                <a:hlinkClick r:id="rId4" tooltip="Mezinárodní organizace pro normalizaci"/>
              </a:rPr>
              <a:t>ISO</a:t>
            </a:r>
            <a:r>
              <a:rPr lang="cs-CZ" dirty="0"/>
              <a:t>, např. FR pro </a:t>
            </a:r>
            <a:r>
              <a:rPr lang="cs-CZ" dirty="0">
                <a:hlinkClick r:id="rId5" tooltip="Francie"/>
              </a:rPr>
              <a:t>Francii</a:t>
            </a:r>
            <a:r>
              <a:rPr lang="cs-CZ" dirty="0"/>
              <a:t>, US pro USA, CZ pro </a:t>
            </a:r>
            <a:r>
              <a:rPr lang="cs-CZ" dirty="0">
                <a:hlinkClick r:id="rId6" tooltip="Česko"/>
              </a:rPr>
              <a:t>Českou republiku</a:t>
            </a:r>
            <a:r>
              <a:rPr lang="cs-CZ" dirty="0"/>
              <a:t> atd.);</a:t>
            </a:r>
          </a:p>
          <a:p>
            <a:r>
              <a:rPr lang="cs-CZ" dirty="0"/>
              <a:t>kódu místa, který identifikuje pomocí dvoumístného </a:t>
            </a:r>
            <a:r>
              <a:rPr lang="cs-CZ" dirty="0">
                <a:hlinkClick r:id="rId7" tooltip="Alfanumerický (stránka neexistuje)"/>
              </a:rPr>
              <a:t>alfanumerického</a:t>
            </a:r>
            <a:r>
              <a:rPr lang="cs-CZ" dirty="0"/>
              <a:t> znaku </a:t>
            </a:r>
            <a:r>
              <a:rPr lang="cs-CZ" dirty="0">
                <a:hlinkClick r:id="rId8" tooltip="Region"/>
              </a:rPr>
              <a:t>region</a:t>
            </a:r>
            <a:r>
              <a:rPr lang="cs-CZ" dirty="0"/>
              <a:t> nebo </a:t>
            </a:r>
            <a:r>
              <a:rPr lang="cs-CZ" dirty="0">
                <a:hlinkClick r:id="rId9" tooltip="Město"/>
              </a:rPr>
              <a:t>město</a:t>
            </a:r>
            <a:r>
              <a:rPr lang="cs-CZ" dirty="0"/>
              <a:t>, v němž je umístěno sídlo uživatele (např. PP - </a:t>
            </a:r>
            <a:r>
              <a:rPr lang="cs-CZ" dirty="0">
                <a:hlinkClick r:id="rId10" tooltip="Praha"/>
              </a:rPr>
              <a:t>Praha</a:t>
            </a:r>
            <a:r>
              <a:rPr lang="cs-CZ" dirty="0"/>
              <a:t>, SG – </a:t>
            </a:r>
            <a:r>
              <a:rPr lang="cs-CZ" dirty="0">
                <a:hlinkClick r:id="rId11" tooltip="Singapur"/>
              </a:rPr>
              <a:t>Singapur</a:t>
            </a:r>
            <a:r>
              <a:rPr lang="cs-CZ" dirty="0"/>
              <a:t> atd.)</a:t>
            </a:r>
          </a:p>
          <a:p>
            <a:r>
              <a:rPr lang="cs-CZ" dirty="0"/>
              <a:t>příp. kódu pobočky, který je volitelnou součástí </a:t>
            </a:r>
            <a:r>
              <a:rPr lang="cs-CZ" dirty="0" err="1"/>
              <a:t>swiftové</a:t>
            </a:r>
            <a:r>
              <a:rPr lang="cs-CZ"/>
              <a:t> adresy a skládá se ze tří alfanumerických znaků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72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Předepsaná bezhotovostní forma plateb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Zákon </a:t>
            </a:r>
            <a:r>
              <a:rPr lang="cs-CZ" b="1" dirty="0" smtClean="0"/>
              <a:t>254/2004 Sb</a:t>
            </a:r>
            <a:r>
              <a:rPr lang="cs-CZ" dirty="0" smtClean="0"/>
              <a:t>., </a:t>
            </a:r>
            <a:r>
              <a:rPr lang="cs-CZ" u="sng" dirty="0" smtClean="0"/>
              <a:t>o omezení plateb v hotovosti</a:t>
            </a:r>
            <a:r>
              <a:rPr lang="cs-CZ" dirty="0" smtClean="0"/>
              <a:t>, v platném znění</a:t>
            </a:r>
          </a:p>
          <a:p>
            <a:r>
              <a:rPr lang="cs-CZ" dirty="0" smtClean="0"/>
              <a:t>Platby přesahující zákonem stanovený </a:t>
            </a:r>
            <a:r>
              <a:rPr lang="cs-CZ" u="sng" dirty="0" smtClean="0"/>
              <a:t>limit</a:t>
            </a:r>
            <a:r>
              <a:rPr lang="cs-CZ" dirty="0" smtClean="0"/>
              <a:t> částku </a:t>
            </a:r>
            <a:r>
              <a:rPr lang="cs-CZ" dirty="0" smtClean="0"/>
              <a:t>(270 000 Kč)</a:t>
            </a:r>
            <a:endParaRPr lang="cs-CZ" dirty="0" smtClean="0"/>
          </a:p>
          <a:p>
            <a:r>
              <a:rPr lang="cs-CZ" dirty="0" smtClean="0"/>
              <a:t>Všechny platby v CZK i cizí měně mezi A+B/den</a:t>
            </a:r>
          </a:p>
          <a:p>
            <a:r>
              <a:rPr lang="cs-CZ" dirty="0" smtClean="0"/>
              <a:t>Hodnotné komodity – Au apod.</a:t>
            </a:r>
          </a:p>
          <a:p>
            <a:r>
              <a:rPr lang="cs-CZ" dirty="0" smtClean="0"/>
              <a:t>X daně </a:t>
            </a:r>
            <a:r>
              <a:rPr lang="cs-CZ" i="1" dirty="0" err="1" smtClean="0"/>
              <a:t>sensu</a:t>
            </a:r>
            <a:r>
              <a:rPr lang="cs-CZ" i="1" dirty="0" smtClean="0"/>
              <a:t> largo …</a:t>
            </a:r>
          </a:p>
          <a:p>
            <a:r>
              <a:rPr lang="cs-CZ" u="sng" dirty="0" smtClean="0"/>
              <a:t>Sankce</a:t>
            </a:r>
            <a:r>
              <a:rPr lang="cs-CZ" dirty="0" smtClean="0"/>
              <a:t>: správní delikt 5 </a:t>
            </a:r>
            <a:r>
              <a:rPr lang="cs-CZ" dirty="0" err="1" smtClean="0"/>
              <a:t>mln</a:t>
            </a:r>
            <a:r>
              <a:rPr lang="cs-CZ" dirty="0" smtClean="0"/>
              <a:t>. Kč, přestupek </a:t>
            </a:r>
          </a:p>
          <a:p>
            <a:pPr marL="0" indent="0">
              <a:buNone/>
            </a:pPr>
            <a:r>
              <a:rPr lang="cs-CZ" dirty="0" smtClean="0"/>
              <a:t>    500 000 Kč</a:t>
            </a:r>
          </a:p>
          <a:p>
            <a:r>
              <a:rPr lang="cs-CZ" u="sng" dirty="0" smtClean="0"/>
              <a:t>Kontrola:</a:t>
            </a:r>
            <a:r>
              <a:rPr lang="cs-CZ" dirty="0" smtClean="0"/>
              <a:t> FS ČR, CS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24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Bezhotovostní platební styk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Zákonná úprava teprve v roce 2002 (124/2002 Sb.)</a:t>
            </a:r>
          </a:p>
          <a:p>
            <a:r>
              <a:rPr lang="cs-CZ" dirty="0" smtClean="0"/>
              <a:t>Všeobecné obchodní podmínky </a:t>
            </a:r>
          </a:p>
          <a:p>
            <a:r>
              <a:rPr lang="cs-CZ" dirty="0" smtClean="0"/>
              <a:t>Opatření ČNB, SBČS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20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Zákon</a:t>
            </a:r>
            <a:r>
              <a:rPr lang="cs-CZ" dirty="0" smtClean="0"/>
              <a:t> č. </a:t>
            </a:r>
            <a:r>
              <a:rPr lang="cs-CZ" b="1" dirty="0" smtClean="0"/>
              <a:t>284/2009 Sb</a:t>
            </a:r>
            <a:r>
              <a:rPr lang="cs-CZ" dirty="0" smtClean="0"/>
              <a:t>., </a:t>
            </a:r>
            <a:r>
              <a:rPr lang="cs-CZ" u="sng" dirty="0" smtClean="0"/>
              <a:t>o platebním styku</a:t>
            </a:r>
            <a:r>
              <a:rPr lang="cs-CZ" dirty="0" smtClean="0"/>
              <a:t>, v platném znění</a:t>
            </a:r>
          </a:p>
          <a:p>
            <a:r>
              <a:rPr lang="cs-CZ" i="1" dirty="0" smtClean="0"/>
              <a:t>Implantace evropského práva</a:t>
            </a:r>
            <a:r>
              <a:rPr lang="cs-CZ" dirty="0" smtClean="0"/>
              <a:t>: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98/26/ES , </a:t>
            </a:r>
            <a:r>
              <a:rPr lang="cs-CZ" u="sng" dirty="0" smtClean="0"/>
              <a:t>o neodvolatelnosti zúčtování v platebních systémech a v systémech vypořádání obchodů s cennými papíry,</a:t>
            </a:r>
            <a:r>
              <a:rPr lang="cs-CZ" dirty="0" smtClean="0"/>
              <a:t> 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2007/64/ES , </a:t>
            </a:r>
            <a:r>
              <a:rPr lang="cs-CZ" u="sng" dirty="0" smtClean="0"/>
              <a:t>o platebních službách na vnitřním trhu</a:t>
            </a:r>
            <a:r>
              <a:rPr lang="cs-CZ" dirty="0" smtClean="0"/>
              <a:t>,   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2009/110/ES, </a:t>
            </a:r>
            <a:r>
              <a:rPr lang="cs-CZ" u="sng" dirty="0" smtClean="0"/>
              <a:t>o přístupu k činnosti institucí elektronických peněz, o jejím výkonu a o obezřetnostním dohledu nad touto činností,</a:t>
            </a:r>
          </a:p>
        </p:txBody>
      </p:sp>
    </p:spTree>
    <p:extLst>
      <p:ext uri="{BB962C8B-B14F-4D97-AF65-F5344CB8AC3E}">
        <p14:creationId xmlns:p14="http://schemas.microsoft.com/office/powerpoint/2010/main" val="325711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platebních služeb</a:t>
            </a:r>
          </a:p>
          <a:p>
            <a:r>
              <a:rPr lang="cs-CZ" dirty="0" smtClean="0"/>
              <a:t>Vydávání elektronických peněz</a:t>
            </a:r>
          </a:p>
          <a:p>
            <a:r>
              <a:rPr lang="cs-CZ" dirty="0" smtClean="0"/>
              <a:t>Provozování platebních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50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Poskytování platebních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Provádění převodů peněz:</a:t>
            </a:r>
          </a:p>
          <a:p>
            <a:pPr marL="514350" indent="-514350">
              <a:buAutoNum type="alphaLcParenR"/>
            </a:pPr>
            <a:r>
              <a:rPr lang="cs-CZ" dirty="0" smtClean="0"/>
              <a:t>bezhotovostních,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polohotovostních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Bezhotovostní:</a:t>
            </a:r>
            <a:r>
              <a:rPr lang="cs-CZ" dirty="0" smtClean="0"/>
              <a:t>   účet               </a:t>
            </a:r>
            <a:r>
              <a:rPr lang="cs-CZ" dirty="0" err="1" smtClean="0"/>
              <a:t>účet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Polohotovostní</a:t>
            </a:r>
            <a:r>
              <a:rPr lang="cs-CZ" b="1" dirty="0" smtClean="0"/>
              <a:t>:  </a:t>
            </a:r>
            <a:r>
              <a:rPr lang="cs-CZ" dirty="0" smtClean="0"/>
              <a:t>hotovost             účet</a:t>
            </a:r>
          </a:p>
          <a:p>
            <a:pPr marL="0" indent="0">
              <a:buNone/>
            </a:pPr>
            <a:r>
              <a:rPr lang="cs-CZ" dirty="0" smtClean="0"/>
              <a:t>			          účet             hotovost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355976" y="37983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010081" y="42829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010081" y="47827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56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Poskytovatelé platebních služeb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Poskytovatelé podle ZPS:</a:t>
            </a:r>
          </a:p>
          <a:p>
            <a:pPr marL="514350" indent="-514350">
              <a:buAutoNum type="alphaLcParenR"/>
            </a:pPr>
            <a:r>
              <a:rPr lang="cs-CZ" dirty="0" smtClean="0"/>
              <a:t>Platební instituce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Poskytovatelé platebních služeb malého rozsahu</a:t>
            </a:r>
          </a:p>
          <a:p>
            <a:pPr marL="514350" indent="-514350">
              <a:buAutoNum type="alphaLcParenR"/>
            </a:pPr>
            <a:r>
              <a:rPr lang="cs-CZ" dirty="0" smtClean="0"/>
              <a:t>Instituce elektronických peněz</a:t>
            </a:r>
          </a:p>
          <a:p>
            <a:pPr marL="514350" indent="-514350">
              <a:buAutoNum type="alphaLcParenR"/>
            </a:pPr>
            <a:r>
              <a:rPr lang="cs-CZ" dirty="0" smtClean="0"/>
              <a:t>Vydavatelé elektronických peněz malého rozsahu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97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Poskytovatelé platebních služeb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jiných zákonů:</a:t>
            </a:r>
          </a:p>
          <a:p>
            <a:pPr marL="514350" indent="-514350">
              <a:buAutoNum type="alphaLcParenR"/>
            </a:pPr>
            <a:r>
              <a:rPr lang="cs-CZ" dirty="0" smtClean="0"/>
              <a:t>Banky (21/1992 Sb.)</a:t>
            </a:r>
          </a:p>
          <a:p>
            <a:pPr marL="514350" indent="-514350">
              <a:buAutoNum type="alphaLcParenR"/>
            </a:pPr>
            <a:r>
              <a:rPr lang="cs-CZ" dirty="0" smtClean="0"/>
              <a:t>Spořitelní a úvěrní družstva (87/1995 Sb.)</a:t>
            </a:r>
          </a:p>
          <a:p>
            <a:pPr marL="514350" indent="-514350">
              <a:buAutoNum type="alphaLcParenR"/>
            </a:pPr>
            <a:r>
              <a:rPr lang="cs-CZ" dirty="0" smtClean="0"/>
              <a:t>Česká národní banka (6/1993 Sb.)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Zahraniční subjekty se sídlem v EU nebo EEA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544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1058</Words>
  <Application>Microsoft Office PowerPoint</Application>
  <PresentationFormat>Předvádění na obrazovce (4:3)</PresentationFormat>
  <Paragraphs>173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systému Office</vt:lpstr>
      <vt:lpstr>Bezhotovostní platební styk</vt:lpstr>
      <vt:lpstr>Rozvinutá ekonomika</vt:lpstr>
      <vt:lpstr>Předepsaná bezhotovostní forma plateb</vt:lpstr>
      <vt:lpstr>Bezhotovostní platební styk</vt:lpstr>
      <vt:lpstr>Pozitivní právo</vt:lpstr>
      <vt:lpstr>Obsah</vt:lpstr>
      <vt:lpstr>Poskytování platebních služeb</vt:lpstr>
      <vt:lpstr>Poskytovatelé platebních služeb 1</vt:lpstr>
      <vt:lpstr>Poskytovatelé platebních služeb 2</vt:lpstr>
      <vt:lpstr>Dohled a regulace</vt:lpstr>
      <vt:lpstr>Převody</vt:lpstr>
      <vt:lpstr>Další platební služby</vt:lpstr>
      <vt:lpstr>Platební prostředky</vt:lpstr>
      <vt:lpstr>Platební transakce</vt:lpstr>
      <vt:lpstr>Platební instituce</vt:lpstr>
      <vt:lpstr>Poskytovatel platebních služeb malého rozsahu</vt:lpstr>
      <vt:lpstr>Elektronické peníze</vt:lpstr>
      <vt:lpstr>Subjekty oprávněné vydávat EP</vt:lpstr>
      <vt:lpstr>Instituce elektronických peněz</vt:lpstr>
      <vt:lpstr>Oprávnění</vt:lpstr>
      <vt:lpstr>Vydavatel EP malého rozsahu</vt:lpstr>
      <vt:lpstr>Oprávnění</vt:lpstr>
      <vt:lpstr>CERTIS</vt:lpstr>
      <vt:lpstr>Symboly</vt:lpstr>
      <vt:lpstr>Národní formát účtu</vt:lpstr>
      <vt:lpstr>IBAN</vt:lpstr>
      <vt:lpstr>SWIFT</vt:lpstr>
      <vt:lpstr>BIC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Bezhotovostní platební styk</dc:title>
  <dc:creator>632</dc:creator>
  <cp:lastModifiedBy>632</cp:lastModifiedBy>
  <cp:revision>19</cp:revision>
  <dcterms:created xsi:type="dcterms:W3CDTF">2014-10-14T14:36:56Z</dcterms:created>
  <dcterms:modified xsi:type="dcterms:W3CDTF">2015-10-13T23:19:06Z</dcterms:modified>
</cp:coreProperties>
</file>