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58" r:id="rId4"/>
    <p:sldId id="259" r:id="rId5"/>
    <p:sldId id="261" r:id="rId6"/>
    <p:sldId id="275" r:id="rId7"/>
    <p:sldId id="262" r:id="rId8"/>
    <p:sldId id="260" r:id="rId9"/>
    <p:sldId id="270" r:id="rId10"/>
    <p:sldId id="263" r:id="rId11"/>
    <p:sldId id="264" r:id="rId12"/>
    <p:sldId id="265" r:id="rId13"/>
    <p:sldId id="269" r:id="rId14"/>
    <p:sldId id="266" r:id="rId15"/>
    <p:sldId id="267" r:id="rId16"/>
    <p:sldId id="268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9A505-74F9-4651-86F7-1954013B0C85}" type="datetimeFigureOut">
              <a:rPr lang="cs-CZ" smtClean="0"/>
              <a:t>14.10.2015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999C2-D61C-4551-961A-84AA666D28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9296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9A505-74F9-4651-86F7-1954013B0C85}" type="datetimeFigureOut">
              <a:rPr lang="cs-CZ" smtClean="0"/>
              <a:t>14.10.2015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999C2-D61C-4551-961A-84AA666D28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4087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9A505-74F9-4651-86F7-1954013B0C85}" type="datetimeFigureOut">
              <a:rPr lang="cs-CZ" smtClean="0"/>
              <a:t>14.10.2015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999C2-D61C-4551-961A-84AA666D28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86656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23C71-4F9D-4890-890A-3749E13AEBD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6209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9A505-74F9-4651-86F7-1954013B0C85}" type="datetimeFigureOut">
              <a:rPr lang="cs-CZ" smtClean="0"/>
              <a:t>14.10.2015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999C2-D61C-4551-961A-84AA666D28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1635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9A505-74F9-4651-86F7-1954013B0C85}" type="datetimeFigureOut">
              <a:rPr lang="cs-CZ" smtClean="0"/>
              <a:t>14.10.2015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999C2-D61C-4551-961A-84AA666D28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04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9A505-74F9-4651-86F7-1954013B0C85}" type="datetimeFigureOut">
              <a:rPr lang="cs-CZ" smtClean="0"/>
              <a:t>14.10.2015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999C2-D61C-4551-961A-84AA666D28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432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9A505-74F9-4651-86F7-1954013B0C85}" type="datetimeFigureOut">
              <a:rPr lang="cs-CZ" smtClean="0"/>
              <a:t>14.10.2015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999C2-D61C-4551-961A-84AA666D28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7017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9A505-74F9-4651-86F7-1954013B0C85}" type="datetimeFigureOut">
              <a:rPr lang="cs-CZ" smtClean="0"/>
              <a:t>14.10.2015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999C2-D61C-4551-961A-84AA666D28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5240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9A505-74F9-4651-86F7-1954013B0C85}" type="datetimeFigureOut">
              <a:rPr lang="cs-CZ" smtClean="0"/>
              <a:t>14.10.2015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999C2-D61C-4551-961A-84AA666D28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8280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9A505-74F9-4651-86F7-1954013B0C85}" type="datetimeFigureOut">
              <a:rPr lang="cs-CZ" smtClean="0"/>
              <a:t>14.10.2015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999C2-D61C-4551-961A-84AA666D28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4912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9A505-74F9-4651-86F7-1954013B0C85}" type="datetimeFigureOut">
              <a:rPr lang="cs-CZ" smtClean="0"/>
              <a:t>14.10.2015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999C2-D61C-4551-961A-84AA666D28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0313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9A505-74F9-4651-86F7-1954013B0C85}" type="datetimeFigureOut">
              <a:rPr lang="cs-CZ" smtClean="0"/>
              <a:t>14.10.2015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999C2-D61C-4551-961A-84AA666D28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293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OCHRANA PLATIDEL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Petr </a:t>
            </a:r>
            <a:r>
              <a:rPr lang="cs-CZ" dirty="0" err="1" smtClean="0"/>
              <a:t>Mrkývka</a:t>
            </a:r>
            <a:r>
              <a:rPr lang="cs-CZ" dirty="0" smtClean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13409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Padělky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Není platidlem</a:t>
            </a:r>
          </a:p>
          <a:p>
            <a:r>
              <a:rPr lang="cs-CZ" dirty="0" smtClean="0"/>
              <a:t>Nezákonně vyrobené  </a:t>
            </a:r>
          </a:p>
          <a:p>
            <a:r>
              <a:rPr lang="cs-CZ" dirty="0" smtClean="0"/>
              <a:t>Zákonně vyrobené – nezákonně dané do oběhu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06501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Podezřelá platidla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Důvodné podezření, že jsou padělaná nebo pozměněná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Každý může odmítnout přijetí s výjimkou</a:t>
            </a:r>
          </a:p>
          <a:p>
            <a:pPr marL="514350" indent="-514350">
              <a:buAutoNum type="alphaLcParenR"/>
            </a:pPr>
            <a:r>
              <a:rPr lang="cs-CZ" dirty="0" smtClean="0"/>
              <a:t>Právnické osoby</a:t>
            </a:r>
          </a:p>
          <a:p>
            <a:pPr marL="514350" indent="-514350">
              <a:buAutoNum type="alphaLcParenR"/>
            </a:pPr>
            <a:r>
              <a:rPr lang="cs-CZ" dirty="0" smtClean="0"/>
              <a:t>Směnárníka</a:t>
            </a:r>
          </a:p>
          <a:p>
            <a:pPr marL="514350" indent="-514350">
              <a:buAutoNum type="alphaLcParenR"/>
            </a:pPr>
            <a:r>
              <a:rPr lang="cs-CZ" dirty="0" smtClean="0"/>
              <a:t>Provozovatele </a:t>
            </a:r>
            <a:r>
              <a:rPr lang="cs-CZ" dirty="0" err="1" smtClean="0"/>
              <a:t>kasína</a:t>
            </a:r>
            <a:endParaRPr lang="cs-CZ" dirty="0"/>
          </a:p>
        </p:txBody>
      </p:sp>
      <p:sp>
        <p:nvSpPr>
          <p:cNvPr id="4" name="Šipka dolů 3"/>
          <p:cNvSpPr/>
          <p:nvPr/>
        </p:nvSpPr>
        <p:spPr>
          <a:xfrm>
            <a:off x="4499992" y="306896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33569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Nakládaní s podezřelými platidly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/>
              <a:t>zadrží </a:t>
            </a:r>
            <a:r>
              <a:rPr lang="cs-CZ" dirty="0" smtClean="0"/>
              <a:t>bez náhrady,</a:t>
            </a:r>
          </a:p>
          <a:p>
            <a:r>
              <a:rPr lang="cs-CZ" b="1" dirty="0" smtClean="0"/>
              <a:t>vyzve</a:t>
            </a:r>
            <a:r>
              <a:rPr lang="cs-CZ" dirty="0" smtClean="0"/>
              <a:t> k prokázání totožnosti (</a:t>
            </a:r>
            <a:r>
              <a:rPr lang="cs-CZ" dirty="0" smtClean="0">
                <a:solidFill>
                  <a:srgbClr val="FF0000"/>
                </a:solidFill>
              </a:rPr>
              <a:t>ten, kdo podezřelé bankovky nebo mince předložil, je povinen výzvě k prokázání totožnosti vyhovět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zaznamená</a:t>
            </a:r>
            <a:r>
              <a:rPr lang="cs-CZ" dirty="0" smtClean="0"/>
              <a:t> osobní údaje </a:t>
            </a:r>
          </a:p>
          <a:p>
            <a:r>
              <a:rPr lang="cs-CZ" b="1" dirty="0" smtClean="0"/>
              <a:t>vystaví </a:t>
            </a:r>
            <a:r>
              <a:rPr lang="cs-CZ" dirty="0" smtClean="0"/>
              <a:t>potvrzení o zadržení podezřelých platidel</a:t>
            </a:r>
          </a:p>
          <a:p>
            <a:r>
              <a:rPr lang="cs-CZ" b="1" dirty="0" smtClean="0"/>
              <a:t>předá  </a:t>
            </a:r>
            <a:r>
              <a:rPr lang="cs-CZ" dirty="0" smtClean="0"/>
              <a:t>neprodleně </a:t>
            </a:r>
            <a:r>
              <a:rPr lang="cs-CZ" u="sng" dirty="0" smtClean="0"/>
              <a:t>České národní bance</a:t>
            </a:r>
            <a:r>
              <a:rPr lang="cs-CZ" dirty="0" smtClean="0"/>
              <a:t>: podezřelá platidla, stejnopis potvrzení o zadržení </a:t>
            </a:r>
          </a:p>
          <a:p>
            <a:r>
              <a:rPr lang="cs-CZ" b="1" dirty="0" smtClean="0"/>
              <a:t>předá</a:t>
            </a:r>
            <a:r>
              <a:rPr lang="cs-CZ" dirty="0" smtClean="0"/>
              <a:t> mincí neprodleně </a:t>
            </a:r>
            <a:r>
              <a:rPr lang="cs-CZ" u="sng" dirty="0" smtClean="0"/>
              <a:t>Policii České republiky </a:t>
            </a:r>
            <a:r>
              <a:rPr lang="cs-CZ" dirty="0" smtClean="0"/>
              <a:t>stejnopis potvrzení o zadržení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38085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ČNB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Národního střediska pro padělky </a:t>
            </a:r>
          </a:p>
          <a:p>
            <a:r>
              <a:rPr lang="cs-CZ" dirty="0" smtClean="0"/>
              <a:t>Národního střediska pro analýzu padělků bankovek</a:t>
            </a:r>
          </a:p>
          <a:p>
            <a:r>
              <a:rPr lang="cs-CZ" dirty="0" smtClean="0"/>
              <a:t>Národního střediska pro analýzu padělků mincí</a:t>
            </a:r>
          </a:p>
          <a:p>
            <a:pPr marL="0" indent="0">
              <a:buNone/>
            </a:pPr>
            <a:r>
              <a:rPr lang="cs-CZ" i="1" dirty="0" smtClean="0"/>
              <a:t>Nařízení Rady (ES) č. 1338/2001/ES, kterým se stanoví opatření nutní k ochraně eura proti padělání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4311704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Evidence osob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Maximálně 15 let</a:t>
            </a:r>
          </a:p>
          <a:p>
            <a:r>
              <a:rPr lang="cs-CZ" dirty="0" smtClean="0"/>
              <a:t>Údaje o osobách</a:t>
            </a:r>
          </a:p>
          <a:p>
            <a:r>
              <a:rPr lang="cs-CZ" dirty="0" smtClean="0"/>
              <a:t>Osobní údaje z evidence lze dále zpracovávat </a:t>
            </a:r>
            <a:r>
              <a:rPr lang="cs-CZ" b="1" dirty="0" smtClean="0"/>
              <a:t>pouze pro účely vyšetřování a odhalování trestné činnosti</a:t>
            </a:r>
            <a:r>
              <a:rPr lang="cs-CZ" dirty="0" smtClean="0"/>
              <a:t>. </a:t>
            </a:r>
          </a:p>
          <a:p>
            <a:r>
              <a:rPr lang="cs-CZ" dirty="0" smtClean="0"/>
              <a:t>Skartace údajů – prokázání pravosti, uplynutí doby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71923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274/2011 Sb.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Prováděcí vyhláška k ZOBM (136/2011 Sb.)</a:t>
            </a:r>
          </a:p>
          <a:p>
            <a:r>
              <a:rPr lang="cs-CZ" dirty="0" smtClean="0"/>
              <a:t>Postup při zadržení</a:t>
            </a:r>
          </a:p>
          <a:p>
            <a:r>
              <a:rPr lang="cs-CZ" dirty="0" smtClean="0"/>
              <a:t>Výsledek odborného posouzení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88058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Reprodukce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X padělání</a:t>
            </a:r>
          </a:p>
          <a:p>
            <a:r>
              <a:rPr lang="cs-CZ" dirty="0" smtClean="0"/>
              <a:t>Hmotné reprodukce</a:t>
            </a:r>
          </a:p>
          <a:p>
            <a:r>
              <a:rPr lang="cs-CZ" dirty="0" smtClean="0"/>
              <a:t>Nehmotné reprodukce </a:t>
            </a:r>
          </a:p>
          <a:p>
            <a:r>
              <a:rPr lang="cs-CZ" dirty="0" smtClean="0"/>
              <a:t>Napodobeniny</a:t>
            </a:r>
          </a:p>
          <a:p>
            <a:r>
              <a:rPr lang="cs-CZ" b="1" dirty="0" smtClean="0"/>
              <a:t>Legalizace</a:t>
            </a:r>
            <a:r>
              <a:rPr lang="cs-CZ" dirty="0" smtClean="0"/>
              <a:t> - splnění technických kritérií stanovených: </a:t>
            </a:r>
          </a:p>
          <a:p>
            <a:pPr marL="514350" indent="-514350">
              <a:buAutoNum type="alphaLcParenR"/>
            </a:pPr>
            <a:r>
              <a:rPr lang="cs-CZ" dirty="0" err="1"/>
              <a:t>V</a:t>
            </a:r>
            <a:r>
              <a:rPr lang="cs-CZ" dirty="0" err="1" smtClean="0"/>
              <a:t>yhl</a:t>
            </a:r>
            <a:r>
              <a:rPr lang="cs-CZ" dirty="0" smtClean="0"/>
              <a:t>. ČNB 274/2011 Sb., nebo </a:t>
            </a:r>
          </a:p>
          <a:p>
            <a:pPr marL="514350" indent="-514350">
              <a:buAutoNum type="alphaLcParenR"/>
            </a:pPr>
            <a:r>
              <a:rPr lang="cs-CZ" dirty="0" smtClean="0"/>
              <a:t>Nařízením Rady (ES) č. 2182/2004 ze dne 6. prosince 2004 o medailích a žetonech podobných euromincím</a:t>
            </a:r>
          </a:p>
          <a:p>
            <a:r>
              <a:rPr lang="cs-CZ" dirty="0" smtClean="0"/>
              <a:t>Totéž platí pro případ jejich </a:t>
            </a:r>
            <a:r>
              <a:rPr lang="cs-CZ" b="1" dirty="0" smtClean="0"/>
              <a:t>dovezení, přechovávání nebo rozšiřování </a:t>
            </a:r>
            <a:r>
              <a:rPr lang="cs-CZ" dirty="0" smtClean="0"/>
              <a:t>za účelem prodeje nebo pro jiné obchodní účely.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68399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Legální napodobeniny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pPr marL="0" indent="0">
              <a:buNone/>
            </a:pPr>
            <a:r>
              <a:rPr lang="cs-CZ" sz="3700" b="1" dirty="0" smtClean="0"/>
              <a:t>Rozměry</a:t>
            </a:r>
          </a:p>
          <a:p>
            <a:pPr marL="0" indent="0">
              <a:buNone/>
            </a:pPr>
            <a:r>
              <a:rPr lang="cs-CZ" sz="3700" b="1" dirty="0" smtClean="0"/>
              <a:t>Úhel</a:t>
            </a:r>
          </a:p>
          <a:p>
            <a:pPr marL="0" indent="0">
              <a:buNone/>
            </a:pPr>
            <a:r>
              <a:rPr lang="cs-CZ" sz="3700" b="1" dirty="0" smtClean="0"/>
              <a:t>Nezaměnitelný materiál</a:t>
            </a:r>
          </a:p>
          <a:p>
            <a:pPr marL="0" indent="0">
              <a:buNone/>
            </a:pPr>
            <a:r>
              <a:rPr lang="cs-CZ" sz="3700" b="1" dirty="0" smtClean="0"/>
              <a:t>Jednotlivý prvek </a:t>
            </a:r>
          </a:p>
          <a:p>
            <a:pPr marL="0" indent="0">
              <a:buNone/>
            </a:pPr>
            <a:r>
              <a:rPr lang="cs-CZ" sz="3700" b="1" dirty="0" smtClean="0"/>
              <a:t>SPECIMEN </a:t>
            </a:r>
          </a:p>
          <a:p>
            <a:pPr marL="0" indent="0">
              <a:buNone/>
            </a:pPr>
            <a:endParaRPr lang="cs-CZ" sz="3700" b="1" dirty="0" smtClean="0"/>
          </a:p>
        </p:txBody>
      </p:sp>
    </p:spTree>
    <p:extLst>
      <p:ext uri="{BB962C8B-B14F-4D97-AF65-F5344CB8AC3E}">
        <p14:creationId xmlns:p14="http://schemas.microsoft.com/office/powerpoint/2010/main" val="21408103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BALENÍ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17646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Pravidla balení bankovek a mincí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Smlouva</a:t>
            </a:r>
          </a:p>
          <a:p>
            <a:r>
              <a:rPr lang="cs-CZ" dirty="0" smtClean="0"/>
              <a:t>Pravidla určená prováděcí vyhláškou :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Táž nominální hodnota nad 100 ks – balíčky po 100 ks</a:t>
            </a:r>
          </a:p>
          <a:p>
            <a:pPr marL="0" indent="0">
              <a:buNone/>
            </a:pPr>
            <a:r>
              <a:rPr lang="cs-CZ" dirty="0" smtClean="0"/>
              <a:t>Přes 1000 ks - po 10 balíčcích do svazků o 1 000 ks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Mince do 5 Kč nad 1000 ks – po 1000 ks/ nominálu</a:t>
            </a:r>
          </a:p>
          <a:p>
            <a:pPr marL="0" indent="0">
              <a:buNone/>
            </a:pPr>
            <a:r>
              <a:rPr lang="cs-CZ" dirty="0" smtClean="0"/>
              <a:t>Od 10 Kč na 500 ks – po 500 ks /nominálu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Jsou-li předávány tuzemské bankovky a mince více nominálních hodnot najednou, uvede plátce počet kusů jednotlivých nominálních hodnot a úhrnnou částku.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6570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Ochrana měny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Součást péče o cenovou stabilitu</a:t>
            </a:r>
          </a:p>
          <a:p>
            <a:r>
              <a:rPr lang="cs-CZ" dirty="0" smtClean="0"/>
              <a:t>Realizace </a:t>
            </a:r>
            <a:r>
              <a:rPr lang="cs-CZ" i="1" dirty="0" smtClean="0"/>
              <a:t>lex </a:t>
            </a:r>
            <a:r>
              <a:rPr lang="cs-CZ" i="1" dirty="0" err="1" smtClean="0"/>
              <a:t>monetae</a:t>
            </a:r>
            <a:r>
              <a:rPr lang="cs-CZ" i="1" dirty="0" smtClean="0"/>
              <a:t> </a:t>
            </a:r>
            <a:r>
              <a:rPr lang="cs-CZ" dirty="0" smtClean="0"/>
              <a:t>– měnová suverenita</a:t>
            </a:r>
          </a:p>
          <a:p>
            <a:r>
              <a:rPr lang="cs-CZ" dirty="0" smtClean="0"/>
              <a:t>Devizové právo</a:t>
            </a:r>
          </a:p>
          <a:p>
            <a:r>
              <a:rPr lang="cs-CZ" dirty="0" smtClean="0"/>
              <a:t>Ochrana platidel – součást ochrany měny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0173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Ochrana platidel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Ochrana tuzemských platidel</a:t>
            </a:r>
          </a:p>
          <a:p>
            <a:r>
              <a:rPr lang="cs-CZ" dirty="0" smtClean="0"/>
              <a:t>Ochrana cizích platidel:</a:t>
            </a:r>
          </a:p>
          <a:p>
            <a:pPr marL="514350" indent="-514350">
              <a:buAutoNum type="alphaLcParenR"/>
            </a:pPr>
            <a:r>
              <a:rPr lang="cs-CZ" dirty="0" smtClean="0"/>
              <a:t>Ochrana vlastním měnovým právem</a:t>
            </a:r>
          </a:p>
          <a:p>
            <a:pPr marL="514350" indent="-514350">
              <a:buAutoNum type="alphaLcParenR"/>
            </a:pPr>
            <a:r>
              <a:rPr lang="cs-CZ" dirty="0" smtClean="0"/>
              <a:t>Ochrana měnovým právem ČR – zásada stejného zacházení</a:t>
            </a:r>
          </a:p>
          <a:p>
            <a:pPr marL="514350" indent="-514350">
              <a:buAutoNum type="alphaLcParenR"/>
            </a:pPr>
            <a:r>
              <a:rPr lang="cs-CZ" dirty="0" smtClean="0"/>
              <a:t>Mezinárodně právní ochrana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3352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Ochrana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Technická – ochranné prvky</a:t>
            </a:r>
          </a:p>
          <a:p>
            <a:pPr marL="514350" indent="-514350">
              <a:buAutoNum type="alphaLcParenR"/>
            </a:pPr>
            <a:r>
              <a:rPr lang="cs-CZ" dirty="0" smtClean="0"/>
              <a:t>v popisu</a:t>
            </a:r>
          </a:p>
          <a:p>
            <a:pPr marL="514350" indent="-514350">
              <a:buAutoNum type="alphaLcParenR"/>
            </a:pPr>
            <a:r>
              <a:rPr lang="cs-CZ" dirty="0" smtClean="0"/>
              <a:t>skryté</a:t>
            </a:r>
          </a:p>
          <a:p>
            <a:r>
              <a:rPr lang="cs-CZ" dirty="0" smtClean="0"/>
              <a:t>Emisní – neveřejná emisní pravidla</a:t>
            </a:r>
          </a:p>
          <a:p>
            <a:r>
              <a:rPr lang="cs-CZ" dirty="0" smtClean="0"/>
              <a:t>Právní x padělání, pozměňování</a:t>
            </a:r>
          </a:p>
          <a:p>
            <a:pPr marL="514350" indent="-514350">
              <a:buAutoNum type="alphaLcParenR"/>
            </a:pPr>
            <a:r>
              <a:rPr lang="cs-CZ" dirty="0" smtClean="0"/>
              <a:t>Měnovým právem</a:t>
            </a:r>
          </a:p>
          <a:p>
            <a:pPr marL="514350" indent="-514350">
              <a:buAutoNum type="alphaLcParenR"/>
            </a:pPr>
            <a:r>
              <a:rPr lang="cs-CZ" dirty="0" smtClean="0"/>
              <a:t>Trestním právem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0605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mtClean="0"/>
              <a:t>15/1932 Sb. z. n.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cs-CZ" sz="2800" smtClean="0"/>
              <a:t>Mezinárodní úmluva o potírání penězokazectví z 20.4.1929</a:t>
            </a:r>
          </a:p>
          <a:p>
            <a:pPr eaLnBrk="1" hangingPunct="1"/>
            <a:r>
              <a:rPr lang="cs-CZ" sz="2800" smtClean="0"/>
              <a:t>prof. </a:t>
            </a:r>
            <a:r>
              <a:rPr lang="cs-CZ" sz="2800" b="1" smtClean="0">
                <a:solidFill>
                  <a:schemeClr val="folHlink"/>
                </a:solidFill>
              </a:rPr>
              <a:t>Jaroslav Kalláb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800" smtClean="0"/>
              <a:t>     mezinárodní a trestní právo</a:t>
            </a:r>
          </a:p>
          <a:p>
            <a:pPr eaLnBrk="1" hangingPunct="1">
              <a:buFont typeface="Wingdings" pitchFamily="2" charset="2"/>
              <a:buNone/>
            </a:pPr>
            <a:endParaRPr lang="cs-CZ" sz="2800" smtClean="0"/>
          </a:p>
          <a:p>
            <a:pPr eaLnBrk="1" hangingPunct="1"/>
            <a:endParaRPr lang="cs-CZ" sz="2800" smtClean="0"/>
          </a:p>
        </p:txBody>
      </p:sp>
      <p:pic>
        <p:nvPicPr>
          <p:cNvPr id="63492" name="Picture 7" descr="img098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2205038"/>
            <a:ext cx="2752725" cy="4119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956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Závazek signatáře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 smtClean="0"/>
              <a:t>Čl.3. </a:t>
            </a:r>
          </a:p>
          <a:p>
            <a:r>
              <a:rPr lang="cs-CZ" dirty="0" smtClean="0"/>
              <a:t> </a:t>
            </a:r>
          </a:p>
          <a:p>
            <a:r>
              <a:rPr lang="cs-CZ" dirty="0" smtClean="0"/>
              <a:t>	Pro obecný trestný čin bude potrestán:</a:t>
            </a:r>
          </a:p>
          <a:p>
            <a:r>
              <a:rPr lang="cs-CZ" dirty="0" smtClean="0"/>
              <a:t>1. kdo podvodně falešné peníze jakkoli zhotovuje nebo kdo porušuje peníze, nechť k tomu použije jakéhokoli prostředku;</a:t>
            </a:r>
          </a:p>
          <a:p>
            <a:r>
              <a:rPr lang="cs-CZ" dirty="0" smtClean="0"/>
              <a:t> </a:t>
            </a:r>
          </a:p>
          <a:p>
            <a:r>
              <a:rPr lang="cs-CZ" dirty="0" smtClean="0"/>
              <a:t>2. kdo podvodně falešné peníze uvádí do oběhu;</a:t>
            </a:r>
          </a:p>
          <a:p>
            <a:r>
              <a:rPr lang="cs-CZ" dirty="0" smtClean="0"/>
              <a:t> </a:t>
            </a:r>
          </a:p>
          <a:p>
            <a:r>
              <a:rPr lang="cs-CZ" dirty="0" smtClean="0"/>
              <a:t>3. kdo cokoli podniká k tomu konci, aby falešné peníze uvedl do oběhu, dovezl do státu, přijal nebo si opatřil, věda, že jsou falešné;</a:t>
            </a:r>
          </a:p>
          <a:p>
            <a:r>
              <a:rPr lang="cs-CZ" dirty="0" smtClean="0"/>
              <a:t> </a:t>
            </a:r>
          </a:p>
          <a:p>
            <a:r>
              <a:rPr lang="cs-CZ" dirty="0" smtClean="0"/>
              <a:t>4. kdo se o tyto trestné činy pokusí a kdo se jich úmyslně zúčastní;</a:t>
            </a:r>
          </a:p>
          <a:p>
            <a:r>
              <a:rPr lang="cs-CZ" dirty="0" smtClean="0"/>
              <a:t> </a:t>
            </a:r>
          </a:p>
          <a:p>
            <a:r>
              <a:rPr lang="cs-CZ" dirty="0" smtClean="0"/>
              <a:t>5. kdo podvodně zhotovuje, přijímá nebo si opatří nástroje neb jiné předměty, které jsou podle své povahy určeny k výrobě falešných peněz neb k porušení peněz.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0129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cs-CZ" sz="4000" b="1" smtClean="0"/>
              <a:t>Trestné činy proti měně a platebním prostředkům (40/2009 Sb.)</a:t>
            </a:r>
            <a:endParaRPr lang="cs-CZ" sz="4000" smtClean="0"/>
          </a:p>
        </p:txBody>
      </p:sp>
      <p:sp>
        <p:nvSpPr>
          <p:cNvPr id="6246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smtClean="0"/>
              <a:t>§ 233 – Padělání a pozměnění peněz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§ 234 - Neoprávněné opatření, padělání a pozměnění platebního prostředku 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§ 235 – Udávání padělaných a pozměněných peněz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§ 236 – Výroba a držení padělatelského náčiní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§ 237 – Neoprávněná výroba peněz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§ 239 – Ohrožování oběhu tuzemských peněz</a:t>
            </a:r>
          </a:p>
        </p:txBody>
      </p:sp>
    </p:spTree>
    <p:extLst>
      <p:ext uri="{BB962C8B-B14F-4D97-AF65-F5344CB8AC3E}">
        <p14:creationId xmlns:p14="http://schemas.microsoft.com/office/powerpoint/2010/main" val="312021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Pozměněná platidla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Bankovka nebo mince (tuzemská, cizozemská), která byla nedovoleně </a:t>
            </a:r>
            <a:r>
              <a:rPr lang="cs-CZ" dirty="0" smtClean="0">
                <a:solidFill>
                  <a:srgbClr val="FF0000"/>
                </a:solidFill>
              </a:rPr>
              <a:t>upravena</a:t>
            </a:r>
            <a:r>
              <a:rPr lang="cs-CZ" dirty="0" smtClean="0"/>
              <a:t> takovým způsobem, že je způsobilá vyvolat klamnou představu o své </a:t>
            </a:r>
            <a:r>
              <a:rPr lang="cs-CZ" dirty="0" smtClean="0">
                <a:solidFill>
                  <a:srgbClr val="FF0000"/>
                </a:solidFill>
              </a:rPr>
              <a:t>platnosti</a:t>
            </a:r>
            <a:r>
              <a:rPr lang="cs-CZ" dirty="0" smtClean="0"/>
              <a:t> nebo o své nominální </a:t>
            </a:r>
            <a:r>
              <a:rPr lang="cs-CZ" dirty="0" smtClean="0">
                <a:solidFill>
                  <a:srgbClr val="FF0000"/>
                </a:solidFill>
              </a:rPr>
              <a:t>hodnotě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32327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Padělání v evropském právu</a:t>
            </a:r>
            <a:br>
              <a:rPr lang="cs-CZ" dirty="0" smtClean="0"/>
            </a:br>
            <a:r>
              <a:rPr lang="cs-CZ" sz="2200" dirty="0" smtClean="0"/>
              <a:t>Nařízení Rady (ES) č. 1338/2001/ES, kterým se stanoví opatření nutní k ochraně eura proti padělání</a:t>
            </a:r>
            <a:endParaRPr lang="cs-CZ" sz="2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a) jakékoli podvodné zhotovování nebo pozměňování eurobankovek nebo euromincí pomocí jakýchkoli prostředků; </a:t>
            </a:r>
          </a:p>
          <a:p>
            <a:r>
              <a:rPr lang="cs-CZ" dirty="0" smtClean="0"/>
              <a:t>b) podvodné uvádění padělaných eurobankovek nebo padělaných euromincí do oběhu;</a:t>
            </a:r>
          </a:p>
          <a:p>
            <a:r>
              <a:rPr lang="cs-CZ" dirty="0" smtClean="0"/>
              <a:t>c) dovoz, vývoz, převoz, přijímání nebo získávání padělaných eurobankovek nebo padělaných euromincí s cílem uvést je do oběhu a s vědomím toho, že jde o padělky;</a:t>
            </a:r>
          </a:p>
          <a:p>
            <a:r>
              <a:rPr lang="cs-CZ" dirty="0" smtClean="0"/>
              <a:t>d) podvodná výroba, přijímání, získávání nebo držení</a:t>
            </a:r>
          </a:p>
          <a:p>
            <a:r>
              <a:rPr lang="cs-CZ" dirty="0" smtClean="0"/>
              <a:t>- nástrojů, předmětů, počítačových programů a veškerých jiných prostředků zvlášť upravených pro podvodné zhotovování nebo pozměňování eurobankovek nebo mincí,</a:t>
            </a:r>
          </a:p>
          <a:p>
            <a:r>
              <a:rPr lang="cs-CZ" dirty="0" smtClean="0"/>
              <a:t>nebo </a:t>
            </a:r>
          </a:p>
          <a:p>
            <a:r>
              <a:rPr lang="cs-CZ" dirty="0" smtClean="0"/>
              <a:t>- hologramů nebo jiných prvků, které mají chránit eurobankovky a mince proti podvodnému zhotovování nebo pozměňování.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405681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597</Words>
  <Application>Microsoft Office PowerPoint</Application>
  <PresentationFormat>Předvádění na obrazovce (4:3)</PresentationFormat>
  <Paragraphs>117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Calibri</vt:lpstr>
      <vt:lpstr>Wingdings</vt:lpstr>
      <vt:lpstr>Motiv systému Office</vt:lpstr>
      <vt:lpstr>OCHRANA PLATIDEL</vt:lpstr>
      <vt:lpstr>Ochrana měny</vt:lpstr>
      <vt:lpstr>Ochrana platidel</vt:lpstr>
      <vt:lpstr>Ochrana</vt:lpstr>
      <vt:lpstr>15/1932 Sb. z. n.</vt:lpstr>
      <vt:lpstr>Závazek signatáře</vt:lpstr>
      <vt:lpstr>Trestné činy proti měně a platebním prostředkům (40/2009 Sb.)</vt:lpstr>
      <vt:lpstr>Pozměněná platidla</vt:lpstr>
      <vt:lpstr>Padělání v evropském právu Nařízení Rady (ES) č. 1338/2001/ES, kterým se stanoví opatření nutní k ochraně eura proti padělání</vt:lpstr>
      <vt:lpstr>Padělky</vt:lpstr>
      <vt:lpstr>Podezřelá platidla</vt:lpstr>
      <vt:lpstr>Nakládaní s podezřelými platidly</vt:lpstr>
      <vt:lpstr>ČNB</vt:lpstr>
      <vt:lpstr>Evidence osob</vt:lpstr>
      <vt:lpstr>274/2011 Sb.</vt:lpstr>
      <vt:lpstr>Reprodukce</vt:lpstr>
      <vt:lpstr> Legální napodobeniny </vt:lpstr>
      <vt:lpstr>BALENÍ</vt:lpstr>
      <vt:lpstr>Pravidla balení bankovek a mincí</vt:lpstr>
    </vt:vector>
  </TitlesOfParts>
  <Company>PrF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OCHRANA PLATIDEL</dc:title>
  <dc:creator>632</dc:creator>
  <cp:lastModifiedBy>632</cp:lastModifiedBy>
  <cp:revision>21</cp:revision>
  <dcterms:created xsi:type="dcterms:W3CDTF">2014-10-07T18:35:38Z</dcterms:created>
  <dcterms:modified xsi:type="dcterms:W3CDTF">2015-10-13T23:20:24Z</dcterms:modified>
</cp:coreProperties>
</file>