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3" r:id="rId4"/>
    <p:sldId id="264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97109-3455-4236-A624-642AFCA92ACA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86663-8C1F-4357-A85F-5941C160F4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36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60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18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75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40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10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4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8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32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29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90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64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19AD-B793-4CF4-8C9B-4B165060F645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FF770-C46D-495A-B4BA-BA58F3854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19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kapitál - východiska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50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395372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</a:t>
            </a:r>
            <a:r>
              <a:rPr lang="cs-CZ" dirty="0" smtClean="0"/>
              <a:t>2790/2012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771848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1) Ke dni 30. listopadu 2000 zvýšila žalobkyně svůj základní kapitál ze 100.000,- Kč na 4.015.000,- Kč, a to nepeněžitým vkladem, představovaným spornými nemovitostmi.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2) Dne 10. března 2005 žalobkyně (jakožto prodávající) uzavřela se žalovanou (jakožto kupující) kupní smlouvu o prodeji sporných nemovitostí. Kupní cena byla sjednána ve výši 4.500.000,- Kč. Za žalobkyni smlouvu uzavíral její jednatel V. Š. starší.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3) Podle ujednání obsaženého v kupní smlouvě měla být kupní cena „uhrazena zápočtem“ proti pohledávce žalované za žalobkyní.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4) Vlastnické právo žalované bylo vloženo do katastru nemovitostí s právními účinky ke dni 11. dubna 2005.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459781"/>
            <a:ext cx="8568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err="1" smtClean="0"/>
              <a:t>O</a:t>
            </a:r>
            <a:r>
              <a:rPr lang="en-US" dirty="0" err="1" smtClean="0"/>
              <a:t>dvolací</a:t>
            </a:r>
            <a:r>
              <a:rPr lang="en-US" dirty="0" smtClean="0"/>
              <a:t> </a:t>
            </a:r>
            <a:r>
              <a:rPr lang="en-US" dirty="0" err="1"/>
              <a:t>soud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cs-CZ" dirty="0" smtClean="0"/>
              <a:t>s</a:t>
            </a:r>
            <a:r>
              <a:rPr lang="en-US" dirty="0" err="1" smtClean="0"/>
              <a:t>hodně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soudem</a:t>
            </a:r>
            <a:r>
              <a:rPr lang="en-US" dirty="0"/>
              <a:t> </a:t>
            </a:r>
            <a:r>
              <a:rPr lang="en-US" dirty="0" err="1"/>
              <a:t>prvního</a:t>
            </a:r>
            <a:r>
              <a:rPr lang="en-US" dirty="0"/>
              <a:t> </a:t>
            </a:r>
            <a:r>
              <a:rPr lang="en-US" dirty="0" err="1"/>
              <a:t>stupně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dovodil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prodejem</a:t>
            </a:r>
            <a:r>
              <a:rPr lang="en-US" dirty="0"/>
              <a:t> </a:t>
            </a:r>
            <a:r>
              <a:rPr lang="en-US" dirty="0" err="1"/>
              <a:t>sporných</a:t>
            </a:r>
            <a:r>
              <a:rPr lang="en-US" dirty="0"/>
              <a:t> </a:t>
            </a:r>
            <a:r>
              <a:rPr lang="en-US" dirty="0" err="1"/>
              <a:t>nemovitostí</a:t>
            </a:r>
            <a:r>
              <a:rPr lang="en-US" dirty="0"/>
              <a:t> „</a:t>
            </a:r>
            <a:r>
              <a:rPr lang="en-US" dirty="0" err="1"/>
              <a:t>fakticky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základního</a:t>
            </a:r>
            <a:r>
              <a:rPr lang="en-US" dirty="0"/>
              <a:t> </a:t>
            </a:r>
            <a:r>
              <a:rPr lang="en-US" dirty="0" err="1"/>
              <a:t>kapitálu</a:t>
            </a:r>
            <a:r>
              <a:rPr lang="en-US" dirty="0"/>
              <a:t>“,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představuje</a:t>
            </a:r>
            <a:r>
              <a:rPr lang="en-US" dirty="0"/>
              <a:t> „</a:t>
            </a:r>
            <a:r>
              <a:rPr lang="en-US" dirty="0" err="1"/>
              <a:t>garanční</a:t>
            </a:r>
            <a:r>
              <a:rPr lang="en-US" dirty="0"/>
              <a:t> fond pro </a:t>
            </a:r>
            <a:r>
              <a:rPr lang="en-US" dirty="0" err="1"/>
              <a:t>věřitele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r>
              <a:rPr lang="en-US" dirty="0"/>
              <a:t>“. </a:t>
            </a:r>
            <a:r>
              <a:rPr lang="en-US" dirty="0" err="1"/>
              <a:t>Měla</a:t>
            </a:r>
            <a:r>
              <a:rPr lang="en-US" dirty="0"/>
              <a:t>-li </a:t>
            </a:r>
            <a:r>
              <a:rPr lang="en-US" dirty="0" err="1"/>
              <a:t>kupní</a:t>
            </a:r>
            <a:r>
              <a:rPr lang="en-US" dirty="0"/>
              <a:t> </a:t>
            </a:r>
            <a:r>
              <a:rPr lang="en-US" dirty="0" err="1"/>
              <a:t>smlouva</a:t>
            </a:r>
            <a:r>
              <a:rPr lang="en-US" dirty="0"/>
              <a:t> „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důsledcích</a:t>
            </a:r>
            <a:r>
              <a:rPr lang="en-US" dirty="0"/>
              <a:t> </a:t>
            </a:r>
            <a:r>
              <a:rPr lang="en-US" dirty="0" err="1"/>
              <a:t>vést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základního</a:t>
            </a:r>
            <a:r>
              <a:rPr lang="en-US" dirty="0"/>
              <a:t> </a:t>
            </a:r>
            <a:r>
              <a:rPr lang="en-US" dirty="0" err="1"/>
              <a:t>kapitálu</a:t>
            </a:r>
            <a:r>
              <a:rPr lang="en-US" dirty="0"/>
              <a:t>,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třeba</a:t>
            </a:r>
            <a:r>
              <a:rPr lang="en-US" dirty="0"/>
              <a:t>, aby </a:t>
            </a:r>
            <a:r>
              <a:rPr lang="en-US" dirty="0" err="1"/>
              <a:t>jejímu</a:t>
            </a:r>
            <a:r>
              <a:rPr lang="en-US" dirty="0"/>
              <a:t> </a:t>
            </a:r>
            <a:r>
              <a:rPr lang="en-US" dirty="0" err="1"/>
              <a:t>uzavření</a:t>
            </a:r>
            <a:r>
              <a:rPr lang="en-US" dirty="0"/>
              <a:t> </a:t>
            </a:r>
            <a:r>
              <a:rPr lang="en-US" dirty="0" err="1"/>
              <a:t>předcházelo</a:t>
            </a:r>
            <a:r>
              <a:rPr lang="en-US" dirty="0"/>
              <a:t> </a:t>
            </a:r>
            <a:r>
              <a:rPr lang="en-US" dirty="0" err="1"/>
              <a:t>písemné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jediné</a:t>
            </a:r>
            <a:r>
              <a:rPr lang="en-US" dirty="0"/>
              <a:t> </a:t>
            </a:r>
            <a:r>
              <a:rPr lang="en-US" dirty="0" err="1"/>
              <a:t>společnice</a:t>
            </a:r>
            <a:r>
              <a:rPr lang="en-US" dirty="0"/>
              <a:t> o </a:t>
            </a:r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základního</a:t>
            </a:r>
            <a:r>
              <a:rPr lang="en-US" dirty="0"/>
              <a:t> </a:t>
            </a:r>
            <a:r>
              <a:rPr lang="en-US" dirty="0" err="1" smtClean="0"/>
              <a:t>kapitálu</a:t>
            </a:r>
            <a:r>
              <a:rPr lang="cs-CZ" dirty="0" smtClean="0"/>
              <a:t>. </a:t>
            </a:r>
            <a:r>
              <a:rPr lang="en-US" dirty="0" err="1"/>
              <a:t>Jestliže</a:t>
            </a:r>
            <a:r>
              <a:rPr lang="en-US" dirty="0"/>
              <a:t> o </a:t>
            </a:r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základního</a:t>
            </a:r>
            <a:r>
              <a:rPr lang="en-US" dirty="0"/>
              <a:t> </a:t>
            </a:r>
            <a:r>
              <a:rPr lang="en-US" dirty="0" err="1"/>
              <a:t>kapitálu</a:t>
            </a:r>
            <a:r>
              <a:rPr lang="en-US" dirty="0"/>
              <a:t> </a:t>
            </a:r>
            <a:r>
              <a:rPr lang="en-US" dirty="0" err="1"/>
              <a:t>nebylo</a:t>
            </a:r>
            <a:r>
              <a:rPr lang="en-US" dirty="0"/>
              <a:t> „</a:t>
            </a:r>
            <a:r>
              <a:rPr lang="en-US" dirty="0" err="1"/>
              <a:t>kvalifikovaným</a:t>
            </a:r>
            <a:r>
              <a:rPr lang="en-US" dirty="0"/>
              <a:t> </a:t>
            </a:r>
            <a:r>
              <a:rPr lang="en-US" dirty="0" err="1"/>
              <a:t>způsobem</a:t>
            </a:r>
            <a:r>
              <a:rPr lang="en-US" dirty="0"/>
              <a:t> </a:t>
            </a:r>
            <a:r>
              <a:rPr lang="en-US" dirty="0" err="1"/>
              <a:t>rozhodnuto</a:t>
            </a:r>
            <a:r>
              <a:rPr lang="en-US" dirty="0"/>
              <a:t>“, je </a:t>
            </a:r>
            <a:r>
              <a:rPr lang="en-US" dirty="0" err="1"/>
              <a:t>kupní</a:t>
            </a:r>
            <a:r>
              <a:rPr lang="en-US" dirty="0"/>
              <a:t> </a:t>
            </a:r>
            <a:r>
              <a:rPr lang="en-US" dirty="0" err="1"/>
              <a:t>smlouva</a:t>
            </a:r>
            <a:r>
              <a:rPr lang="en-US" dirty="0"/>
              <a:t> pro </a:t>
            </a:r>
            <a:r>
              <a:rPr lang="en-US" dirty="0" err="1"/>
              <a:t>rozpor</a:t>
            </a:r>
            <a:r>
              <a:rPr lang="en-US" dirty="0"/>
              <a:t> se </a:t>
            </a:r>
            <a:r>
              <a:rPr lang="en-US" dirty="0" err="1"/>
              <a:t>zákonem</a:t>
            </a:r>
            <a:r>
              <a:rPr lang="en-US" dirty="0"/>
              <a:t> od </a:t>
            </a:r>
            <a:r>
              <a:rPr lang="en-US" dirty="0" err="1"/>
              <a:t>počátku</a:t>
            </a:r>
            <a:r>
              <a:rPr lang="en-US" dirty="0"/>
              <a:t> </a:t>
            </a:r>
            <a:r>
              <a:rPr lang="en-US" dirty="0" err="1"/>
              <a:t>absolutně</a:t>
            </a:r>
            <a:r>
              <a:rPr lang="en-US" dirty="0"/>
              <a:t> </a:t>
            </a:r>
            <a:r>
              <a:rPr lang="en-US" dirty="0" err="1" smtClean="0"/>
              <a:t>neplatná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71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548680"/>
            <a:ext cx="84249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Základní kapitál představuje peněžní vyjádření souhrnu peněžitých i nepeněžitých vkladů všech společníků a jako součást vlastního kapitálu se v rozvaze vykazuje na straně pasiv. Při vzniku společnosti má zobrazovat, jak velké jsou vnitřní zdroje společnosti, popř. jakou hodnotu má majetek, který společníci do </a:t>
            </a:r>
            <a:r>
              <a:rPr lang="cs-CZ" dirty="0" smtClean="0"/>
              <a:t>společnosti. </a:t>
            </a:r>
            <a:r>
              <a:rPr lang="cs-CZ" dirty="0"/>
              <a:t>Základní kapitál není </a:t>
            </a:r>
            <a:r>
              <a:rPr lang="cs-CZ" dirty="0" smtClean="0"/>
              <a:t>představován </a:t>
            </a:r>
            <a:r>
              <a:rPr lang="cs-CZ" dirty="0"/>
              <a:t>penězi ocenitelnými hodnotami (v projednávané věci spornými nemovitostmi), které byly (jakožto nepeněžitý vklad) vloženy do společnosti; jeho součástí je pouhé číselné vyjádření hodnoty takto vložených nepeněžitých vkladů. Nakládání s majetkem společnosti, bez ohledu na to, zda jde o majetek, který představoval nepeněžitý vklad, nemá žádný vliv na výši základního kapitálu </a:t>
            </a:r>
            <a:r>
              <a:rPr lang="cs-CZ" dirty="0" smtClean="0"/>
              <a:t>společnosti. </a:t>
            </a:r>
            <a:r>
              <a:rPr lang="cs-CZ" dirty="0"/>
              <a:t> 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Promítnuto </a:t>
            </a:r>
            <a:r>
              <a:rPr lang="cs-CZ" dirty="0"/>
              <a:t>do poměrů projednávané věci to znamená, že převod sporných nemovitostí, které byly v minulosti vloženy jakožto nepeněžitý vklad do společnosti (žalobkyně), nemá žádný vliv na výši základního kapitálu žalobkyně, a nakládání s nimi není omezeno zákonnou úpravou, jež svěřuje rozhodování o změnách výše základního kapitálu do působnosti valné hromady společnosti s ručením omezeným, resp. jejího jediného </a:t>
            </a:r>
            <a:r>
              <a:rPr lang="cs-CZ" dirty="0" smtClean="0"/>
              <a:t>společníka.</a:t>
            </a:r>
            <a:endParaRPr lang="cs-CZ" dirty="0"/>
          </a:p>
          <a:p>
            <a:r>
              <a:rPr lang="cs-CZ" dirty="0"/>
              <a:t> </a:t>
            </a:r>
          </a:p>
          <a:p>
            <a:pPr algn="just"/>
            <a:r>
              <a:rPr lang="cs-CZ" dirty="0"/>
              <a:t>Závěr odvolacího soudu, podle kterého převodem sporných nemovitostí „došlo k faktickému snížení základního kapitálu“, a kupní smlouva je v rozporu se zákonnou úpravou změn výše základního kapitálu, je tudíž nesprávný.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39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685800" y="1984829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 dirty="0" smtClean="0">
                <a:solidFill>
                  <a:srgbClr val="000000"/>
                </a:solidFill>
              </a:rPr>
              <a:t>Změny výše základního kapitálu</a:t>
            </a:r>
            <a:endParaRPr lang="cs-CZ" altLang="cs-CZ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683640" y="260640"/>
            <a:ext cx="7771680" cy="50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Změny výše základního kapitálu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227520" y="867960"/>
            <a:ext cx="8784360" cy="191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Východiska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Soubor pravidel, která závazně upravují postup, jehož cílem je změna údaje o výši základního kapitálu ve společenské smlouvě nebo stanovách . Jde současně o změnu v rozsahu vlastního zdroje financování společnosti, která má dopad na věřitele. Pro změnu proto neplatí běžné postupy, jimiž dochází ke změně společenské smlouvy nebo stanov.</a:t>
            </a:r>
            <a:endParaRPr/>
          </a:p>
        </p:txBody>
      </p:sp>
      <p:sp>
        <p:nvSpPr>
          <p:cNvPr id="110" name="CustomShape 3"/>
          <p:cNvSpPr/>
          <p:nvPr/>
        </p:nvSpPr>
        <p:spPr>
          <a:xfrm>
            <a:off x="287640" y="2809080"/>
            <a:ext cx="8664120" cy="64728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Calibri"/>
                <a:ea typeface="DejaVu Sans"/>
              </a:rPr>
              <a:t>Druhy postupu podle ekonomického významu změny </a:t>
            </a:r>
            <a:endParaRPr/>
          </a:p>
        </p:txBody>
      </p:sp>
      <p:sp>
        <p:nvSpPr>
          <p:cNvPr id="111" name="CustomShape 4"/>
          <p:cNvSpPr/>
          <p:nvPr/>
        </p:nvSpPr>
        <p:spPr>
          <a:xfrm>
            <a:off x="2483640" y="3717000"/>
            <a:ext cx="1655640" cy="64728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Zvýšení</a:t>
            </a:r>
            <a:endParaRPr/>
          </a:p>
        </p:txBody>
      </p:sp>
      <p:sp>
        <p:nvSpPr>
          <p:cNvPr id="112" name="CustomShape 5"/>
          <p:cNvSpPr/>
          <p:nvPr/>
        </p:nvSpPr>
        <p:spPr>
          <a:xfrm>
            <a:off x="6228360" y="3717000"/>
            <a:ext cx="1655640" cy="64728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Snížení</a:t>
            </a:r>
            <a:endParaRPr/>
          </a:p>
        </p:txBody>
      </p:sp>
      <p:sp>
        <p:nvSpPr>
          <p:cNvPr id="113" name="CustomShape 6"/>
          <p:cNvSpPr/>
          <p:nvPr/>
        </p:nvSpPr>
        <p:spPr>
          <a:xfrm>
            <a:off x="227520" y="4667400"/>
            <a:ext cx="1631520" cy="50328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Efektivní</a:t>
            </a:r>
            <a:endParaRPr/>
          </a:p>
        </p:txBody>
      </p:sp>
      <p:sp>
        <p:nvSpPr>
          <p:cNvPr id="114" name="CustomShape 7"/>
          <p:cNvSpPr/>
          <p:nvPr/>
        </p:nvSpPr>
        <p:spPr>
          <a:xfrm>
            <a:off x="227520" y="5877360"/>
            <a:ext cx="1631520" cy="503280"/>
          </a:xfrm>
          <a:prstGeom prst="rect">
            <a:avLst/>
          </a:prstGeom>
          <a:solidFill>
            <a:srgbClr val="FF66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Nominální</a:t>
            </a:r>
            <a:endParaRPr/>
          </a:p>
        </p:txBody>
      </p:sp>
      <p:sp>
        <p:nvSpPr>
          <p:cNvPr id="115" name="CustomShape 8"/>
          <p:cNvSpPr/>
          <p:nvPr/>
        </p:nvSpPr>
        <p:spPr>
          <a:xfrm>
            <a:off x="2123640" y="4509000"/>
            <a:ext cx="287964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Rozšíření vlastních zdrojů financování, vyrovnání dluhů korporace</a:t>
            </a:r>
            <a:endParaRPr/>
          </a:p>
        </p:txBody>
      </p:sp>
      <p:sp>
        <p:nvSpPr>
          <p:cNvPr id="116" name="CustomShape 9"/>
          <p:cNvSpPr/>
          <p:nvPr/>
        </p:nvSpPr>
        <p:spPr>
          <a:xfrm>
            <a:off x="5308560" y="4546080"/>
            <a:ext cx="358776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Zmenšení rozsahu vázaných zdrojů, uvolněné zdroje se vracejí společníkům</a:t>
            </a:r>
            <a:endParaRPr/>
          </a:p>
        </p:txBody>
      </p:sp>
      <p:sp>
        <p:nvSpPr>
          <p:cNvPr id="117" name="CustomShape 10"/>
          <p:cNvSpPr/>
          <p:nvPr/>
        </p:nvSpPr>
        <p:spPr>
          <a:xfrm>
            <a:off x="2123640" y="5667480"/>
            <a:ext cx="287964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 mezi účetními položkami, rozšíření vázaných zdrojů</a:t>
            </a:r>
            <a:endParaRPr/>
          </a:p>
        </p:txBody>
      </p:sp>
      <p:sp>
        <p:nvSpPr>
          <p:cNvPr id="118" name="CustomShape 11"/>
          <p:cNvSpPr/>
          <p:nvPr/>
        </p:nvSpPr>
        <p:spPr>
          <a:xfrm>
            <a:off x="5222160" y="5529240"/>
            <a:ext cx="3731760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Přesuny uvnitř vlastního kapitálu, např. úhrada ztráty nebo přesun ze základního kapitálu do rezervního fondu (§ 544 ZOK)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34466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467640" y="116640"/>
            <a:ext cx="8228880" cy="56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Rozhodování o změně výše základního kapitálu</a:t>
            </a:r>
            <a:endParaRPr/>
          </a:p>
        </p:txBody>
      </p:sp>
      <p:sp>
        <p:nvSpPr>
          <p:cNvPr id="120" name="CustomShape 2"/>
          <p:cNvSpPr/>
          <p:nvPr/>
        </p:nvSpPr>
        <p:spPr>
          <a:xfrm>
            <a:off x="2555640" y="836640"/>
            <a:ext cx="2951640" cy="57528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Rozhodovací orgán</a:t>
            </a:r>
            <a:endParaRPr/>
          </a:p>
        </p:txBody>
      </p:sp>
      <p:sp>
        <p:nvSpPr>
          <p:cNvPr id="121" name="CustomShape 3"/>
          <p:cNvSpPr/>
          <p:nvPr/>
        </p:nvSpPr>
        <p:spPr>
          <a:xfrm>
            <a:off x="2555640" y="3903480"/>
            <a:ext cx="2951640" cy="575280"/>
          </a:xfrm>
          <a:prstGeom prst="rect">
            <a:avLst/>
          </a:prstGeom>
          <a:solidFill>
            <a:srgbClr val="00206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Přijímání rozhodnutí</a:t>
            </a:r>
            <a:endParaRPr/>
          </a:p>
        </p:txBody>
      </p:sp>
      <p:sp>
        <p:nvSpPr>
          <p:cNvPr id="122" name="CustomShape 4"/>
          <p:cNvSpPr/>
          <p:nvPr/>
        </p:nvSpPr>
        <p:spPr>
          <a:xfrm>
            <a:off x="395640" y="1412640"/>
            <a:ext cx="935280" cy="79128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23" name="CustomShape 5"/>
          <p:cNvSpPr/>
          <p:nvPr/>
        </p:nvSpPr>
        <p:spPr>
          <a:xfrm>
            <a:off x="408600" y="2439720"/>
            <a:ext cx="935280" cy="64728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24" name="CustomShape 6"/>
          <p:cNvSpPr/>
          <p:nvPr/>
        </p:nvSpPr>
        <p:spPr>
          <a:xfrm>
            <a:off x="251640" y="4725000"/>
            <a:ext cx="935280" cy="64728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sro</a:t>
            </a:r>
            <a:endParaRPr/>
          </a:p>
        </p:txBody>
      </p:sp>
      <p:sp>
        <p:nvSpPr>
          <p:cNvPr id="125" name="CustomShape 7"/>
          <p:cNvSpPr/>
          <p:nvPr/>
        </p:nvSpPr>
        <p:spPr>
          <a:xfrm>
            <a:off x="251640" y="5577480"/>
            <a:ext cx="935280" cy="647280"/>
          </a:xfrm>
          <a:prstGeom prst="rect">
            <a:avLst/>
          </a:prstGeom>
          <a:solidFill>
            <a:srgbClr val="FFC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as</a:t>
            </a:r>
            <a:endParaRPr/>
          </a:p>
        </p:txBody>
      </p:sp>
      <p:sp>
        <p:nvSpPr>
          <p:cNvPr id="126" name="CustomShape 8"/>
          <p:cNvSpPr/>
          <p:nvPr/>
        </p:nvSpPr>
        <p:spPr>
          <a:xfrm>
            <a:off x="1547640" y="1700640"/>
            <a:ext cx="720000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Výlučná působnost valné hromady (§ 190 ZOK)</a:t>
            </a:r>
            <a:endParaRPr/>
          </a:p>
        </p:txBody>
      </p:sp>
      <p:sp>
        <p:nvSpPr>
          <p:cNvPr id="127" name="CustomShape 9"/>
          <p:cNvSpPr/>
          <p:nvPr/>
        </p:nvSpPr>
        <p:spPr>
          <a:xfrm>
            <a:off x="1531080" y="2272320"/>
            <a:ext cx="7200000" cy="161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Valná hromada: rozhodování o změně výše základního kapitálu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rozhodování o pověření představenstva (správní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rady) ke zvýšení základního kapitálu (§ 421 ZOK)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Představenstvo (správní rada): rozhodování na základě pověření a za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podmínek stanovených zákonem (§ 511 a n. ZOK)</a:t>
            </a:r>
            <a:endParaRPr/>
          </a:p>
        </p:txBody>
      </p:sp>
      <p:sp>
        <p:nvSpPr>
          <p:cNvPr id="128" name="CustomShape 10"/>
          <p:cNvSpPr/>
          <p:nvPr/>
        </p:nvSpPr>
        <p:spPr>
          <a:xfrm>
            <a:off x="1331640" y="5534640"/>
            <a:ext cx="6840000" cy="13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Alespoň dvoutřetinová většina hlasů přítomných akcionářů a dvoutřetinová většina hlasů přítomných akcionářů každého rozhodnutím dotčeného druhu akcií, </a:t>
            </a:r>
            <a:endParaRPr/>
          </a:p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osvědčení veřejnou listinou ( § 416, 417 ZOK)</a:t>
            </a:r>
            <a:endParaRPr/>
          </a:p>
        </p:txBody>
      </p:sp>
      <p:sp>
        <p:nvSpPr>
          <p:cNvPr id="129" name="CustomShape 11"/>
          <p:cNvSpPr/>
          <p:nvPr/>
        </p:nvSpPr>
        <p:spPr>
          <a:xfrm>
            <a:off x="1344600" y="4695120"/>
            <a:ext cx="761904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Dvoutřetinová většina hlasů všech společníků, osvědčuje se veřejnou listinou (§ 171, 172 ZOK)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965779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67640" y="188640"/>
            <a:ext cx="8228880" cy="7772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Ochrana akcionářů </a:t>
            </a:r>
            <a:r>
              <a:rPr lang="cs-CZ" sz="24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při zvyšování základního kapitálu – 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přednostní právo na upsání nových akcií</a:t>
            </a:r>
            <a:endParaRPr dirty="0"/>
          </a:p>
        </p:txBody>
      </p:sp>
      <p:sp>
        <p:nvSpPr>
          <p:cNvPr id="142" name="CustomShape 2"/>
          <p:cNvSpPr/>
          <p:nvPr/>
        </p:nvSpPr>
        <p:spPr>
          <a:xfrm>
            <a:off x="294625" y="1411920"/>
            <a:ext cx="2015640" cy="64728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Důvod ochrany</a:t>
            </a:r>
            <a:endParaRPr/>
          </a:p>
        </p:txBody>
      </p:sp>
      <p:sp>
        <p:nvSpPr>
          <p:cNvPr id="143" name="CustomShape 3"/>
          <p:cNvSpPr/>
          <p:nvPr/>
        </p:nvSpPr>
        <p:spPr>
          <a:xfrm>
            <a:off x="308013" y="2420888"/>
            <a:ext cx="2015640" cy="82440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 dirty="0">
                <a:solidFill>
                  <a:srgbClr val="FFFFFF"/>
                </a:solidFill>
                <a:latin typeface="Calibri"/>
                <a:ea typeface="DejaVu Sans"/>
              </a:rPr>
              <a:t>Rozsah přednostního práva</a:t>
            </a:r>
            <a:endParaRPr dirty="0"/>
          </a:p>
        </p:txBody>
      </p:sp>
      <p:sp>
        <p:nvSpPr>
          <p:cNvPr id="144" name="CustomShape 4"/>
          <p:cNvSpPr/>
          <p:nvPr/>
        </p:nvSpPr>
        <p:spPr>
          <a:xfrm>
            <a:off x="301680" y="4112280"/>
            <a:ext cx="2015640" cy="64728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Informace pro společníky</a:t>
            </a:r>
            <a:endParaRPr/>
          </a:p>
        </p:txBody>
      </p:sp>
      <p:sp>
        <p:nvSpPr>
          <p:cNvPr id="146" name="CustomShape 6"/>
          <p:cNvSpPr/>
          <p:nvPr/>
        </p:nvSpPr>
        <p:spPr>
          <a:xfrm>
            <a:off x="323640" y="5661360"/>
            <a:ext cx="2015640" cy="86328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Omezení přednostního práva</a:t>
            </a:r>
            <a:endParaRPr/>
          </a:p>
        </p:txBody>
      </p:sp>
      <p:sp>
        <p:nvSpPr>
          <p:cNvPr id="147" name="CustomShape 7"/>
          <p:cNvSpPr/>
          <p:nvPr/>
        </p:nvSpPr>
        <p:spPr>
          <a:xfrm>
            <a:off x="2570582" y="1385640"/>
            <a:ext cx="633600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Zabránění poklesu celkového podílu akcionářů na řízení společnosti („naředění akcií)</a:t>
            </a:r>
            <a:endParaRPr dirty="0"/>
          </a:p>
        </p:txBody>
      </p:sp>
      <p:sp>
        <p:nvSpPr>
          <p:cNvPr id="148" name="CustomShape 8"/>
          <p:cNvSpPr/>
          <p:nvPr/>
        </p:nvSpPr>
        <p:spPr>
          <a:xfrm>
            <a:off x="2570582" y="2330708"/>
            <a:ext cx="633600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00"/>
                </a:solidFill>
                <a:latin typeface="Calibri"/>
                <a:ea typeface="DejaVu Sans"/>
              </a:rPr>
              <a:t>Právo podílet se na celkové částce  zvýšení v rozsahu vlastního podílu akcionáře, pokud má být emisní kurs akcií splácen v penězích. (§ 484 ZOK)</a:t>
            </a:r>
            <a:endParaRPr dirty="0"/>
          </a:p>
        </p:txBody>
      </p:sp>
      <p:sp>
        <p:nvSpPr>
          <p:cNvPr id="149" name="CustomShape 9"/>
          <p:cNvSpPr/>
          <p:nvPr/>
        </p:nvSpPr>
        <p:spPr>
          <a:xfrm>
            <a:off x="2535491" y="4087989"/>
            <a:ext cx="6408000" cy="118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 dirty="0">
                <a:solidFill>
                  <a:srgbClr val="000000"/>
                </a:solidFill>
                <a:latin typeface="Calibri"/>
                <a:ea typeface="DejaVu Sans"/>
              </a:rPr>
              <a:t>Představenstvo zašle akcionářům informaci o místě a lhůtě vykonání přednostního práva, počtu nových akcií, které lze upsat na jednu dosavadní, charakteristice nových akcií a rozhodném dni (§ 485 ZOK).</a:t>
            </a:r>
            <a:endParaRPr dirty="0"/>
          </a:p>
        </p:txBody>
      </p:sp>
      <p:sp>
        <p:nvSpPr>
          <p:cNvPr id="151" name="CustomShape 11"/>
          <p:cNvSpPr/>
          <p:nvPr/>
        </p:nvSpPr>
        <p:spPr>
          <a:xfrm>
            <a:off x="2555640" y="5661360"/>
            <a:ext cx="640800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Přednostní právo nelze omezit nebo vyloučit stanovami, ale o  - omezení nebo vyloučení může rozhodnout valná hromada, je-li to v důležitém zájmu společnosti. (§ 487 – 489 ZOK)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322184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4680"/>
            <a:ext cx="8228880" cy="56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Ochrana věřitelů – snížení základního kapitálu</a:t>
            </a:r>
            <a:endParaRPr/>
          </a:p>
        </p:txBody>
      </p:sp>
      <p:sp>
        <p:nvSpPr>
          <p:cNvPr id="153" name="CustomShape 2"/>
          <p:cNvSpPr/>
          <p:nvPr/>
        </p:nvSpPr>
        <p:spPr>
          <a:xfrm>
            <a:off x="179640" y="908640"/>
            <a:ext cx="2447640" cy="64728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Podstata ochrany</a:t>
            </a:r>
            <a:endParaRPr/>
          </a:p>
        </p:txBody>
      </p:sp>
      <p:sp>
        <p:nvSpPr>
          <p:cNvPr id="154" name="CustomShape 3"/>
          <p:cNvSpPr/>
          <p:nvPr/>
        </p:nvSpPr>
        <p:spPr>
          <a:xfrm>
            <a:off x="2857680" y="916560"/>
            <a:ext cx="604800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Informace o rozhodnutí snížit základní kapitál a výzva k přihlášení pohledávek.</a:t>
            </a:r>
            <a:endParaRPr/>
          </a:p>
        </p:txBody>
      </p:sp>
      <p:sp>
        <p:nvSpPr>
          <p:cNvPr id="155" name="CustomShape 4"/>
          <p:cNvSpPr/>
          <p:nvPr/>
        </p:nvSpPr>
        <p:spPr>
          <a:xfrm>
            <a:off x="197280" y="1736640"/>
            <a:ext cx="4679640" cy="64728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000" strike="noStrike">
                <a:solidFill>
                  <a:srgbClr val="FFFFFF"/>
                </a:solidFill>
                <a:latin typeface="Calibri"/>
                <a:ea typeface="DejaVu Sans"/>
              </a:rPr>
              <a:t>Postup představenstva (§ 518 ZOK)</a:t>
            </a:r>
            <a:endParaRPr/>
          </a:p>
        </p:txBody>
      </p:sp>
      <p:sp>
        <p:nvSpPr>
          <p:cNvPr id="156" name="CustomShape 5"/>
          <p:cNvSpPr/>
          <p:nvPr/>
        </p:nvSpPr>
        <p:spPr>
          <a:xfrm>
            <a:off x="179640" y="2709000"/>
            <a:ext cx="8726040" cy="313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oznámení rozhodnutí o snížení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základního kapitálu písemně těm známým věřitelům, jejichž pohledávky vznikly před účinností rozhodnutí valné hromady o snížení, spojeno s výzvou k přihlášení pohledávek - § 518 odst. 1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zveřejnění usnesení 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o snížení základního kapitálu dvakrát po sobě s odstupem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30 dní. Poprvé zveřejní představenstvo usnesení po zápisu usnesení do obchodního rejstříku, součástí zveřejnění je výzva k přihlášení pohledávek</a:t>
            </a: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Věřitelé mohou do 90 dnů ode dne, kdy obdrželi oznámení, nebo od druhého zveřejnění informace o snížení požadovat, aby jejich dosud nesplatné pohledávky byly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splněny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přiměřeně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zajištěny</a:t>
            </a: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 nebo bylo dohodnuto </a:t>
            </a:r>
            <a:r>
              <a:rPr lang="cs-CZ" sz="2000" strike="noStrike">
                <a:solidFill>
                  <a:srgbClr val="FF0000"/>
                </a:solidFill>
                <a:latin typeface="Calibri"/>
                <a:ea typeface="DejaVu Sans"/>
              </a:rPr>
              <a:t>jiné řešení.</a:t>
            </a:r>
            <a:endParaRPr/>
          </a:p>
        </p:txBody>
      </p:sp>
      <p:sp>
        <p:nvSpPr>
          <p:cNvPr id="157" name="CustomShape 6"/>
          <p:cNvSpPr/>
          <p:nvPr/>
        </p:nvSpPr>
        <p:spPr>
          <a:xfrm>
            <a:off x="197280" y="5879160"/>
            <a:ext cx="870804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trike="noStrike">
                <a:solidFill>
                  <a:srgbClr val="00B050"/>
                </a:solidFill>
                <a:latin typeface="Calibri"/>
                <a:ea typeface="DejaVu Sans"/>
              </a:rPr>
              <a:t>Před splněním povinností vůči věřitelům nelze akcionářům poskytnout plnění z důvodu snížení základního kapitálu nebo prominout nesplacené části emisního kursu akcií.  Snížení zapíše soud, jen pokud bylo prokázáno uspokojení nebo zajištění věřitelů.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550958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685800" y="234888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 dirty="0" smtClean="0">
                <a:solidFill>
                  <a:srgbClr val="000000"/>
                </a:solidFill>
              </a:rPr>
              <a:t>Základní kapitál – změny výše judikatura</a:t>
            </a:r>
            <a:endParaRPr lang="cs-CZ" altLang="cs-CZ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29 </a:t>
            </a:r>
            <a:r>
              <a:rPr lang="cs-CZ" dirty="0" err="1"/>
              <a:t>Cdo</a:t>
            </a:r>
            <a:r>
              <a:rPr lang="cs-CZ" dirty="0"/>
              <a:t> </a:t>
            </a:r>
            <a:r>
              <a:rPr lang="cs-CZ" dirty="0" smtClean="0"/>
              <a:t>868/2007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052736"/>
            <a:ext cx="871296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ejstříkový soud nepovolil zápis zvýšení základního kapitálu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valná hromada rozhodla o tom, že zvýšení bude představovat 227 </a:t>
            </a:r>
            <a:r>
              <a:rPr lang="cs-CZ" dirty="0"/>
              <a:t>kusů kmenových </a:t>
            </a:r>
            <a:r>
              <a:rPr lang="cs-CZ" dirty="0" smtClean="0"/>
              <a:t>akcií, každá  o </a:t>
            </a:r>
            <a:r>
              <a:rPr lang="cs-CZ" dirty="0"/>
              <a:t>jmenovité hodnotě 50.000,- Kč</a:t>
            </a:r>
            <a:r>
              <a:rPr lang="cs-CZ" dirty="0" smtClean="0"/>
              <a:t>, celková výše zvýšení je 11 350 000 Kč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přednostní právo na úpis jedné nové akcie připadá na 209 kusů dosavadních </a:t>
            </a:r>
            <a:r>
              <a:rPr lang="cs-CZ" dirty="0" smtClean="0"/>
              <a:t>akcií,</a:t>
            </a:r>
          </a:p>
          <a:p>
            <a:pPr marL="285750" indent="-285750"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polečnost má </a:t>
            </a:r>
            <a:r>
              <a:rPr lang="cs-CZ" dirty="0"/>
              <a:t>rozptýlenou akcionářskou strukturu přesahující 10.000 akcionářů, z nichž pouze 6 akcionářů bylo k rozhodnému dni vlastníky více jak 209 kusů akcií a zbytek byli minoritní </a:t>
            </a:r>
            <a:r>
              <a:rPr lang="cs-CZ" dirty="0" smtClean="0"/>
              <a:t>akcionáři.</a:t>
            </a:r>
          </a:p>
          <a:p>
            <a:pPr marL="285750" indent="-285750" algn="just">
              <a:buFontTx/>
              <a:buChar char="-"/>
            </a:pPr>
            <a:r>
              <a:rPr lang="cs-CZ" dirty="0" err="1" smtClean="0"/>
              <a:t>Dovolatelka</a:t>
            </a:r>
            <a:r>
              <a:rPr lang="cs-CZ" dirty="0" smtClean="0"/>
              <a:t> </a:t>
            </a:r>
            <a:r>
              <a:rPr lang="cs-CZ" dirty="0"/>
              <a:t>argumentuje tím, že obchodní zákoník neurčuje </a:t>
            </a:r>
            <a:r>
              <a:rPr lang="cs-CZ" dirty="0" smtClean="0"/>
              <a:t>povinnost </a:t>
            </a:r>
            <a:r>
              <a:rPr lang="cs-CZ" dirty="0"/>
              <a:t>stanovit podmínky při zvyšování  základního kapitálu tak, aby každý akcionář mohl na každou dosavadní  akcii upsat nejméně jednu akcii. </a:t>
            </a:r>
            <a:r>
              <a:rPr lang="cs-CZ" dirty="0" smtClean="0"/>
              <a:t>Má </a:t>
            </a:r>
            <a:r>
              <a:rPr lang="cs-CZ" dirty="0"/>
              <a:t>za to, že stávající úprava  je obecná a připouští jak možnost, že na jednu dosavadní akcii připadne méně než jedna nová akcie, tak i možnost, že na jednu dosavadní akcii připadne více než jedna nová akcie. Z formulace jednotlivých ustanovení obchodního zákoníku, zejména pak z § 204a odst. 2 písm. b), lze dle </a:t>
            </a:r>
            <a:r>
              <a:rPr lang="cs-CZ" dirty="0" err="1"/>
              <a:t>dovolatelky</a:t>
            </a:r>
            <a:r>
              <a:rPr lang="cs-CZ" dirty="0"/>
              <a:t> jednoznačně dovodit, že zákonodárce výslovně počítá s možností, že na jednu dosavadní akcii připadá méně než jedna nová akcie, a že tedy rozhodnutí valné hromady </a:t>
            </a:r>
            <a:r>
              <a:rPr lang="cs-CZ" dirty="0" err="1"/>
              <a:t>dovolatelky</a:t>
            </a:r>
            <a:r>
              <a:rPr lang="cs-CZ" dirty="0"/>
              <a:t> ze dne 13. ledna 2005 bylo v souladu se zákonem</a:t>
            </a:r>
            <a:r>
              <a:rPr lang="cs-CZ" dirty="0" smtClean="0"/>
              <a:t>.</a:t>
            </a:r>
            <a:r>
              <a:rPr lang="cs-CZ" dirty="0"/>
              <a:t> Rovněž je třeba vzít v úvahu </a:t>
            </a:r>
            <a:r>
              <a:rPr lang="cs-CZ" dirty="0" smtClean="0"/>
              <a:t>oprávněné </a:t>
            </a:r>
            <a:r>
              <a:rPr lang="cs-CZ" dirty="0"/>
              <a:t>zájmy společnosti a důvody zvyšování základního kapitálu. </a:t>
            </a:r>
            <a:r>
              <a:rPr lang="cs-CZ" dirty="0" smtClean="0"/>
              <a:t>Mohlo by </a:t>
            </a:r>
            <a:r>
              <a:rPr lang="cs-CZ" dirty="0"/>
              <a:t>paradoxně dojít i k situaci, že by k účinnému zvýšení základního kapitálu vůbec nikdy nedošlo, neboť by se nepodařilo upsat akcie </a:t>
            </a:r>
            <a:r>
              <a:rPr lang="cs-CZ" dirty="0" smtClean="0"/>
              <a:t>odpovídající navrhovanému zvýšení.</a:t>
            </a:r>
            <a:endParaRPr lang="cs-CZ" dirty="0"/>
          </a:p>
          <a:p>
            <a:r>
              <a:rPr lang="cs-CZ" dirty="0"/>
              <a:t> 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r>
              <a:rPr lang="cs-CZ" dirty="0"/>
              <a:t> 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67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altLang="cs-CZ" sz="2400" dirty="0" smtClean="0">
                <a:solidFill>
                  <a:srgbClr val="FF0000"/>
                </a:solidFill>
              </a:rPr>
              <a:t>základní kapitál:</a:t>
            </a:r>
            <a:r>
              <a:rPr lang="cs-CZ" altLang="cs-CZ" sz="2400" dirty="0" smtClean="0">
                <a:solidFill>
                  <a:srgbClr val="000000"/>
                </a:solidFill>
              </a:rPr>
              <a:t> tvořen peněžitými i nepeněžitými vklady společníků a je peněžním vyjádřením těchto vkladů. Povinně se tvoří u kapitálových společností a u komanditní společnosti se tvoří z povinných vkladů komanditistů. Výše základního kapitálu se zapisuje do obchodního rejstříku. </a:t>
            </a:r>
          </a:p>
          <a:p>
            <a:pPr algn="just"/>
            <a:r>
              <a:rPr lang="cs-CZ" altLang="cs-CZ" sz="2400" dirty="0" smtClean="0">
                <a:solidFill>
                  <a:srgbClr val="0070C0"/>
                </a:solidFill>
              </a:rPr>
              <a:t>Základní kapitál jako zdroj – ekonomický význam základního kapitálu: </a:t>
            </a:r>
            <a:r>
              <a:rPr lang="cs-CZ" altLang="cs-CZ" sz="2400" dirty="0" smtClean="0">
                <a:solidFill>
                  <a:srgbClr val="000000"/>
                </a:solidFill>
              </a:rPr>
              <a:t>V účetní rozvaze je součástí vlastního kapitálu a položkou pasiv, vyjadřuje zde rozsah financování společnosti z vlastních zdrojů. V aktivech proto údaji o základním kapitálu odpovídá různá struktura majetku, který je kryt základním kapitálem.</a:t>
            </a:r>
          </a:p>
          <a:p>
            <a:pPr algn="just"/>
            <a:r>
              <a:rPr lang="cs-CZ" altLang="cs-CZ" sz="2400" dirty="0" smtClean="0">
                <a:solidFill>
                  <a:srgbClr val="0070C0"/>
                </a:solidFill>
              </a:rPr>
              <a:t>Základní kapitál jako zajišťovací prvek – garanční funkce základního kapitálu: </a:t>
            </a:r>
            <a:r>
              <a:rPr lang="cs-CZ" altLang="cs-CZ" sz="2400" dirty="0" smtClean="0"/>
              <a:t>snaha poskytnou věřitelům jistotu splnění jejich pohledávek, i když společníci nejsou zákonnými ručiteli</a:t>
            </a:r>
            <a:endParaRPr lang="cs-CZ" altLang="cs-CZ" sz="2400" dirty="0" smtClean="0">
              <a:solidFill>
                <a:srgbClr val="0070C0"/>
              </a:solidFill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76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3568" y="548680"/>
            <a:ext cx="4575175" cy="500062"/>
            <a:chOff x="1461" y="1071"/>
            <a:chExt cx="2882" cy="315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1473" y="1071"/>
              <a:ext cx="2857" cy="315"/>
            </a:xfrm>
            <a:prstGeom prst="rect">
              <a:avLst/>
            </a:prstGeom>
            <a:solidFill>
              <a:srgbClr val="CC3300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4" name="Rectangle 7"/>
            <p:cNvSpPr>
              <a:spLocks noChangeArrowheads="1"/>
            </p:cNvSpPr>
            <p:nvPr/>
          </p:nvSpPr>
          <p:spPr bwMode="auto">
            <a:xfrm>
              <a:off x="1461" y="1114"/>
              <a:ext cx="288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 dirty="0">
                  <a:solidFill>
                    <a:srgbClr val="000000"/>
                  </a:solidFill>
                  <a:cs typeface="Times New Roman" pitchFamily="16" charset="0"/>
                </a:rPr>
                <a:t>Garanční funkce základního kapitálu</a:t>
              </a:r>
            </a:p>
          </p:txBody>
        </p:sp>
      </p:grp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95536" y="1556792"/>
            <a:ext cx="3668712" cy="428625"/>
            <a:chOff x="242" y="2028"/>
            <a:chExt cx="2311" cy="270"/>
          </a:xfrm>
          <a:solidFill>
            <a:srgbClr val="00B050"/>
          </a:solidFill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242" y="2028"/>
              <a:ext cx="2311" cy="270"/>
            </a:xfrm>
            <a:prstGeom prst="rect">
              <a:avLst/>
            </a:prstGeom>
            <a:grpFill/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715" y="2045"/>
              <a:ext cx="1379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 dirty="0">
                  <a:solidFill>
                    <a:srgbClr val="000000"/>
                  </a:solidFill>
                  <a:cs typeface="Times New Roman" pitchFamily="16" charset="0"/>
                </a:rPr>
                <a:t>Princip vázanosti</a:t>
              </a:r>
            </a:p>
          </p:txBody>
        </p:sp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95536" y="2241054"/>
            <a:ext cx="6283162" cy="1778772"/>
            <a:chOff x="204" y="2341"/>
            <a:chExt cx="5350" cy="1314"/>
          </a:xfrm>
          <a:solidFill>
            <a:srgbClr val="92D050"/>
          </a:solidFill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04" y="2341"/>
              <a:ext cx="5350" cy="1314"/>
            </a:xfrm>
            <a:prstGeom prst="rect">
              <a:avLst/>
            </a:prstGeom>
            <a:grpFill/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04" y="2532"/>
              <a:ext cx="3857" cy="9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6513" eaLnBrk="0" hangingPunct="0"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6513" algn="l"/>
                  <a:tab pos="484188" algn="l"/>
                  <a:tab pos="933450" algn="l"/>
                  <a:tab pos="1382713" algn="l"/>
                  <a:tab pos="1831975" algn="l"/>
                  <a:tab pos="2281238" algn="l"/>
                  <a:tab pos="2730500" algn="l"/>
                  <a:tab pos="3179763" algn="l"/>
                  <a:tab pos="3629025" algn="l"/>
                  <a:tab pos="4078288" algn="l"/>
                  <a:tab pos="4527550" algn="l"/>
                  <a:tab pos="4976813" algn="l"/>
                  <a:tab pos="5426075" algn="l"/>
                  <a:tab pos="5875338" algn="l"/>
                  <a:tab pos="6324600" algn="l"/>
                  <a:tab pos="6773863" algn="l"/>
                  <a:tab pos="7223125" algn="l"/>
                  <a:tab pos="7672388" algn="l"/>
                  <a:tab pos="8121650" algn="l"/>
                  <a:tab pos="8570913" algn="l"/>
                  <a:tab pos="9020175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eaLnBrk="1" hangingPunct="1">
                <a:buFont typeface="Times New Roman" pitchFamily="16" charset="0"/>
                <a:buChar char="•"/>
              </a:pPr>
              <a:r>
                <a:rPr lang="cs-CZ" altLang="cs-CZ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r>
                <a:rPr lang="cs-CZ" altLang="cs-CZ" sz="1800" dirty="0">
                  <a:solidFill>
                    <a:srgbClr val="000000"/>
                  </a:solidFill>
                  <a:cs typeface="Times New Roman" pitchFamily="16" charset="0"/>
                </a:rPr>
                <a:t>nezávislost společnosti na skutečnostech, které by mohly nastat</a:t>
              </a:r>
            </a:p>
            <a:p>
              <a:pPr eaLnBrk="1" hangingPunct="1">
                <a:buClrTx/>
                <a:buFontTx/>
                <a:buNone/>
              </a:pPr>
              <a:r>
                <a:rPr lang="cs-CZ" altLang="cs-CZ" sz="1800" dirty="0">
                  <a:solidFill>
                    <a:srgbClr val="000000"/>
                  </a:solidFill>
                  <a:cs typeface="Times New Roman" pitchFamily="16" charset="0"/>
                </a:rPr>
                <a:t> u jednotlivých společníků,</a:t>
              </a:r>
            </a:p>
            <a:p>
              <a:pPr eaLnBrk="1" hangingPunct="1">
                <a:buFont typeface="Times New Roman" pitchFamily="16" charset="0"/>
                <a:buChar char="•"/>
              </a:pPr>
              <a:r>
                <a:rPr lang="cs-CZ" altLang="cs-CZ" sz="1800" dirty="0">
                  <a:solidFill>
                    <a:srgbClr val="000000"/>
                  </a:solidFill>
                  <a:cs typeface="Times New Roman" pitchFamily="16" charset="0"/>
                </a:rPr>
                <a:t> vyloučení požadavků společníků na vrácení vkladů </a:t>
              </a:r>
            </a:p>
            <a:p>
              <a:pPr eaLnBrk="1" hangingPunct="1">
                <a:buClrTx/>
                <a:buFontTx/>
                <a:buNone/>
              </a:pPr>
              <a:r>
                <a:rPr lang="cs-CZ" altLang="cs-CZ" sz="1800" dirty="0">
                  <a:solidFill>
                    <a:srgbClr val="000000"/>
                  </a:solidFill>
                  <a:cs typeface="Times New Roman" pitchFamily="16" charset="0"/>
                </a:rPr>
                <a:t>(brání rozdělení základního kapitálu mezi společníky za trvání </a:t>
              </a:r>
            </a:p>
            <a:p>
              <a:pPr eaLnBrk="1" hangingPunct="1">
                <a:buClrTx/>
                <a:buFontTx/>
                <a:buNone/>
              </a:pPr>
              <a:r>
                <a:rPr lang="cs-CZ" altLang="cs-CZ" sz="1800" dirty="0">
                  <a:solidFill>
                    <a:srgbClr val="000000"/>
                  </a:solidFill>
                  <a:cs typeface="Times New Roman" pitchFamily="16" charset="0"/>
                </a:rPr>
                <a:t>společnosti i libovolným změnám výše základního kapitálu)</a:t>
              </a:r>
            </a:p>
          </p:txBody>
        </p:sp>
      </p:grp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395536" y="4278426"/>
            <a:ext cx="6116638" cy="430212"/>
            <a:chOff x="1746" y="2659"/>
            <a:chExt cx="3853" cy="271"/>
          </a:xfrm>
          <a:solidFill>
            <a:srgbClr val="00B050"/>
          </a:solidFill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746" y="2659"/>
              <a:ext cx="3853" cy="271"/>
            </a:xfrm>
            <a:prstGeom prst="rect">
              <a:avLst/>
            </a:prstGeom>
            <a:grpFill/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178" y="2680"/>
              <a:ext cx="2989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 dirty="0">
                  <a:solidFill>
                    <a:srgbClr val="000000"/>
                  </a:solidFill>
                  <a:cs typeface="Times New Roman" pitchFamily="16" charset="0"/>
                </a:rPr>
                <a:t>Princip zachování základního kapitálu</a:t>
              </a:r>
            </a:p>
          </p:txBody>
        </p: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391211" y="5288757"/>
            <a:ext cx="6898945" cy="1258888"/>
            <a:chOff x="248" y="3371"/>
            <a:chExt cx="4942" cy="1586"/>
          </a:xfrm>
          <a:solidFill>
            <a:srgbClr val="92D050"/>
          </a:solidFill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248" y="3371"/>
              <a:ext cx="4942" cy="1586"/>
            </a:xfrm>
            <a:prstGeom prst="rect">
              <a:avLst/>
            </a:prstGeom>
            <a:grpFill/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329" y="3776"/>
              <a:ext cx="4754" cy="775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 sz="2000" dirty="0">
                  <a:solidFill>
                    <a:srgbClr val="000000"/>
                  </a:solidFill>
                  <a:cs typeface="Times New Roman" pitchFamily="16" charset="0"/>
                </a:rPr>
                <a:t>skutečná existence rovnosti mezi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cs-CZ" altLang="cs-CZ" sz="2000" dirty="0">
                  <a:solidFill>
                    <a:srgbClr val="000000"/>
                  </a:solidFill>
                  <a:cs typeface="Times New Roman" pitchFamily="16" charset="0"/>
                </a:rPr>
                <a:t> majetkem společnosti a číselnou hodnotou základního kapitálu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460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720725" y="1"/>
            <a:ext cx="7772400" cy="1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 dirty="0">
                <a:solidFill>
                  <a:srgbClr val="000000"/>
                </a:solidFill>
              </a:rPr>
              <a:t>Projevy zásady zachování </a:t>
            </a:r>
            <a:r>
              <a:rPr lang="cs-CZ" altLang="cs-CZ" sz="3600" dirty="0" smtClean="0">
                <a:solidFill>
                  <a:srgbClr val="000000"/>
                </a:solidFill>
              </a:rPr>
              <a:t>a vázanosti základního </a:t>
            </a:r>
            <a:r>
              <a:rPr lang="cs-CZ" altLang="cs-CZ" sz="3600" dirty="0">
                <a:solidFill>
                  <a:srgbClr val="000000"/>
                </a:solidFill>
              </a:rPr>
              <a:t>kapitálu</a:t>
            </a:r>
          </a:p>
        </p:txBody>
      </p:sp>
      <p:grpSp>
        <p:nvGrpSpPr>
          <p:cNvPr id="13315" name="Group 2"/>
          <p:cNvGrpSpPr>
            <a:grpSpLocks/>
          </p:cNvGrpSpPr>
          <p:nvPr/>
        </p:nvGrpSpPr>
        <p:grpSpPr bwMode="auto">
          <a:xfrm>
            <a:off x="395288" y="1514475"/>
            <a:ext cx="8277225" cy="730250"/>
            <a:chOff x="249" y="954"/>
            <a:chExt cx="5214" cy="460"/>
          </a:xfrm>
        </p:grpSpPr>
        <p:sp>
          <p:nvSpPr>
            <p:cNvPr id="13328" name="Rectangle 3"/>
            <p:cNvSpPr>
              <a:spLocks noChangeArrowheads="1"/>
            </p:cNvSpPr>
            <p:nvPr/>
          </p:nvSpPr>
          <p:spPr bwMode="auto">
            <a:xfrm>
              <a:off x="249" y="981"/>
              <a:ext cx="5214" cy="406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3329" name="Rectangle 4"/>
            <p:cNvSpPr>
              <a:spLocks noChangeArrowheads="1"/>
            </p:cNvSpPr>
            <p:nvPr/>
          </p:nvSpPr>
          <p:spPr bwMode="auto">
            <a:xfrm>
              <a:off x="518" y="954"/>
              <a:ext cx="4674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povinnost vytvářet základní kapitál v minimálním zákonem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stanoveném rozsahu - jen akciová společnost , § 246</a:t>
              </a:r>
            </a:p>
          </p:txBody>
        </p:sp>
      </p:grpSp>
      <p:grpSp>
        <p:nvGrpSpPr>
          <p:cNvPr id="13316" name="Group 5"/>
          <p:cNvGrpSpPr>
            <a:grpSpLocks/>
          </p:cNvGrpSpPr>
          <p:nvPr/>
        </p:nvGrpSpPr>
        <p:grpSpPr bwMode="auto">
          <a:xfrm>
            <a:off x="484188" y="3128963"/>
            <a:ext cx="8480425" cy="873125"/>
            <a:chOff x="305" y="1971"/>
            <a:chExt cx="5342" cy="550"/>
          </a:xfrm>
        </p:grpSpPr>
        <p:sp>
          <p:nvSpPr>
            <p:cNvPr id="13326" name="Rectangle 6"/>
            <p:cNvSpPr>
              <a:spLocks noChangeArrowheads="1"/>
            </p:cNvSpPr>
            <p:nvPr/>
          </p:nvSpPr>
          <p:spPr bwMode="auto">
            <a:xfrm>
              <a:off x="305" y="2016"/>
              <a:ext cx="5342" cy="459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3327" name="Rectangle 7"/>
            <p:cNvSpPr>
              <a:spLocks noChangeArrowheads="1"/>
            </p:cNvSpPr>
            <p:nvPr/>
          </p:nvSpPr>
          <p:spPr bwMode="auto">
            <a:xfrm>
              <a:off x="343" y="1971"/>
              <a:ext cx="5265" cy="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40680" bIns="0" anchor="ctr"/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zákaz vracení vkladů (§ 16), prominutí povinnosti splatit vklad (§ 150, § 344)</a:t>
              </a:r>
            </a:p>
          </p:txBody>
        </p:sp>
      </p:grpSp>
      <p:grpSp>
        <p:nvGrpSpPr>
          <p:cNvPr id="13317" name="Group 8"/>
          <p:cNvGrpSpPr>
            <a:grpSpLocks/>
          </p:cNvGrpSpPr>
          <p:nvPr/>
        </p:nvGrpSpPr>
        <p:grpSpPr bwMode="auto">
          <a:xfrm>
            <a:off x="400050" y="2463800"/>
            <a:ext cx="8277225" cy="428625"/>
            <a:chOff x="252" y="1552"/>
            <a:chExt cx="5214" cy="270"/>
          </a:xfrm>
        </p:grpSpPr>
        <p:sp>
          <p:nvSpPr>
            <p:cNvPr id="13324" name="Rectangle 9"/>
            <p:cNvSpPr>
              <a:spLocks noChangeArrowheads="1"/>
            </p:cNvSpPr>
            <p:nvPr/>
          </p:nvSpPr>
          <p:spPr bwMode="auto">
            <a:xfrm>
              <a:off x="252" y="1552"/>
              <a:ext cx="5214" cy="270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3325" name="Rectangle 10"/>
            <p:cNvSpPr>
              <a:spLocks noChangeArrowheads="1"/>
            </p:cNvSpPr>
            <p:nvPr/>
          </p:nvSpPr>
          <p:spPr bwMode="auto">
            <a:xfrm>
              <a:off x="1655" y="1573"/>
              <a:ext cx="240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povinnost splatit vklady (§ 17)</a:t>
              </a:r>
            </a:p>
          </p:txBody>
        </p:sp>
      </p:grpSp>
      <p:grpSp>
        <p:nvGrpSpPr>
          <p:cNvPr id="13318" name="Group 11"/>
          <p:cNvGrpSpPr>
            <a:grpSpLocks/>
          </p:cNvGrpSpPr>
          <p:nvPr/>
        </p:nvGrpSpPr>
        <p:grpSpPr bwMode="auto">
          <a:xfrm>
            <a:off x="400050" y="4360863"/>
            <a:ext cx="8393113" cy="860425"/>
            <a:chOff x="252" y="2747"/>
            <a:chExt cx="5287" cy="542"/>
          </a:xfrm>
        </p:grpSpPr>
        <p:sp>
          <p:nvSpPr>
            <p:cNvPr id="13322" name="Rectangle 12"/>
            <p:cNvSpPr>
              <a:spLocks noChangeArrowheads="1"/>
            </p:cNvSpPr>
            <p:nvPr/>
          </p:nvSpPr>
          <p:spPr bwMode="auto">
            <a:xfrm>
              <a:off x="289" y="2747"/>
              <a:ext cx="5212" cy="542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3323" name="Rectangle 13"/>
            <p:cNvSpPr>
              <a:spLocks noChangeArrowheads="1"/>
            </p:cNvSpPr>
            <p:nvPr/>
          </p:nvSpPr>
          <p:spPr bwMode="auto">
            <a:xfrm>
              <a:off x="252" y="2747"/>
              <a:ext cx="5287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40680" bIns="0" anchor="ctr"/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zákaz vyplácení podílu na zisku, pokud by nebyly vytvořeny zdroje (§ 40, § 161, § 350)</a:t>
              </a:r>
            </a:p>
          </p:txBody>
        </p:sp>
      </p:grpSp>
      <p:grpSp>
        <p:nvGrpSpPr>
          <p:cNvPr id="13319" name="Group 14"/>
          <p:cNvGrpSpPr>
            <a:grpSpLocks/>
          </p:cNvGrpSpPr>
          <p:nvPr/>
        </p:nvGrpSpPr>
        <p:grpSpPr bwMode="auto">
          <a:xfrm>
            <a:off x="468313" y="5784850"/>
            <a:ext cx="8277225" cy="730250"/>
            <a:chOff x="295" y="3644"/>
            <a:chExt cx="5214" cy="460"/>
          </a:xfrm>
        </p:grpSpPr>
        <p:sp>
          <p:nvSpPr>
            <p:cNvPr id="13320" name="Rectangle 15"/>
            <p:cNvSpPr>
              <a:spLocks noChangeArrowheads="1"/>
            </p:cNvSpPr>
            <p:nvPr/>
          </p:nvSpPr>
          <p:spPr bwMode="auto">
            <a:xfrm>
              <a:off x="295" y="3657"/>
              <a:ext cx="5214" cy="434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13321" name="Rectangle 16"/>
            <p:cNvSpPr>
              <a:spLocks noChangeArrowheads="1"/>
            </p:cNvSpPr>
            <p:nvPr/>
          </p:nvSpPr>
          <p:spPr bwMode="auto">
            <a:xfrm>
              <a:off x="764" y="3644"/>
              <a:ext cx="427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kogentně stanovené postupy pro zvyšování a snižování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cs-CZ" altLang="cs-CZ">
                  <a:solidFill>
                    <a:srgbClr val="000000"/>
                  </a:solidFill>
                  <a:cs typeface="Times New Roman" pitchFamily="16" charset="0"/>
                </a:rPr>
                <a:t>základního kapitálu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7976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000000"/>
                </a:solidFill>
              </a:rPr>
              <a:t>Příklad - rozvaha s. r. o.</a:t>
            </a:r>
          </a:p>
        </p:txBody>
      </p:sp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685800" y="2424113"/>
          <a:ext cx="7773988" cy="2830514"/>
        </p:xfrm>
        <a:graphic>
          <a:graphicData uri="http://schemas.openxmlformats.org/drawingml/2006/table">
            <a:tbl>
              <a:tblPr/>
              <a:tblGrid>
                <a:gridCol w="3887788"/>
                <a:gridCol w="3886200"/>
              </a:tblGrid>
              <a:tr h="69691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AKTIVA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PASIVA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B.II. Dlouhodobý hmotný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Budova 300 000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A.I. Základní kapitál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Jáji 300 000 Kč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Páji 300 000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C.IV. Krátkodobý finanční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Hotovost 300 000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ヒラギノ明朝 ProN W3" charset="0"/>
                        <a:cs typeface="ヒラギノ明朝 ProN W3" charset="0"/>
                      </a:endParaRP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AKTIVA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600 000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PASIVA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600 000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1799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000000"/>
                </a:solidFill>
              </a:rPr>
              <a:t>Příklad - úvěr od banky</a:t>
            </a:r>
          </a:p>
        </p:txBody>
      </p:sp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685800" y="2493963"/>
          <a:ext cx="7773988" cy="2649539"/>
        </p:xfrm>
        <a:graphic>
          <a:graphicData uri="http://schemas.openxmlformats.org/drawingml/2006/table">
            <a:tbl>
              <a:tblPr/>
              <a:tblGrid>
                <a:gridCol w="3887788"/>
                <a:gridCol w="3886200"/>
              </a:tblGrid>
              <a:tr h="636588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AKTIVA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PASIVA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B.II. Dlouhodobý hmotný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Budova 300 000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A.I. Základní kapitál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Jáji 300 000 Kč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Páji 300 000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C.IV. Krátkodobý finanční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Hotovost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800 000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B.IV. Bankovní úvěry a výpomoci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Úvěr od banky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500 000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AKTIVA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1 100 000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PASIVA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1 100 000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53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 dirty="0">
                <a:solidFill>
                  <a:srgbClr val="000000"/>
                </a:solidFill>
              </a:rPr>
              <a:t>Příklad - nákup stroje</a:t>
            </a:r>
          </a:p>
        </p:txBody>
      </p:sp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685800" y="2493963"/>
          <a:ext cx="7773988" cy="2795589"/>
        </p:xfrm>
        <a:graphic>
          <a:graphicData uri="http://schemas.openxmlformats.org/drawingml/2006/table">
            <a:tbl>
              <a:tblPr/>
              <a:tblGrid>
                <a:gridCol w="3887788"/>
                <a:gridCol w="3886200"/>
              </a:tblGrid>
              <a:tr h="67151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AKTIVA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PASIVA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B.II. Dlouhodobý hmotný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Budova 300 000 Kč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Stroj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500 000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A.I. Základní kapitál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Jáji 300 000 Kč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Páji 300 000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C.IV. Krátkodobý finanční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Hotovost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300 000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B.IV. Bankovní úvěry a výpomoci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Úvěr od banky 500 000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AKTIVA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1 100 000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PASIVA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1 100 000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78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 dirty="0">
                <a:solidFill>
                  <a:srgbClr val="000000"/>
                </a:solidFill>
              </a:rPr>
              <a:t>Příklad - nákup materiálu</a:t>
            </a: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685800" y="1981200"/>
          <a:ext cx="7773988" cy="3675063"/>
        </p:xfrm>
        <a:graphic>
          <a:graphicData uri="http://schemas.openxmlformats.org/drawingml/2006/table">
            <a:tbl>
              <a:tblPr/>
              <a:tblGrid>
                <a:gridCol w="3887788"/>
                <a:gridCol w="3886200"/>
              </a:tblGrid>
              <a:tr h="704850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AKTIVA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" charset="0"/>
                          <a:ea typeface="Times New Roman Bold" charset="0"/>
                          <a:cs typeface="Times New Roman Bold" charset="0"/>
                        </a:rPr>
                        <a:t>PASIVA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B.II. Dlouhodobý hmotný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Budova 300 000 Kč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Stroj 500 000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A.I. Základní kapitál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Jáji 300 000 Kč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vklad Páji 300 000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C.I. Zásoby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Materiál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250 000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B.IV. Bankovní úvěry a výpomoci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Úvěr od Banky 500 000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C.IV. Krátkodobý finanční majetek</a:t>
                      </a:r>
                    </a:p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Hotovost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Bold Italic" charset="0"/>
                          <a:ea typeface="Times New Roman Bold Italic" charset="0"/>
                          <a:cs typeface="Times New Roman Bold Italic" charset="0"/>
                        </a:rPr>
                        <a:t>50 000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ヒラギノ明朝 ProN W3" charset="0"/>
                        <a:cs typeface="ヒラギノ明朝 ProN W3" charset="0"/>
                      </a:endParaRP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AKTIVA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1 100 000 Kč</a:t>
                      </a:r>
                    </a:p>
                  </a:txBody>
                  <a:tcPr marL="50760" marR="50760" marT="87695" marB="50760" horzOverflow="overflow">
                    <a:lnL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>
                      <a:lvl1pPr marL="39688" eaLnBrk="0" hangingPunct="0">
                        <a:spcBef>
                          <a:spcPts val="7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8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1pPr>
                      <a:lvl2pPr marL="457200" eaLnBrk="0" hangingPunct="0">
                        <a:spcBef>
                          <a:spcPts val="6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4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2pPr>
                      <a:lvl3pPr marL="9144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3pPr>
                      <a:lvl4pPr marL="13716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4pPr>
                      <a:lvl5pPr marL="1828800" eaLnBrk="0" hangingPunct="0">
                        <a:spcBef>
                          <a:spcPts val="500"/>
                        </a:spcBef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5pPr>
                      <a:lvl6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6pPr>
                      <a:lvl7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7pPr>
                      <a:lvl8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8pPr>
                      <a:lvl9pPr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  <a:defRPr>
                          <a:solidFill>
                            <a:srgbClr val="000000"/>
                          </a:solidFill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defRPr>
                      </a:lvl9pPr>
                    </a:lstStyle>
                    <a:p>
                      <a:pPr marL="39688" marR="0" lvl="0" indent="0" algn="l" defTabSz="449263" rtl="0" eaLnBrk="1" fontAlgn="base" latinLnBrk="0" hangingPunct="1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9688" algn="l"/>
                          <a:tab pos="487363" algn="l"/>
                          <a:tab pos="936625" algn="l"/>
                          <a:tab pos="1385888" algn="l"/>
                          <a:tab pos="1835150" algn="l"/>
                          <a:tab pos="2284413" algn="l"/>
                          <a:tab pos="2733675" algn="l"/>
                          <a:tab pos="3182938" algn="l"/>
                          <a:tab pos="3632200" algn="l"/>
                          <a:tab pos="4081463" algn="l"/>
                          <a:tab pos="4530725" algn="l"/>
                          <a:tab pos="4979988" algn="l"/>
                          <a:tab pos="5429250" algn="l"/>
                          <a:tab pos="5878513" algn="l"/>
                          <a:tab pos="6327775" algn="l"/>
                          <a:tab pos="6777038" algn="l"/>
                          <a:tab pos="7226300" algn="l"/>
                          <a:tab pos="7675563" algn="l"/>
                          <a:tab pos="8124825" algn="l"/>
                          <a:tab pos="8574088" algn="l"/>
                          <a:tab pos="9023350" algn="l"/>
                        </a:tabLst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ヒラギノ明朝 ProN W3" charset="0"/>
                          <a:cs typeface="ヒラギノ明朝 ProN W3" charset="0"/>
                        </a:rPr>
                        <a:t>PASIVA CELKEM </a:t>
                      </a: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 Italic" charset="0"/>
                          <a:ea typeface="Times New Roman Italic" charset="0"/>
                          <a:cs typeface="Times New Roman Italic" charset="0"/>
                        </a:rPr>
                        <a:t>1 100 000 Kč</a:t>
                      </a:r>
                    </a:p>
                  </a:txBody>
                  <a:tcPr marL="50760" marR="50760" marT="87695" marB="5076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4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0592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685800" y="2348880"/>
            <a:ext cx="7772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 dirty="0" smtClean="0">
                <a:solidFill>
                  <a:srgbClr val="000000"/>
                </a:solidFill>
              </a:rPr>
              <a:t>Základní kapitál - zásady judikatura</a:t>
            </a:r>
            <a:endParaRPr lang="cs-CZ" altLang="cs-CZ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56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1382</Words>
  <Application>Microsoft Office PowerPoint</Application>
  <PresentationFormat>Předvádění na obrazovce (4:3)</PresentationFormat>
  <Paragraphs>154</Paragraphs>
  <Slides>18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Základní kapitál - východiska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kapitál - východiska</dc:title>
  <dc:creator>Jarmila Pokorná</dc:creator>
  <cp:lastModifiedBy>Jarmila Pokorná</cp:lastModifiedBy>
  <cp:revision>9</cp:revision>
  <dcterms:created xsi:type="dcterms:W3CDTF">2015-10-14T14:05:12Z</dcterms:created>
  <dcterms:modified xsi:type="dcterms:W3CDTF">2015-10-14T15:50:08Z</dcterms:modified>
</cp:coreProperties>
</file>