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handoutMasterIdLst>
    <p:handoutMasterId r:id="rId17"/>
  </p:handoutMasterIdLst>
  <p:sldIdLst>
    <p:sldId id="256" r:id="rId3"/>
    <p:sldId id="321" r:id="rId4"/>
    <p:sldId id="322" r:id="rId5"/>
    <p:sldId id="265" r:id="rId6"/>
    <p:sldId id="266" r:id="rId7"/>
    <p:sldId id="269" r:id="rId8"/>
    <p:sldId id="277" r:id="rId9"/>
    <p:sldId id="327" r:id="rId10"/>
    <p:sldId id="328" r:id="rId11"/>
    <p:sldId id="324" r:id="rId12"/>
    <p:sldId id="325" r:id="rId13"/>
    <p:sldId id="326" r:id="rId14"/>
    <p:sldId id="329" r:id="rId15"/>
  </p:sldIdLst>
  <p:sldSz cx="10080625" cy="7559675"/>
  <p:notesSz cx="6794500" cy="9906000"/>
  <p:defaultTextStyle>
    <a:defPPr>
      <a:defRPr lang="en-GB"/>
    </a:defPPr>
    <a:lvl1pPr algn="l" defTabSz="449263" rtl="0" fontAlgn="base" hangingPunct="0">
      <a:lnSpc>
        <a:spcPct val="58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1pPr>
    <a:lvl2pPr marL="420688" indent="-211138" algn="l" defTabSz="449263" rtl="0" fontAlgn="base" hangingPunct="0">
      <a:lnSpc>
        <a:spcPct val="58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2pPr>
    <a:lvl3pPr marL="636588" indent="-206375" algn="l" defTabSz="449263" rtl="0" fontAlgn="base" hangingPunct="0">
      <a:lnSpc>
        <a:spcPct val="58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3pPr>
    <a:lvl4pPr marL="852488" indent="-212725" algn="l" defTabSz="449263" rtl="0" fontAlgn="base" hangingPunct="0">
      <a:lnSpc>
        <a:spcPct val="58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4pPr>
    <a:lvl5pPr marL="1068388" indent="-207963" algn="l" defTabSz="449263" rtl="0" fontAlgn="base" hangingPunct="0">
      <a:lnSpc>
        <a:spcPct val="58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6" userDrawn="1">
          <p15:clr>
            <a:srgbClr val="A4A3A4"/>
          </p15:clr>
        </p15:guide>
        <p15:guide id="2" pos="19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858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66"/>
        <p:guide pos="19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2944950" cy="497139"/>
          </a:xfrm>
          <a:prstGeom prst="rect">
            <a:avLst/>
          </a:prstGeom>
        </p:spPr>
        <p:txBody>
          <a:bodyPr vert="horz" lIns="83647" tIns="41823" rIns="83647" bIns="41823" rtlCol="0"/>
          <a:lstStyle>
            <a:lvl1pPr algn="l">
              <a:defRPr sz="10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26" y="6"/>
            <a:ext cx="2944950" cy="497139"/>
          </a:xfrm>
          <a:prstGeom prst="rect">
            <a:avLst/>
          </a:prstGeom>
        </p:spPr>
        <p:txBody>
          <a:bodyPr vert="horz" lIns="83647" tIns="41823" rIns="83647" bIns="41823" rtlCol="0"/>
          <a:lstStyle>
            <a:lvl1pPr algn="r">
              <a:defRPr sz="1000"/>
            </a:lvl1pPr>
          </a:lstStyle>
          <a:p>
            <a:fld id="{1A8F3E2A-ABFE-4061-83F9-4178D895EDE3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08867"/>
            <a:ext cx="2944950" cy="497139"/>
          </a:xfrm>
          <a:prstGeom prst="rect">
            <a:avLst/>
          </a:prstGeom>
        </p:spPr>
        <p:txBody>
          <a:bodyPr vert="horz" lIns="83647" tIns="41823" rIns="83647" bIns="41823" rtlCol="0" anchor="b"/>
          <a:lstStyle>
            <a:lvl1pPr algn="l">
              <a:defRPr sz="10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26" y="9408867"/>
            <a:ext cx="2944950" cy="497139"/>
          </a:xfrm>
          <a:prstGeom prst="rect">
            <a:avLst/>
          </a:prstGeom>
        </p:spPr>
        <p:txBody>
          <a:bodyPr vert="horz" lIns="83647" tIns="41823" rIns="83647" bIns="41823" rtlCol="0" anchor="b"/>
          <a:lstStyle>
            <a:lvl1pPr algn="r">
              <a:defRPr sz="1000"/>
            </a:lvl1pPr>
          </a:lstStyle>
          <a:p>
            <a:fld id="{3485459F-CBC0-4274-B7A6-B8E704793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436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794500" cy="9906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647" tIns="41823" rIns="83647" bIns="41823" anchor="ctr"/>
          <a:lstStyle/>
          <a:p>
            <a:pPr>
              <a:defRPr/>
            </a:pPr>
            <a:endParaRPr lang="cs-CZ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794500" cy="9906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647" tIns="41823" rIns="83647" bIns="41823" anchor="ctr"/>
          <a:lstStyle/>
          <a:p>
            <a:pPr>
              <a:defRPr/>
            </a:pPr>
            <a:endParaRPr lang="cs-CZ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794500" cy="9906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647" tIns="41823" rIns="83647" bIns="41823" anchor="ctr"/>
          <a:lstStyle/>
          <a:p>
            <a:pPr>
              <a:defRPr/>
            </a:pPr>
            <a:endParaRPr lang="cs-CZ"/>
          </a:p>
        </p:txBody>
      </p:sp>
      <p:sp>
        <p:nvSpPr>
          <p:cNvPr id="819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5650"/>
            <a:ext cx="4945063" cy="370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169" y="4705169"/>
            <a:ext cx="5430464" cy="4452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5" y="2"/>
            <a:ext cx="2943522" cy="4941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2196" algn="l"/>
                <a:tab pos="1324388" algn="l"/>
                <a:tab pos="1986587" algn="l"/>
                <a:tab pos="2648776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45275" y="2"/>
            <a:ext cx="2943522" cy="4941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2196" algn="l"/>
                <a:tab pos="1324388" algn="l"/>
                <a:tab pos="1986587" algn="l"/>
                <a:tab pos="2648776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5" y="9410333"/>
            <a:ext cx="2943522" cy="4941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2196" algn="l"/>
                <a:tab pos="1324388" algn="l"/>
                <a:tab pos="1986587" algn="l"/>
                <a:tab pos="2648776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45275" y="9410333"/>
            <a:ext cx="2943522" cy="4941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2196" algn="l"/>
                <a:tab pos="1324388" algn="l"/>
                <a:tab pos="1986587" algn="l"/>
                <a:tab pos="2648776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E7B6BA8D-225C-463D-B015-FCA294D49B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15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911D5B3-2A9E-42BB-92EC-D60F9505C369}" type="slidenum">
              <a:rPr lang="en-GB"/>
              <a:pPr/>
              <a:t>1</a:t>
            </a:fld>
            <a:endParaRPr lang="en-GB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994495" y="753062"/>
            <a:ext cx="4804091" cy="37153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647" tIns="41823" rIns="83647" bIns="41823" anchor="ctr"/>
          <a:lstStyle/>
          <a:p>
            <a:endParaRPr lang="cs-CZ"/>
          </a:p>
        </p:txBody>
      </p:sp>
      <p:sp>
        <p:nvSpPr>
          <p:cNvPr id="922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9163" y="4705176"/>
            <a:ext cx="5431892" cy="44551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1477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90323D-A6F8-4AC6-A897-A4AFFED7C75E}" type="slidenum">
              <a:rPr lang="en-GB"/>
              <a:pPr/>
              <a:t>4</a:t>
            </a:fld>
            <a:endParaRPr lang="en-GB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994495" y="753062"/>
            <a:ext cx="4804091" cy="37153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647" tIns="41823" rIns="83647" bIns="41823" anchor="ctr"/>
          <a:lstStyle/>
          <a:p>
            <a:endParaRPr lang="cs-CZ"/>
          </a:p>
        </p:txBody>
      </p:sp>
      <p:sp>
        <p:nvSpPr>
          <p:cNvPr id="112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9163" y="4705176"/>
            <a:ext cx="5431892" cy="44551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39172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90323D-A6F8-4AC6-A897-A4AFFED7C75E}" type="slidenum">
              <a:rPr lang="en-GB"/>
              <a:pPr/>
              <a:t>5</a:t>
            </a:fld>
            <a:endParaRPr lang="en-GB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994495" y="753062"/>
            <a:ext cx="4804091" cy="37153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647" tIns="41823" rIns="83647" bIns="41823" anchor="ctr"/>
          <a:lstStyle/>
          <a:p>
            <a:endParaRPr lang="cs-CZ"/>
          </a:p>
        </p:txBody>
      </p:sp>
      <p:sp>
        <p:nvSpPr>
          <p:cNvPr id="112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9163" y="4705176"/>
            <a:ext cx="5431892" cy="44551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10364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90323D-A6F8-4AC6-A897-A4AFFED7C75E}" type="slidenum">
              <a:rPr lang="en-GB"/>
              <a:pPr/>
              <a:t>6</a:t>
            </a:fld>
            <a:endParaRPr lang="en-GB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994495" y="753062"/>
            <a:ext cx="4804091" cy="37153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647" tIns="41823" rIns="83647" bIns="41823" anchor="ctr"/>
          <a:lstStyle/>
          <a:p>
            <a:endParaRPr lang="cs-CZ"/>
          </a:p>
        </p:txBody>
      </p:sp>
      <p:sp>
        <p:nvSpPr>
          <p:cNvPr id="112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9163" y="4705176"/>
            <a:ext cx="5431892" cy="44551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21166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90323D-A6F8-4AC6-A897-A4AFFED7C75E}" type="slidenum">
              <a:rPr lang="en-GB"/>
              <a:pPr/>
              <a:t>7</a:t>
            </a:fld>
            <a:endParaRPr lang="en-GB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994495" y="753062"/>
            <a:ext cx="4804091" cy="37153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647" tIns="41823" rIns="83647" bIns="41823" anchor="ctr"/>
          <a:lstStyle/>
          <a:p>
            <a:endParaRPr lang="cs-CZ"/>
          </a:p>
        </p:txBody>
      </p:sp>
      <p:sp>
        <p:nvSpPr>
          <p:cNvPr id="112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9163" y="4705176"/>
            <a:ext cx="5431892" cy="44551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53246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90323D-A6F8-4AC6-A897-A4AFFED7C75E}" type="slidenum">
              <a:rPr lang="en-GB"/>
              <a:pPr/>
              <a:t>10</a:t>
            </a:fld>
            <a:endParaRPr lang="en-GB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994495" y="753062"/>
            <a:ext cx="4804091" cy="37153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647" tIns="41823" rIns="83647" bIns="41823" anchor="ctr"/>
          <a:lstStyle/>
          <a:p>
            <a:endParaRPr lang="cs-CZ"/>
          </a:p>
        </p:txBody>
      </p:sp>
      <p:sp>
        <p:nvSpPr>
          <p:cNvPr id="112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9163" y="4705176"/>
            <a:ext cx="5431892" cy="44551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1808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90323D-A6F8-4AC6-A897-A4AFFED7C75E}" type="slidenum">
              <a:rPr lang="en-GB"/>
              <a:pPr/>
              <a:t>11</a:t>
            </a:fld>
            <a:endParaRPr lang="en-GB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994495" y="753062"/>
            <a:ext cx="4804091" cy="37153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647" tIns="41823" rIns="83647" bIns="41823" anchor="ctr"/>
          <a:lstStyle/>
          <a:p>
            <a:endParaRPr lang="cs-CZ"/>
          </a:p>
        </p:txBody>
      </p:sp>
      <p:sp>
        <p:nvSpPr>
          <p:cNvPr id="112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9163" y="4705176"/>
            <a:ext cx="5431892" cy="44551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45726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90323D-A6F8-4AC6-A897-A4AFFED7C75E}" type="slidenum">
              <a:rPr lang="en-GB"/>
              <a:pPr/>
              <a:t>12</a:t>
            </a:fld>
            <a:endParaRPr lang="en-GB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994495" y="753062"/>
            <a:ext cx="4804091" cy="37153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647" tIns="41823" rIns="83647" bIns="41823" anchor="ctr"/>
          <a:lstStyle/>
          <a:p>
            <a:endParaRPr lang="cs-CZ"/>
          </a:p>
        </p:txBody>
      </p:sp>
      <p:sp>
        <p:nvSpPr>
          <p:cNvPr id="112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9163" y="4705176"/>
            <a:ext cx="5431892" cy="44551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41371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90323D-A6F8-4AC6-A897-A4AFFED7C75E}" type="slidenum">
              <a:rPr lang="en-GB"/>
              <a:pPr/>
              <a:t>13</a:t>
            </a:fld>
            <a:endParaRPr lang="en-GB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994495" y="753062"/>
            <a:ext cx="4804091" cy="371530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3647" tIns="41823" rIns="83647" bIns="41823" anchor="ctr"/>
          <a:lstStyle/>
          <a:p>
            <a:endParaRPr lang="cs-CZ"/>
          </a:p>
        </p:txBody>
      </p:sp>
      <p:sp>
        <p:nvSpPr>
          <p:cNvPr id="1126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79163" y="4705176"/>
            <a:ext cx="5431892" cy="445512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6071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99325" y="301625"/>
            <a:ext cx="2263775" cy="59975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3687" cy="59975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0E8DD-A780-4563-A008-084B829F79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D5E5-D196-4E15-B1A6-E9BC56DAF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DC0FF-F265-47FD-AC0E-96EB5DF506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C9003-071B-4F2F-959E-707A216220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8950C-836E-49CA-84AB-AC92F8C842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3C9E-8C01-48F4-A8F3-6C6C3A891A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D49AD-8C28-45B3-ACB5-44DCD5DC5E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71580-E2F3-4416-A591-EDBFACDC4B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DFA2A-0ACF-4A8F-9ABC-88B2A6E441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2C600-41F7-451D-B359-8DD78F50D5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64547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47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32CCE-024E-4EA0-9AFF-E7BCA6EF9A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4816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3800" y="1768475"/>
            <a:ext cx="4348163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79463" y="6524625"/>
            <a:ext cx="2641600" cy="42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589588" y="7256463"/>
            <a:ext cx="4140200" cy="28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r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>
                <a:solidFill>
                  <a:srgbClr val="FFFFFF"/>
                </a:solidFill>
              </a:rPr>
              <a:t>www.</a:t>
            </a:r>
            <a:r>
              <a:rPr lang="en-GB" sz="1400" b="1">
                <a:solidFill>
                  <a:srgbClr val="FFFFFF"/>
                </a:solidFill>
              </a:rPr>
              <a:t>ochrance</a:t>
            </a:r>
            <a:r>
              <a:rPr lang="en-GB" sz="1400">
                <a:solidFill>
                  <a:srgbClr val="FFFFFF"/>
                </a:solidFill>
              </a:rPr>
              <a:t>.cz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9862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48725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872538" y="6657975"/>
            <a:ext cx="881062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 algn="r">
              <a:lnSpc>
                <a:spcPct val="7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AA6BBBAB-4EE3-4896-8EE9-8F9CFDCED345}" type="slidenum">
              <a:rPr lang="en-GB" sz="1600" b="1">
                <a:solidFill>
                  <a:srgbClr val="000000"/>
                </a:solidFill>
              </a:rPr>
              <a:pPr algn="r">
                <a:lnSpc>
                  <a:spcPct val="76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lang="en-GB" sz="1600" b="1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449263" rtl="0" eaLnBrk="1" fontAlgn="base" hangingPunct="1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1" fontAlgn="base" hangingPunct="1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1" fontAlgn="base" hangingPunct="1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1" fontAlgn="base" hangingPunct="1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457200" algn="l" defTabSz="449263" rtl="0" eaLnBrk="1" fontAlgn="base" hangingPunct="1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914400" algn="l" defTabSz="449263" rtl="0" eaLnBrk="1" fontAlgn="base" hangingPunct="1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1371600" algn="l" defTabSz="449263" rtl="0" eaLnBrk="1" fontAlgn="base" hangingPunct="1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1828800" algn="l" defTabSz="449263" rtl="0" eaLnBrk="1" fontAlgn="base" hangingPunct="1">
        <a:lnSpc>
          <a:spcPct val="58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600" b="1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420688" indent="-315913" algn="l" defTabSz="449263" rtl="0" eaLnBrk="1" fontAlgn="base" hangingPunct="1">
        <a:lnSpc>
          <a:spcPct val="58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 charset="0"/>
        <a:buChar char="●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52488" indent="-282575" algn="l" defTabSz="449263" rtl="0" eaLnBrk="1" fontAlgn="base" hangingPunct="1">
        <a:lnSpc>
          <a:spcPct val="58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tarSymbo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84288" indent="-212725" algn="l" defTabSz="449263" rtl="0" eaLnBrk="1" fontAlgn="base" hangingPunct="1">
        <a:lnSpc>
          <a:spcPct val="58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 charset="0"/>
        <a:buChar char="●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16088" indent="-204788" algn="l" defTabSz="449263" rtl="0" eaLnBrk="1" fontAlgn="base" hangingPunct="1">
        <a:lnSpc>
          <a:spcPct val="58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tarSymbo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47888" indent="-206375" algn="l" defTabSz="449263" rtl="0" eaLnBrk="1" fontAlgn="base" hangingPunct="1">
        <a:lnSpc>
          <a:spcPct val="58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05088" indent="-206375" algn="l" defTabSz="449263" rtl="0" eaLnBrk="1" fontAlgn="base" hangingPunct="1">
        <a:lnSpc>
          <a:spcPct val="58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62288" indent="-206375" algn="l" defTabSz="449263" rtl="0" eaLnBrk="1" fontAlgn="base" hangingPunct="1">
        <a:lnSpc>
          <a:spcPct val="58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19488" indent="-206375" algn="l" defTabSz="449263" rtl="0" eaLnBrk="1" fontAlgn="base" hangingPunct="1">
        <a:lnSpc>
          <a:spcPct val="58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76688" indent="-206375" algn="l" defTabSz="449263" rtl="0" eaLnBrk="1" fontAlgn="base" hangingPunct="1">
        <a:lnSpc>
          <a:spcPct val="58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1562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E5DBA8C2-55FB-4AB8-826B-39CEC27B60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8850" y="2960688"/>
            <a:ext cx="3541713" cy="566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457200" algn="ctr" defTabSz="449263" rtl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914400" algn="ctr" defTabSz="449263" rtl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1371600" algn="ctr" defTabSz="449263" rtl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1828800" algn="ctr" defTabSz="449263" rtl="0" fontAlgn="base" hangingPunct="0">
        <a:lnSpc>
          <a:spcPct val="7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427038" indent="-322263" algn="l" defTabSz="449263" rtl="0" eaLnBrk="0" fontAlgn="base" hangingPunct="0">
        <a:lnSpc>
          <a:spcPct val="76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 charset="0"/>
        <a:buChar char="●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58838" indent="-285750" algn="l" defTabSz="449263" rtl="0" eaLnBrk="0" fontAlgn="base" hangingPunct="0">
        <a:lnSpc>
          <a:spcPct val="76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tarSymbo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290638" indent="-212725" algn="l" defTabSz="449263" rtl="0" eaLnBrk="0" fontAlgn="base" hangingPunct="0">
        <a:lnSpc>
          <a:spcPct val="76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 charset="0"/>
        <a:buChar char="●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2438" indent="-211138" algn="l" defTabSz="449263" rtl="0" eaLnBrk="0" fontAlgn="base" hangingPunct="0">
        <a:lnSpc>
          <a:spcPct val="76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tarSymbo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4238" indent="-212725" algn="l" defTabSz="449263" rtl="0" eaLnBrk="0" fontAlgn="base" hangingPunct="0">
        <a:lnSpc>
          <a:spcPct val="7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1438" indent="-212725" algn="l" defTabSz="449263" rtl="0" fontAlgn="base" hangingPunct="0">
        <a:lnSpc>
          <a:spcPct val="7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68638" indent="-212725" algn="l" defTabSz="449263" rtl="0" fontAlgn="base" hangingPunct="0">
        <a:lnSpc>
          <a:spcPct val="7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25838" indent="-212725" algn="l" defTabSz="449263" rtl="0" fontAlgn="base" hangingPunct="0">
        <a:lnSpc>
          <a:spcPct val="7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3038" indent="-212725" algn="l" defTabSz="449263" rtl="0" fontAlgn="base" hangingPunct="0">
        <a:lnSpc>
          <a:spcPct val="76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584325" y="4386263"/>
            <a:ext cx="7200900" cy="12071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dirty="0" smtClean="0">
                <a:solidFill>
                  <a:srgbClr val="FFFFFF"/>
                </a:solidFill>
              </a:rPr>
              <a:t>Poskytování informací o příjemcích veřejných prostředků</a:t>
            </a:r>
          </a:p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400" dirty="0" smtClean="0">
                <a:solidFill>
                  <a:srgbClr val="FFFFFF"/>
                </a:solidFill>
              </a:rPr>
              <a:t>Právní klinika ombudsmanské praxe II. Podzim 2015</a:t>
            </a:r>
            <a:r>
              <a:rPr lang="cs-CZ" sz="1400" dirty="0" smtClean="0">
                <a:solidFill>
                  <a:srgbClr val="FFFFFF"/>
                </a:solidFill>
              </a:rPr>
              <a:t> </a:t>
            </a:r>
            <a:endParaRPr lang="en-GB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03808" y="251445"/>
            <a:ext cx="8640960" cy="63382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Osobní údaje </a:t>
            </a: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o příjemcích platů a odměn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u="sng" dirty="0" smtClean="0">
                <a:solidFill>
                  <a:schemeClr val="accent1">
                    <a:lumMod val="50000"/>
                  </a:schemeClr>
                </a:solidFill>
              </a:rPr>
              <a:t>Rozšířený senát NSS – 8 As 55/2012</a:t>
            </a:r>
            <a:endParaRPr lang="cs-CZ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b="1" dirty="0">
                <a:solidFill>
                  <a:schemeClr val="tx1"/>
                </a:solidFill>
              </a:rPr>
              <a:t>Informace o platech</a:t>
            </a:r>
            <a:r>
              <a:rPr lang="cs-CZ" sz="2000" dirty="0">
                <a:solidFill>
                  <a:schemeClr val="tx1"/>
                </a:solidFill>
              </a:rPr>
              <a:t> zaměstnanců placených z veřejných prostředků </a:t>
            </a:r>
            <a:r>
              <a:rPr lang="cs-CZ" sz="2000" b="1" dirty="0">
                <a:solidFill>
                  <a:schemeClr val="tx1"/>
                </a:solidFill>
              </a:rPr>
              <a:t>se</a:t>
            </a:r>
            <a:r>
              <a:rPr lang="cs-CZ" sz="2000" dirty="0">
                <a:solidFill>
                  <a:schemeClr val="tx1"/>
                </a:solidFill>
              </a:rPr>
              <a:t> podle § 8b zákona o svobodném přístupu k informacím </a:t>
            </a:r>
            <a:r>
              <a:rPr lang="cs-CZ" sz="2000" b="1" dirty="0">
                <a:solidFill>
                  <a:schemeClr val="tx1"/>
                </a:solidFill>
              </a:rPr>
              <a:t>zásadně poskytují</a:t>
            </a:r>
            <a:r>
              <a:rPr lang="cs-CZ" sz="2000" dirty="0">
                <a:solidFill>
                  <a:schemeClr val="tx1"/>
                </a:solidFill>
              </a:rPr>
              <a:t>, a jen zcela </a:t>
            </a:r>
            <a:r>
              <a:rPr lang="cs-CZ" sz="2000" b="1" dirty="0">
                <a:solidFill>
                  <a:schemeClr val="tx1"/>
                </a:solidFill>
              </a:rPr>
              <a:t>výjimečně</a:t>
            </a:r>
            <a:r>
              <a:rPr lang="cs-CZ" sz="2000" dirty="0">
                <a:solidFill>
                  <a:schemeClr val="tx1"/>
                </a:solidFill>
              </a:rPr>
              <a:t> je možné jejich </a:t>
            </a:r>
            <a:r>
              <a:rPr lang="cs-CZ" sz="2000" b="1" dirty="0">
                <a:solidFill>
                  <a:schemeClr val="tx1"/>
                </a:solidFill>
              </a:rPr>
              <a:t>poskytnutí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b="1" dirty="0">
                <a:solidFill>
                  <a:schemeClr val="tx1"/>
                </a:solidFill>
              </a:rPr>
              <a:t>odepřít na základě principu proporcionality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návrat k Maděrovi </a:t>
            </a:r>
            <a:r>
              <a:rPr lang="cs-CZ" sz="2400" dirty="0" smtClean="0">
                <a:solidFill>
                  <a:srgbClr val="000000"/>
                </a:solidFill>
              </a:rPr>
              <a:t>?</a:t>
            </a:r>
            <a:endParaRPr lang="cs-CZ" sz="24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 smtClean="0">
              <a:solidFill>
                <a:srgbClr val="0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764" y="0"/>
            <a:ext cx="3028950" cy="2843733"/>
          </a:xfrm>
          <a:prstGeom prst="rect">
            <a:avLst/>
          </a:prstGeom>
        </p:spPr>
      </p:pic>
      <p:sp>
        <p:nvSpPr>
          <p:cNvPr id="4" name="Šipka dolů 3"/>
          <p:cNvSpPr/>
          <p:nvPr/>
        </p:nvSpPr>
        <p:spPr bwMode="auto">
          <a:xfrm>
            <a:off x="4680272" y="4211885"/>
            <a:ext cx="484632" cy="97840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96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03808" y="251445"/>
            <a:ext cx="9361040" cy="74745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Osobní údaje o příjemcích platů a odměn </a:t>
            </a: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se zásadně poskytují o: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200" b="1" dirty="0">
                <a:solidFill>
                  <a:schemeClr val="tx1"/>
                </a:solidFill>
              </a:rPr>
              <a:t>z</a:t>
            </a:r>
            <a:r>
              <a:rPr lang="cs-CZ" sz="1200" b="1" dirty="0" smtClean="0">
                <a:solidFill>
                  <a:schemeClr val="tx1"/>
                </a:solidFill>
              </a:rPr>
              <a:t>aměstnancích v</a:t>
            </a:r>
            <a:r>
              <a:rPr lang="cs-CZ" sz="1200" b="1" dirty="0">
                <a:solidFill>
                  <a:schemeClr val="tx1"/>
                </a:solidFill>
              </a:rPr>
              <a:t> řídících pozicích povinného subjektu, 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200" b="1" dirty="0" smtClean="0">
                <a:solidFill>
                  <a:schemeClr val="tx1"/>
                </a:solidFill>
              </a:rPr>
              <a:t>zaměstnancích </a:t>
            </a:r>
            <a:r>
              <a:rPr lang="cs-CZ" sz="1200" b="1" dirty="0">
                <a:solidFill>
                  <a:schemeClr val="tx1"/>
                </a:solidFill>
              </a:rPr>
              <a:t>podílejících se na výkonu vrchnostenských oprávnění povinného subjektu, má-li povinný subjekt taková oprávnění (např. rozhodujících o právech či povinnostech osob, provádějících dohledovou, inspekční či kontrolní činnost, autorizované měření, zkušební činnost, metodické vedení apod</a:t>
            </a:r>
            <a:r>
              <a:rPr lang="cs-CZ" sz="1200" b="1" dirty="0" smtClean="0">
                <a:solidFill>
                  <a:schemeClr val="tx1"/>
                </a:solidFill>
              </a:rPr>
              <a:t>.),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200" b="1" dirty="0" smtClean="0">
                <a:solidFill>
                  <a:schemeClr val="tx1"/>
                </a:solidFill>
              </a:rPr>
              <a:t>zaměstnancích, </a:t>
            </a:r>
            <a:r>
              <a:rPr lang="cs-CZ" sz="1200" b="1" dirty="0">
                <a:solidFill>
                  <a:schemeClr val="tx1"/>
                </a:solidFill>
              </a:rPr>
              <a:t>kteří, ač se sami na vlastní vrchnostenské činnosti nepodílejí, ji mohou nikoli nevýznamným způsobem ovlivnit (např. připravují podklady k rozhodování či koncepty rozhodnutí, zajišťují oběh dokumentů, zabezpečují provádění vrchnostenských činností po technické stránce nebo vykonávají jiné obdobné záležitosti v souvislosti s nimi),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200" b="1" dirty="0" smtClean="0">
                <a:solidFill>
                  <a:schemeClr val="tx1"/>
                </a:solidFill>
              </a:rPr>
              <a:t>zaměstnancích </a:t>
            </a:r>
            <a:r>
              <a:rPr lang="cs-CZ" sz="1200" b="1" dirty="0">
                <a:solidFill>
                  <a:schemeClr val="tx1"/>
                </a:solidFill>
              </a:rPr>
              <a:t>organizujících či provádějících činnosti, jež jsou úkolem povinného subjektu, </a:t>
            </a:r>
            <a:endParaRPr lang="cs-CZ" sz="1200" b="1" dirty="0" smtClean="0">
              <a:solidFill>
                <a:schemeClr val="tx1"/>
              </a:solidFill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200" b="1" dirty="0" smtClean="0">
                <a:solidFill>
                  <a:schemeClr val="tx1"/>
                </a:solidFill>
              </a:rPr>
              <a:t>zaměstnancích k</a:t>
            </a:r>
            <a:r>
              <a:rPr lang="cs-CZ" sz="1200" b="1" dirty="0">
                <a:solidFill>
                  <a:schemeClr val="tx1"/>
                </a:solidFill>
              </a:rPr>
              <a:t> takovýmto činnostem poskytujících významné podpůrné či doprovodné služby (např. analýzy, plánování, informační servis, zajištění vhodného technického a organizačního zázemí, logistika, informační technologie, provoz budov a jiných zařízení povinného subjektu),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200" b="1" dirty="0" smtClean="0">
                <a:solidFill>
                  <a:schemeClr val="tx1"/>
                </a:solidFill>
              </a:rPr>
              <a:t>zaměstnancích </a:t>
            </a:r>
            <a:r>
              <a:rPr lang="cs-CZ" sz="1200" b="1" dirty="0">
                <a:solidFill>
                  <a:schemeClr val="tx1"/>
                </a:solidFill>
              </a:rPr>
              <a:t>majících z jiných než výše uvedených důvodů faktický vliv na činnost povinného subjektu (např. poradci, osobní asistenti osob v řídících nebo jiných důležitých pozicích, osoby s nikoli nevýznamným faktickým vlivem na tok informací uvnitř povinného subjektu či na jeho komunikaci navenek),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200" b="1" dirty="0" smtClean="0">
                <a:solidFill>
                  <a:schemeClr val="tx1"/>
                </a:solidFill>
              </a:rPr>
              <a:t>zaměstnancích, </a:t>
            </a:r>
            <a:r>
              <a:rPr lang="cs-CZ" sz="1200" b="1" dirty="0">
                <a:solidFill>
                  <a:schemeClr val="tx1"/>
                </a:solidFill>
              </a:rPr>
              <a:t>jejichž činnost má nebo může mít ekonomické dopady na veřejné rozpočty nebo na hospodaření povinného subjektu či jím řízených, jeho dohledu podléhajících, jím spravovaných či jinak ovlivňovaných osob</a:t>
            </a:r>
            <a:r>
              <a:rPr lang="cs-CZ" sz="1200" b="1" dirty="0" smtClean="0">
                <a:solidFill>
                  <a:schemeClr val="tx1"/>
                </a:solidFill>
              </a:rPr>
              <a:t>.</a:t>
            </a:r>
            <a:endParaRPr lang="cs-CZ" sz="1200" b="1" dirty="0">
              <a:solidFill>
                <a:schemeClr val="tx1"/>
              </a:solidFill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10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03808" y="251445"/>
            <a:ext cx="8640960" cy="53239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Osobní údaje o příjemcích platů </a:t>
            </a: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a odměn se NEPOSKYTUJÍ u osob:</a:t>
            </a:r>
          </a:p>
          <a:p>
            <a:pPr marL="457200" indent="-45720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 marL="514350" indent="-51435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i="1" dirty="0" smtClean="0">
                <a:solidFill>
                  <a:schemeClr val="tx1"/>
                </a:solidFill>
              </a:rPr>
              <a:t>které se </a:t>
            </a:r>
            <a:r>
              <a:rPr lang="cs-CZ" sz="2800" i="1" dirty="0">
                <a:solidFill>
                  <a:schemeClr val="tx1"/>
                </a:solidFill>
              </a:rPr>
              <a:t>na podstatě vlastní činnosti povinného subjektu podílí jen nepřímo a při zohlednění všech okolností nevýznamným způsobem a </a:t>
            </a:r>
            <a:endParaRPr lang="cs-CZ" sz="2800" i="1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i="1" dirty="0" smtClean="0">
                <a:solidFill>
                  <a:schemeClr val="tx1"/>
                </a:solidFill>
              </a:rPr>
              <a:t>nevyvstávají </a:t>
            </a:r>
            <a:r>
              <a:rPr lang="cs-CZ" sz="2800" i="1" dirty="0">
                <a:solidFill>
                  <a:schemeClr val="tx1"/>
                </a:solidFill>
              </a:rPr>
              <a:t>konkrétní pochybnosti o tom, zda v souvislosti s odměňováním této osoby jsou veřejné prostředky vynakládány hospodárně</a:t>
            </a:r>
            <a:r>
              <a:rPr lang="cs-CZ" sz="2800" i="1" dirty="0" smtClean="0">
                <a:solidFill>
                  <a:schemeClr val="tx1"/>
                </a:solidFill>
              </a:rPr>
              <a:t>.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345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03808" y="251445"/>
            <a:ext cx="8640960" cy="679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solidFill>
                  <a:srgbClr val="FF0000"/>
                </a:solidFill>
              </a:rPr>
              <a:t>Procedurální aspekty poskytování osobních údajů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poskytnutí </a:t>
            </a:r>
            <a:r>
              <a:rPr lang="cs-CZ" sz="2400" dirty="0">
                <a:solidFill>
                  <a:schemeClr val="tx1"/>
                </a:solidFill>
                <a:latin typeface="Garamond" panose="02020404030301010803" pitchFamily="18" charset="0"/>
              </a:rPr>
              <a:t>informací na žádost = faktický úkon povinného subjektu (zásah dle § 82 s. ř. s.)                     ochrana = zásahová žaloba „dotčené osoby“ dle § 4 odst. 4 SŘ ( dotčená osoba = subjekt údajů)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neposkytnutí informací =správní rozhodnutí                    ochrana= odvolání účastníka řízení (žadatel nebo „dotčená osoba“ dle § 27 odst. 2 SŘ)</a:t>
            </a: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Vydáním </a:t>
            </a:r>
            <a:r>
              <a:rPr lang="cs-CZ" sz="2400" dirty="0">
                <a:solidFill>
                  <a:schemeClr val="tx1"/>
                </a:solidFill>
                <a:latin typeface="Garamond" panose="02020404030301010803" pitchFamily="18" charset="0"/>
              </a:rPr>
              <a:t>rozhodnutí: dotčená osoba                    účastník řízení </a:t>
            </a: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chemeClr val="tx1"/>
                </a:solidFill>
                <a:latin typeface="Garamond" panose="02020404030301010803" pitchFamily="18" charset="0"/>
              </a:rPr>
              <a:t>Hodlá-li povinný subjekt informace poskytnout                 povinnost informovat osoby, které by mohly být poskytnutím </a:t>
            </a:r>
            <a:r>
              <a:rPr lang="cs-CZ" sz="24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informace </a:t>
            </a:r>
            <a:r>
              <a:rPr lang="cs-CZ" sz="2400" dirty="0">
                <a:solidFill>
                  <a:schemeClr val="tx1"/>
                </a:solidFill>
                <a:latin typeface="Garamond" panose="02020404030301010803" pitchFamily="18" charset="0"/>
              </a:rPr>
              <a:t>dotčeny na svém právu na informační sebeurčení. </a:t>
            </a: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>
                <a:solidFill>
                  <a:schemeClr val="tx1"/>
                </a:solidFill>
                <a:latin typeface="Garamond" panose="02020404030301010803" pitchFamily="18" charset="0"/>
              </a:rPr>
              <a:t>Opomenutí účastenství =podstatná vada řízení                   nezákonné rozhodnutí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 smtClean="0">
              <a:solidFill>
                <a:srgbClr val="000000"/>
              </a:solidFill>
            </a:endParaRPr>
          </a:p>
        </p:txBody>
      </p:sp>
      <p:sp>
        <p:nvSpPr>
          <p:cNvPr id="2" name="Šipka doprava 1"/>
          <p:cNvSpPr/>
          <p:nvPr/>
        </p:nvSpPr>
        <p:spPr bwMode="auto">
          <a:xfrm>
            <a:off x="3384128" y="1835621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3" name="Šipka doprava 2"/>
          <p:cNvSpPr/>
          <p:nvPr/>
        </p:nvSpPr>
        <p:spPr bwMode="auto">
          <a:xfrm>
            <a:off x="6192440" y="2555701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4" name="Šipka doprava 3"/>
          <p:cNvSpPr/>
          <p:nvPr/>
        </p:nvSpPr>
        <p:spPr bwMode="auto">
          <a:xfrm>
            <a:off x="5328344" y="3707829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5" name="Šipka doprava 4"/>
          <p:cNvSpPr/>
          <p:nvPr/>
        </p:nvSpPr>
        <p:spPr bwMode="auto">
          <a:xfrm>
            <a:off x="6624488" y="4192461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charset="0"/>
              <a:cs typeface="Lucida Sans Unicode" charset="0"/>
            </a:endParaRPr>
          </a:p>
        </p:txBody>
      </p:sp>
      <p:sp>
        <p:nvSpPr>
          <p:cNvPr id="6" name="Šipka doprava 5"/>
          <p:cNvSpPr/>
          <p:nvPr/>
        </p:nvSpPr>
        <p:spPr bwMode="auto">
          <a:xfrm>
            <a:off x="6552480" y="5292005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5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charset="0"/>
              <a:cs typeface="Lucida Sans Unico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717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7784" y="749217"/>
            <a:ext cx="8280920" cy="472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Povaha, smysl a účel práva na informace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u="sng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Veřejné subjektivní právo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Politické právo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Přímo vymahatelné 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   (čl. 41 Listiny, III. ÚS 28/96 ze dne 16. 5. 1996)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Záruka zákonnosti veřejné správy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Posílení důvěry veřejnosti ve veřejnou správu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Princip dobré správy – otevřenost veřejné správy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 dirty="0">
                <a:solidFill>
                  <a:srgbClr val="000000"/>
                </a:solidFill>
              </a:rPr>
              <a:t>Judikatura:</a:t>
            </a:r>
            <a:r>
              <a:rPr lang="cs-CZ" dirty="0">
                <a:solidFill>
                  <a:srgbClr val="000000"/>
                </a:solidFill>
              </a:rPr>
              <a:t> 6 As 18/2009- 63 ze dne 14. 9. 2009</a:t>
            </a:r>
          </a:p>
          <a:p>
            <a:pPr algn="just">
              <a:lnSpc>
                <a:spcPct val="93000"/>
              </a:lnSpc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u="sng" dirty="0">
              <a:solidFill>
                <a:srgbClr val="0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377" y="1403573"/>
            <a:ext cx="4464248" cy="341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523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47824" y="553474"/>
            <a:ext cx="8712968" cy="606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>
                <a:solidFill>
                  <a:srgbClr val="FF0000"/>
                </a:solidFill>
              </a:rPr>
              <a:t>Ústavněprávní limity práva na informace 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 smtClean="0">
                <a:solidFill>
                  <a:srgbClr val="FF0000"/>
                </a:solidFill>
              </a:rPr>
              <a:t>a </a:t>
            </a:r>
            <a:r>
              <a:rPr lang="cs-CZ" sz="2400" b="1" dirty="0">
                <a:solidFill>
                  <a:srgbClr val="FF0000"/>
                </a:solidFill>
              </a:rPr>
              <a:t>jejich zákonné </a:t>
            </a:r>
            <a:r>
              <a:rPr lang="cs-CZ" sz="2400" b="1" dirty="0" smtClean="0">
                <a:solidFill>
                  <a:srgbClr val="FF0000"/>
                </a:solidFill>
              </a:rPr>
              <a:t>provedení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u="sng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Čl. 17 odst. 4 Listiny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u="sng" dirty="0">
                <a:solidFill>
                  <a:srgbClr val="000000"/>
                </a:solidFill>
              </a:rPr>
              <a:t>Formální omezení – zákonem</a:t>
            </a:r>
          </a:p>
          <a:p>
            <a:pPr marL="457200" indent="-457200" algn="just">
              <a:lnSpc>
                <a:spcPct val="93000"/>
              </a:lnSpc>
              <a:spcBef>
                <a:spcPts val="600"/>
              </a:spcBef>
              <a:buSzPct val="100000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Hmotněprávní – důvody odepření (zejm. §§ 7-11 </a:t>
            </a:r>
            <a:r>
              <a:rPr lang="cs-CZ" dirty="0" err="1">
                <a:solidFill>
                  <a:srgbClr val="000000"/>
                </a:solidFill>
              </a:rPr>
              <a:t>InfZ</a:t>
            </a:r>
            <a:r>
              <a:rPr lang="cs-CZ" dirty="0">
                <a:solidFill>
                  <a:srgbClr val="000000"/>
                </a:solidFill>
              </a:rPr>
              <a:t>)</a:t>
            </a:r>
          </a:p>
          <a:p>
            <a:pPr marL="457200" indent="-457200" algn="just">
              <a:lnSpc>
                <a:spcPct val="93000"/>
              </a:lnSpc>
              <a:spcBef>
                <a:spcPts val="600"/>
              </a:spcBef>
              <a:buSzPct val="100000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Procesní – rozhodnutí o odepření informace (§ 15 </a:t>
            </a:r>
            <a:r>
              <a:rPr lang="cs-CZ" dirty="0" err="1">
                <a:solidFill>
                  <a:srgbClr val="000000"/>
                </a:solidFill>
              </a:rPr>
              <a:t>InfZ</a:t>
            </a:r>
            <a:r>
              <a:rPr lang="cs-CZ" dirty="0" smtClean="0">
                <a:solidFill>
                  <a:srgbClr val="000000"/>
                </a:solidFill>
              </a:rPr>
              <a:t>)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u="sng" dirty="0">
                <a:solidFill>
                  <a:srgbClr val="000000"/>
                </a:solidFill>
              </a:rPr>
              <a:t>Materiální podmínky</a:t>
            </a:r>
            <a:endParaRPr lang="cs-CZ" dirty="0">
              <a:solidFill>
                <a:srgbClr val="000000"/>
              </a:solidFill>
            </a:endParaRPr>
          </a:p>
          <a:p>
            <a:pPr marL="457200" indent="-457200" algn="just">
              <a:lnSpc>
                <a:spcPct val="93000"/>
              </a:lnSpc>
              <a:spcBef>
                <a:spcPts val="600"/>
              </a:spcBef>
              <a:buSzPct val="100000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legitimní účel (ochrana jiného práva/svobody, bezpečnost státu, veřejná bezpečnost, ochrana veřejného zdraví, ochrana mravnosti)</a:t>
            </a:r>
          </a:p>
          <a:p>
            <a:pPr marL="457200" indent="-457200" algn="just">
              <a:lnSpc>
                <a:spcPct val="93000"/>
              </a:lnSpc>
              <a:spcBef>
                <a:spcPts val="600"/>
              </a:spcBef>
              <a:buSzPct val="100000"/>
              <a:buFont typeface="StarSymbol" charset="0"/>
              <a:buAutoNum type="alphaLcParenR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rgbClr val="000000"/>
                </a:solidFill>
              </a:rPr>
              <a:t>nezbytnost omezení (ve smyslu „nelze účelu dosáhnout jinak</a:t>
            </a:r>
            <a:r>
              <a:rPr lang="cs-CZ" dirty="0" smtClean="0">
                <a:solidFill>
                  <a:srgbClr val="000000"/>
                </a:solidFill>
              </a:rPr>
              <a:t>“)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u="sng" dirty="0">
                <a:solidFill>
                  <a:srgbClr val="000000"/>
                </a:solidFill>
              </a:rPr>
              <a:t>Omezení vykládat restriktivně </a:t>
            </a:r>
            <a:r>
              <a:rPr lang="cs-CZ" dirty="0">
                <a:solidFill>
                  <a:srgbClr val="000000"/>
                </a:solidFill>
              </a:rPr>
              <a:t>(čl. 4 odst. 4 Listiny, § 12 </a:t>
            </a:r>
            <a:r>
              <a:rPr lang="cs-CZ" dirty="0" err="1">
                <a:solidFill>
                  <a:srgbClr val="000000"/>
                </a:solidFill>
              </a:rPr>
              <a:t>InfZ</a:t>
            </a:r>
            <a:r>
              <a:rPr lang="cs-CZ" dirty="0">
                <a:solidFill>
                  <a:srgbClr val="000000"/>
                </a:solidFill>
              </a:rPr>
              <a:t>)- zákaz zneužití omezení k jinému než stanovenému účelu 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dirty="0" smtClean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sz="1400" b="1" dirty="0">
                <a:solidFill>
                  <a:srgbClr val="000000"/>
                </a:solidFill>
              </a:rPr>
              <a:t>Judikatura: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sz="1200" dirty="0">
                <a:solidFill>
                  <a:srgbClr val="000000"/>
                </a:solidFill>
              </a:rPr>
              <a:t>3 </a:t>
            </a:r>
            <a:r>
              <a:rPr lang="cs-CZ" sz="1200" dirty="0" err="1">
                <a:solidFill>
                  <a:srgbClr val="000000"/>
                </a:solidFill>
              </a:rPr>
              <a:t>Ads</a:t>
            </a:r>
            <a:r>
              <a:rPr lang="cs-CZ" sz="1200" dirty="0">
                <a:solidFill>
                  <a:srgbClr val="000000"/>
                </a:solidFill>
              </a:rPr>
              <a:t> 33/2006, 5 A119/2001, 6 As 18/2009 aj.</a:t>
            </a:r>
          </a:p>
          <a:p>
            <a:pPr algn="just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408" y="0"/>
            <a:ext cx="2996217" cy="377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78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03808" y="827509"/>
            <a:ext cx="7570040" cy="491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solidFill>
                  <a:srgbClr val="FF0000"/>
                </a:solidFill>
              </a:rPr>
              <a:t>Test </a:t>
            </a:r>
            <a:r>
              <a:rPr lang="cs-CZ" sz="2800" b="1" dirty="0" smtClean="0">
                <a:solidFill>
                  <a:srgbClr val="FF0000"/>
                </a:solidFill>
              </a:rPr>
              <a:t>proporcionality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31800" y="2339677"/>
            <a:ext cx="9578057" cy="39284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1. </a:t>
            </a:r>
            <a:r>
              <a:rPr lang="cs-CZ" sz="2400" b="1" dirty="0" smtClean="0">
                <a:solidFill>
                  <a:srgbClr val="000000"/>
                </a:solidFill>
              </a:rPr>
              <a:t>Test vhodnosti </a:t>
            </a:r>
            <a:r>
              <a:rPr lang="cs-CZ" sz="2400" dirty="0" smtClean="0">
                <a:solidFill>
                  <a:srgbClr val="000000"/>
                </a:solidFill>
              </a:rPr>
              <a:t>– Umožňuje institut omezující základní právo dosáhnout sledovaný cíl (ochrany jiného práva/veřejného zájmu)?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2. </a:t>
            </a:r>
            <a:r>
              <a:rPr lang="cs-CZ" sz="2400" b="1" dirty="0" smtClean="0">
                <a:solidFill>
                  <a:srgbClr val="000000"/>
                </a:solidFill>
              </a:rPr>
              <a:t>Test potřebnosti – </a:t>
            </a:r>
            <a:r>
              <a:rPr lang="cs-CZ" sz="2400" dirty="0" smtClean="0">
                <a:solidFill>
                  <a:srgbClr val="000000"/>
                </a:solidFill>
              </a:rPr>
              <a:t>Jde sledovaného cíle dosáhnout jinak? Jde ve vztahu k dotčenému základnímu právu o nejšetrnější prostředek? Existuje jiná možnost, jak dosáhnout zamýšleného cíle bez toho, aniž by bylo dotčeno jiné základní právo?</a:t>
            </a:r>
            <a:endParaRPr lang="cs-CZ" sz="24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3. </a:t>
            </a:r>
            <a:r>
              <a:rPr lang="cs-CZ" sz="2400" b="1" dirty="0" smtClean="0">
                <a:solidFill>
                  <a:srgbClr val="000000"/>
                </a:solidFill>
              </a:rPr>
              <a:t>Test poměřování zájmů – </a:t>
            </a:r>
            <a:r>
              <a:rPr lang="cs-CZ" sz="2400" dirty="0" smtClean="0">
                <a:solidFill>
                  <a:srgbClr val="000000"/>
                </a:solidFill>
              </a:rPr>
              <a:t>porovnání závažnosti obou v kolizi stojících základních práv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 dirty="0" smtClean="0">
                <a:solidFill>
                  <a:srgbClr val="000000"/>
                </a:solidFill>
              </a:rPr>
              <a:t>Judikatura</a:t>
            </a:r>
            <a:r>
              <a:rPr lang="cs-CZ" dirty="0" smtClean="0">
                <a:solidFill>
                  <a:srgbClr val="000000"/>
                </a:solidFill>
              </a:rPr>
              <a:t>: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Pl</a:t>
            </a:r>
            <a:r>
              <a:rPr lang="cs-CZ" dirty="0" smtClean="0">
                <a:solidFill>
                  <a:srgbClr val="000000"/>
                </a:solidFill>
              </a:rPr>
              <a:t>. ÚS 4/94 - základní práva </a:t>
            </a:r>
            <a:r>
              <a:rPr lang="cs-CZ" i="1" dirty="0" smtClean="0">
                <a:solidFill>
                  <a:srgbClr val="000000"/>
                </a:solidFill>
              </a:rPr>
              <a:t>prima facie </a:t>
            </a:r>
            <a:r>
              <a:rPr lang="cs-CZ" dirty="0" smtClean="0">
                <a:solidFill>
                  <a:srgbClr val="000000"/>
                </a:solidFill>
              </a:rPr>
              <a:t>rovnocenná, obdobně ÚS SR – </a:t>
            </a:r>
            <a:r>
              <a:rPr lang="cs-CZ" dirty="0" err="1" smtClean="0">
                <a:solidFill>
                  <a:srgbClr val="000000"/>
                </a:solidFill>
              </a:rPr>
              <a:t>Pl</a:t>
            </a:r>
            <a:r>
              <a:rPr lang="cs-CZ" dirty="0" smtClean="0">
                <a:solidFill>
                  <a:srgbClr val="000000"/>
                </a:solidFill>
              </a:rPr>
              <a:t>. ÚS. 1/09-34, </a:t>
            </a:r>
            <a:r>
              <a:rPr lang="cs-CZ" dirty="0" err="1" smtClean="0">
                <a:solidFill>
                  <a:srgbClr val="000000"/>
                </a:solidFill>
              </a:rPr>
              <a:t>Pl</a:t>
            </a:r>
            <a:r>
              <a:rPr lang="cs-CZ" dirty="0" smtClean="0">
                <a:solidFill>
                  <a:srgbClr val="000000"/>
                </a:solidFill>
              </a:rPr>
              <a:t>. ÚS 22/06</a:t>
            </a:r>
            <a:endParaRPr lang="cs-CZ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b="1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083" y="378521"/>
            <a:ext cx="4465489" cy="178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55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59791" y="827509"/>
            <a:ext cx="7896454" cy="10068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600" b="1" dirty="0">
                <a:solidFill>
                  <a:srgbClr val="C00000"/>
                </a:solidFill>
              </a:rPr>
              <a:t>Porovnání základních práv</a:t>
            </a:r>
          </a:p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59791" y="1535447"/>
            <a:ext cx="6624737" cy="48640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marL="514350" indent="-514350">
              <a:lnSpc>
                <a:spcPct val="93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 smtClean="0">
                <a:solidFill>
                  <a:srgbClr val="000000"/>
                </a:solidFill>
              </a:rPr>
              <a:t>Empirický argument </a:t>
            </a:r>
            <a:r>
              <a:rPr lang="cs-CZ" sz="2400" dirty="0" smtClean="0">
                <a:solidFill>
                  <a:srgbClr val="000000"/>
                </a:solidFill>
              </a:rPr>
              <a:t>– faktická závažnost důsledků neposkytnutí informace a dopadů spojenými s poskytnutím informace</a:t>
            </a:r>
            <a:endParaRPr lang="cs-CZ" sz="2400" b="1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93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 smtClean="0">
                <a:solidFill>
                  <a:srgbClr val="000000"/>
                </a:solidFill>
              </a:rPr>
              <a:t>Systémový argument </a:t>
            </a:r>
            <a:r>
              <a:rPr lang="cs-CZ" sz="2400" dirty="0" smtClean="0">
                <a:solidFill>
                  <a:srgbClr val="000000"/>
                </a:solidFill>
              </a:rPr>
              <a:t>– zařazení a smysl dotčených práv v systému základních práv a svobod (rovnost práv)</a:t>
            </a:r>
            <a:endParaRPr lang="cs-CZ" sz="2400" b="1" dirty="0" smtClean="0">
              <a:solidFill>
                <a:srgbClr val="000000"/>
              </a:solidFill>
            </a:endParaRPr>
          </a:p>
          <a:p>
            <a:pPr marL="514350" indent="-514350">
              <a:lnSpc>
                <a:spcPct val="93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 smtClean="0">
                <a:solidFill>
                  <a:srgbClr val="000000"/>
                </a:solidFill>
              </a:rPr>
              <a:t>Kontextový argument</a:t>
            </a:r>
            <a:r>
              <a:rPr lang="cs-CZ" sz="2400" dirty="0" smtClean="0">
                <a:solidFill>
                  <a:srgbClr val="000000"/>
                </a:solidFill>
              </a:rPr>
              <a:t> – další negativní dopady omezení jednoho základního práva v důsledku upřednostnění jiného</a:t>
            </a:r>
            <a:endParaRPr lang="cs-CZ" sz="2400" b="1" dirty="0" smtClean="0">
              <a:solidFill>
                <a:srgbClr val="000000"/>
              </a:solidFill>
            </a:endParaRPr>
          </a:p>
          <a:p>
            <a:pPr marL="514350" indent="-514350" algn="just">
              <a:lnSpc>
                <a:spcPct val="93000"/>
              </a:lnSpc>
              <a:spcBef>
                <a:spcPts val="600"/>
              </a:spcBef>
              <a:buSzPct val="100000"/>
              <a:buFont typeface="+mj-lt"/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 smtClean="0">
                <a:solidFill>
                  <a:srgbClr val="000000"/>
                </a:solidFill>
              </a:rPr>
              <a:t>Hodnotový argument </a:t>
            </a:r>
            <a:r>
              <a:rPr lang="cs-CZ" sz="2400" dirty="0" smtClean="0">
                <a:solidFill>
                  <a:srgbClr val="000000"/>
                </a:solidFill>
              </a:rPr>
              <a:t>– pozitiva v kolizi stojících základních práv vzhledem k akceptované hierarchii hodnot</a:t>
            </a:r>
            <a:endParaRPr lang="cs-CZ" sz="2400" b="1" dirty="0" smtClean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528" y="0"/>
            <a:ext cx="3081240" cy="428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35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19832" y="755501"/>
            <a:ext cx="8640960" cy="5306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FF0000"/>
                </a:solidFill>
              </a:rPr>
              <a:t>Informace o platech a odměnách</a:t>
            </a:r>
          </a:p>
          <a:p>
            <a:pPr algn="ctr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 u="sng" dirty="0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. zn. 4735/2011/VOP/PPO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- ÚŠI</a:t>
            </a:r>
          </a:p>
          <a:p>
            <a:pPr algn="ctr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err="1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. zn. 5362/2011/VOP/KČ – ústecký kraj</a:t>
            </a: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	</a:t>
            </a:r>
            <a:r>
              <a:rPr lang="cs-CZ" sz="2800" b="1" dirty="0" smtClean="0">
                <a:solidFill>
                  <a:srgbClr val="000000"/>
                </a:solidFill>
              </a:rPr>
              <a:t>Jak chápat § 8b </a:t>
            </a:r>
            <a:r>
              <a:rPr lang="cs-CZ" sz="2800" b="1" dirty="0" err="1" smtClean="0">
                <a:solidFill>
                  <a:srgbClr val="000000"/>
                </a:solidFill>
              </a:rPr>
              <a:t>InfZ</a:t>
            </a:r>
            <a:r>
              <a:rPr lang="cs-CZ" sz="2800" b="1" dirty="0">
                <a:solidFill>
                  <a:srgbClr val="000000"/>
                </a:solidFill>
              </a:rPr>
              <a:t> </a:t>
            </a:r>
            <a:r>
              <a:rPr lang="cs-CZ" sz="2800" b="1" dirty="0" smtClean="0">
                <a:solidFill>
                  <a:srgbClr val="000000"/>
                </a:solidFill>
              </a:rPr>
              <a:t>aneb kdy se (ne)poskytují  základní osobní údaje o příjemcích veřejných prostředků?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 smtClean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131" y="4211885"/>
            <a:ext cx="525658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95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19832" y="395461"/>
            <a:ext cx="8640960" cy="73508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Osobní údaje </a:t>
            </a: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C00000"/>
                </a:solidFill>
              </a:rPr>
              <a:t>o příjemcích platů a odměn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u="sng" dirty="0" smtClean="0">
                <a:solidFill>
                  <a:schemeClr val="accent1">
                    <a:lumMod val="50000"/>
                  </a:schemeClr>
                </a:solidFill>
              </a:rPr>
              <a:t>Shrnutí dosavadní judikatury</a:t>
            </a:r>
            <a:r>
              <a:rPr lang="cs-CZ" sz="2400" dirty="0" smtClean="0">
                <a:solidFill>
                  <a:srgbClr val="000000"/>
                </a:solidFill>
              </a:rPr>
              <a:t>: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Maděra vs. Zlínský Magistrát 5 As 57/2010-79 ze dne 27. 5. 2011- výše a důvody odměn vedoucího informačních systémů </a:t>
            </a:r>
          </a:p>
          <a:p>
            <a:pPr marL="342900" indent="-34290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NSS 4 As 40/2010-60 ze dne 11. 11. 2011 - mimořádné odměny učitelů MŠ a ZŠ Psáry</a:t>
            </a:r>
          </a:p>
          <a:p>
            <a:pPr marL="342900" indent="-34290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KS v Praze 45 A 4/2012-76 ze dne 27. 6. 2012 </a:t>
            </a:r>
          </a:p>
          <a:p>
            <a:pPr marL="342900" indent="-34290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NSS 1 As 169/2012-38 ze dne 6. 12. 2012 – výše základního platu, osobního ohodnocení a odměn tajemnice Městského úřadu Benešov a dalších dvou vedoucích odborů </a:t>
            </a:r>
            <a:r>
              <a:rPr lang="cs-CZ" sz="2000" dirty="0" err="1" smtClean="0">
                <a:solidFill>
                  <a:srgbClr val="000000"/>
                </a:solidFill>
              </a:rPr>
              <a:t>MěÚ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Rozšířený senát NSS (usnesení 8 As 55/2010-23 ze dne 28. 2. 2012) ?</a:t>
            </a:r>
          </a:p>
          <a:p>
            <a:pPr marL="342900" indent="-342900" algn="just">
              <a:lnSpc>
                <a:spcPct val="93000"/>
              </a:lnSpc>
              <a:spcBef>
                <a:spcPts val="600"/>
              </a:spcBef>
              <a:buSzPct val="100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 smtClean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480" y="0"/>
            <a:ext cx="3528145" cy="284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153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91840" y="827509"/>
            <a:ext cx="8352928" cy="5543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>
                <a:solidFill>
                  <a:srgbClr val="C00000"/>
                </a:solidFill>
              </a:rPr>
              <a:t>Stanovisko ochránce k poskytování údajů o platech a odměnách úředních osob</a:t>
            </a:r>
          </a:p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800" b="1" dirty="0">
              <a:solidFill>
                <a:srgbClr val="C00000"/>
              </a:solidFill>
            </a:endParaRPr>
          </a:p>
          <a:p>
            <a:pPr marL="285750" indent="-28575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 dirty="0">
                <a:solidFill>
                  <a:schemeClr val="tx1"/>
                </a:solidFill>
              </a:rPr>
              <a:t>Zákonodárce nemůže nikdy zcela nahradit exekutivu při provádění testu veřejného zájmu </a:t>
            </a:r>
            <a:r>
              <a:rPr lang="cs-CZ" dirty="0">
                <a:solidFill>
                  <a:schemeClr val="tx1"/>
                </a:solidFill>
              </a:rPr>
              <a:t>v rámci posuzování konkrétního případu. Může sice pro uplatnění správního uvážení a pro poměřování v kolizi stojících ústavních práv vymezit v zákoně určité mantinely, nemůže však vzájemné poměřování ústavně zaručených práv zcela vyloučit.</a:t>
            </a:r>
          </a:p>
          <a:p>
            <a:pPr marL="285750" indent="-28575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chemeClr val="tx1"/>
                </a:solidFill>
              </a:rPr>
              <a:t>Ustanovení </a:t>
            </a:r>
            <a:r>
              <a:rPr lang="cs-CZ" b="1" dirty="0">
                <a:solidFill>
                  <a:schemeClr val="tx1"/>
                </a:solidFill>
              </a:rPr>
              <a:t>§ 8b </a:t>
            </a:r>
            <a:r>
              <a:rPr lang="cs-CZ" b="1" dirty="0" err="1">
                <a:solidFill>
                  <a:schemeClr val="tx1"/>
                </a:solidFill>
              </a:rPr>
              <a:t>InfZ</a:t>
            </a:r>
            <a:r>
              <a:rPr lang="cs-CZ" b="1" dirty="0">
                <a:solidFill>
                  <a:schemeClr val="tx1"/>
                </a:solidFill>
              </a:rPr>
              <a:t> rozšiřuje právo na informace</a:t>
            </a:r>
            <a:r>
              <a:rPr lang="cs-CZ" dirty="0">
                <a:solidFill>
                  <a:schemeClr val="tx1"/>
                </a:solidFill>
              </a:rPr>
              <a:t> o právo na sdělení některých osobních údajů bez souhlasu subjektu těchto údajů, a to nad rámec důvodů vymezených v zákoně o ochraně osobních údajů. </a:t>
            </a:r>
          </a:p>
          <a:p>
            <a:pPr marL="285750" indent="-28575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chemeClr val="tx1"/>
                </a:solidFill>
              </a:rPr>
              <a:t>Ustanovení § 8b </a:t>
            </a:r>
            <a:r>
              <a:rPr lang="cs-CZ" dirty="0" err="1">
                <a:solidFill>
                  <a:schemeClr val="tx1"/>
                </a:solidFill>
              </a:rPr>
              <a:t>InfZ</a:t>
            </a:r>
            <a:r>
              <a:rPr lang="cs-CZ" dirty="0">
                <a:solidFill>
                  <a:schemeClr val="tx1"/>
                </a:solidFill>
              </a:rPr>
              <a:t> lze chápat jako zcela </a:t>
            </a:r>
            <a:r>
              <a:rPr lang="cs-CZ" b="1" dirty="0">
                <a:solidFill>
                  <a:schemeClr val="tx1"/>
                </a:solidFill>
              </a:rPr>
              <a:t>samostatnou výjimku </a:t>
            </a:r>
            <a:r>
              <a:rPr lang="cs-CZ" dirty="0">
                <a:solidFill>
                  <a:schemeClr val="tx1"/>
                </a:solidFill>
              </a:rPr>
              <a:t>z ochrany osobních údajů nebo (zčásti) jako </a:t>
            </a:r>
            <a:r>
              <a:rPr lang="cs-CZ" b="1" dirty="0">
                <a:solidFill>
                  <a:schemeClr val="tx1"/>
                </a:solidFill>
              </a:rPr>
              <a:t>upřesnění</a:t>
            </a:r>
            <a:r>
              <a:rPr lang="cs-CZ" dirty="0">
                <a:solidFill>
                  <a:schemeClr val="tx1"/>
                </a:solidFill>
              </a:rPr>
              <a:t> toho, co se myslí termínem „</a:t>
            </a:r>
            <a:r>
              <a:rPr lang="cs-CZ" b="1" dirty="0">
                <a:solidFill>
                  <a:schemeClr val="tx1"/>
                </a:solidFill>
              </a:rPr>
              <a:t>údaj vypovídající o veřejné anebo úřední činnosti, o funkčním nebo pracovním zařazení zaměstnance veřejné správy“ . </a:t>
            </a:r>
          </a:p>
          <a:p>
            <a:pPr marL="285750" indent="-285750" algn="just">
              <a:lnSpc>
                <a:spcPct val="93000"/>
              </a:lnSpc>
              <a:spcBef>
                <a:spcPts val="600"/>
              </a:spcBef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>
                <a:solidFill>
                  <a:schemeClr val="tx1"/>
                </a:solidFill>
              </a:rPr>
              <a:t>Ustanovení § 8b </a:t>
            </a:r>
            <a:r>
              <a:rPr lang="cs-CZ" dirty="0" err="1">
                <a:solidFill>
                  <a:schemeClr val="tx1"/>
                </a:solidFill>
              </a:rPr>
              <a:t>InfZ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umožňuje přístup k informacím o veřejných prostředcích vyplacených zaměstnancům veřejné správy </a:t>
            </a:r>
            <a:r>
              <a:rPr lang="cs-CZ" dirty="0">
                <a:solidFill>
                  <a:schemeClr val="tx1"/>
                </a:solidFill>
              </a:rPr>
              <a:t>ve formě mzdy či platu včetně jeho  nenárokových složek.  </a:t>
            </a:r>
          </a:p>
        </p:txBody>
      </p:sp>
    </p:spTree>
    <p:extLst>
      <p:ext uri="{BB962C8B-B14F-4D97-AF65-F5344CB8AC3E}">
        <p14:creationId xmlns:p14="http://schemas.microsoft.com/office/powerpoint/2010/main" val="75428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3808" y="683493"/>
            <a:ext cx="8424936" cy="404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>
                <a:solidFill>
                  <a:srgbClr val="C00000"/>
                </a:solidFill>
              </a:rPr>
              <a:t>Stanovisko ochránce k poskytování údajů o platech a odměnách úředních osob</a:t>
            </a: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 dirty="0">
                <a:solidFill>
                  <a:schemeClr val="tx1"/>
                </a:solidFill>
              </a:rPr>
              <a:t>„</a:t>
            </a:r>
            <a:r>
              <a:rPr lang="cs-CZ" b="1" dirty="0">
                <a:solidFill>
                  <a:schemeClr val="tx1"/>
                </a:solidFill>
              </a:rPr>
              <a:t>Příjemcem </a:t>
            </a:r>
            <a:r>
              <a:rPr lang="cs-CZ" dirty="0">
                <a:solidFill>
                  <a:schemeClr val="tx1"/>
                </a:solidFill>
              </a:rPr>
              <a:t>veřejných prostředků“ je </a:t>
            </a:r>
            <a:r>
              <a:rPr lang="cs-CZ" b="1" dirty="0">
                <a:solidFill>
                  <a:schemeClr val="tx1"/>
                </a:solidFill>
              </a:rPr>
              <a:t>každý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zaměstnanec</a:t>
            </a:r>
            <a:r>
              <a:rPr lang="cs-CZ" dirty="0">
                <a:solidFill>
                  <a:schemeClr val="tx1"/>
                </a:solidFill>
              </a:rPr>
              <a:t> veřejné správy. Pokud občan žádá informaci o platech a odměnách vybraných zaměstnanců úředních osob, rozhodování o takové žádosti se neodehrává v prosté rovině poskytnout - odmítnout. Podstatou rozhodování úřadu je naopak otázka, zda </a:t>
            </a:r>
            <a:r>
              <a:rPr lang="cs-CZ" b="1" dirty="0">
                <a:solidFill>
                  <a:schemeClr val="tx1"/>
                </a:solidFill>
              </a:rPr>
              <a:t>sdělit informace o platu všech </a:t>
            </a:r>
            <a:r>
              <a:rPr lang="cs-CZ" dirty="0">
                <a:solidFill>
                  <a:schemeClr val="tx1"/>
                </a:solidFill>
              </a:rPr>
              <a:t>„příjemců veřejných prostředků“ (to znamená přijmout test proporcionality provedený zákonodárcem v § 8b </a:t>
            </a:r>
            <a:r>
              <a:rPr lang="cs-CZ" dirty="0" err="1">
                <a:solidFill>
                  <a:schemeClr val="tx1"/>
                </a:solidFill>
              </a:rPr>
              <a:t>InfZ</a:t>
            </a:r>
            <a:r>
              <a:rPr lang="cs-CZ" dirty="0">
                <a:solidFill>
                  <a:schemeClr val="tx1"/>
                </a:solidFill>
              </a:rPr>
              <a:t>) </a:t>
            </a:r>
            <a:r>
              <a:rPr lang="cs-CZ" b="1" dirty="0">
                <a:solidFill>
                  <a:schemeClr val="tx1"/>
                </a:solidFill>
              </a:rPr>
              <a:t>nebo </a:t>
            </a:r>
            <a:r>
              <a:rPr lang="cs-CZ" sz="2400" b="1" u="sng" dirty="0">
                <a:solidFill>
                  <a:schemeClr val="tx1"/>
                </a:solidFill>
              </a:rPr>
              <a:t>jen u vybraných</a:t>
            </a:r>
            <a:r>
              <a:rPr lang="cs-CZ" dirty="0">
                <a:solidFill>
                  <a:schemeClr val="tx1"/>
                </a:solidFill>
              </a:rPr>
              <a:t>, u nichž s ohledem na jejich postavení a pravomoci převládá veřejný zájem na zveřejnění takové informace (to </a:t>
            </a:r>
            <a:r>
              <a:rPr lang="cs-CZ" b="1" u="sng" dirty="0">
                <a:solidFill>
                  <a:schemeClr val="tx1"/>
                </a:solidFill>
              </a:rPr>
              <a:t>znamená provést vlastní test proporcionality s ohledem na konkrétní okolnosti</a:t>
            </a:r>
            <a:r>
              <a:rPr lang="cs-CZ" u="sng" dirty="0">
                <a:solidFill>
                  <a:schemeClr val="tx1"/>
                </a:solidFill>
              </a:rPr>
              <a:t>)</a:t>
            </a:r>
            <a:r>
              <a:rPr lang="cs-CZ" dirty="0">
                <a:solidFill>
                  <a:schemeClr val="tx1"/>
                </a:solidFill>
              </a:rPr>
              <a:t>. </a:t>
            </a:r>
            <a:endParaRPr lang="cs-CZ" dirty="0" smtClean="0">
              <a:solidFill>
                <a:schemeClr val="tx1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dirty="0">
              <a:solidFill>
                <a:schemeClr val="tx1"/>
              </a:solidFill>
            </a:endParaRPr>
          </a:p>
          <a:p>
            <a:pPr algn="just">
              <a:lnSpc>
                <a:spcPct val="93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68" y="3995861"/>
            <a:ext cx="4032448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289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VOP-Č-prázdná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5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5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5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5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VOP-Č-prázdná</Template>
  <TotalTime>1326</TotalTime>
  <Words>825</Words>
  <Application>Microsoft Office PowerPoint</Application>
  <PresentationFormat>Vlastní</PresentationFormat>
  <Paragraphs>113</Paragraphs>
  <Slides>13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Garamond</vt:lpstr>
      <vt:lpstr>Lucida Sans Unicode</vt:lpstr>
      <vt:lpstr>StarSymbol</vt:lpstr>
      <vt:lpstr>Times New Roman</vt:lpstr>
      <vt:lpstr>Wingdings</vt:lpstr>
      <vt:lpstr>prezentace VOP-Č-prázdná</vt:lpstr>
      <vt:lpstr>1_Výchozí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gabrisova</dc:creator>
  <cp:lastModifiedBy>Gabrišová Veronika JUDr.</cp:lastModifiedBy>
  <cp:revision>108</cp:revision>
  <cp:lastPrinted>2014-05-13T14:29:30Z</cp:lastPrinted>
  <dcterms:created xsi:type="dcterms:W3CDTF">2013-08-16T06:53:20Z</dcterms:created>
  <dcterms:modified xsi:type="dcterms:W3CDTF">2015-10-22T05:49:54Z</dcterms:modified>
</cp:coreProperties>
</file>