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23"/>
  </p:notesMasterIdLst>
  <p:handoutMasterIdLst>
    <p:handoutMasterId r:id="rId24"/>
  </p:handoutMasterIdLst>
  <p:sldIdLst>
    <p:sldId id="282" r:id="rId2"/>
    <p:sldId id="276" r:id="rId3"/>
    <p:sldId id="283" r:id="rId4"/>
    <p:sldId id="284" r:id="rId5"/>
    <p:sldId id="285" r:id="rId6"/>
    <p:sldId id="286" r:id="rId7"/>
    <p:sldId id="257" r:id="rId8"/>
    <p:sldId id="258" r:id="rId9"/>
    <p:sldId id="264" r:id="rId10"/>
    <p:sldId id="265" r:id="rId11"/>
    <p:sldId id="266" r:id="rId12"/>
    <p:sldId id="287" r:id="rId13"/>
    <p:sldId id="288" r:id="rId14"/>
    <p:sldId id="289" r:id="rId15"/>
    <p:sldId id="267" r:id="rId16"/>
    <p:sldId id="268" r:id="rId17"/>
    <p:sldId id="269" r:id="rId18"/>
    <p:sldId id="290" r:id="rId19"/>
    <p:sldId id="270" r:id="rId20"/>
    <p:sldId id="291" r:id="rId21"/>
    <p:sldId id="275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0D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1040" y="-2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2A0B76-CA5C-4C7A-8BBE-3658DC3DF392}" type="datetimeFigureOut">
              <a:rPr lang="cs-CZ" smtClean="0"/>
              <a:pPr/>
              <a:t>27. 11. 2014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9518F0-0F92-4AD9-9E21-9FD91697054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10569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81729A-AE9F-4AFF-96E8-6D7BE3A7C428}" type="datetimeFigureOut">
              <a:rPr lang="cs-CZ" smtClean="0"/>
              <a:pPr/>
              <a:t>27. 11. 2014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983FA6-98E4-43A5-9F46-AAC67F211C1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6411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83FA6-98E4-43A5-9F46-AAC67F211C1D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6456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83FA6-98E4-43A5-9F46-AAC67F211C1D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15309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83FA6-98E4-43A5-9F46-AAC67F211C1D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3904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83FA6-98E4-43A5-9F46-AAC67F211C1D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10171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83FA6-98E4-43A5-9F46-AAC67F211C1D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837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83FA6-98E4-43A5-9F46-AAC67F211C1D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4227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83FA6-98E4-43A5-9F46-AAC67F211C1D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6702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83FA6-98E4-43A5-9F46-AAC67F211C1D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837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83FA6-98E4-43A5-9F46-AAC67F211C1D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4077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83FA6-98E4-43A5-9F46-AAC67F211C1D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15675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83FA6-98E4-43A5-9F46-AAC67F211C1D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463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074315CF-3DF3-40AF-964F-43A797965812}" type="datetimeFigureOut">
              <a:rPr lang="cs-CZ" smtClean="0"/>
              <a:pPr/>
              <a:t>27. 11. 2014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19F8E5A9-29FB-4E4C-8D0A-8FD9CAB74EF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426219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315CF-3DF3-40AF-964F-43A797965812}" type="datetimeFigureOut">
              <a:rPr lang="cs-CZ" smtClean="0"/>
              <a:pPr/>
              <a:t>27. 11. 2014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E5A9-29FB-4E4C-8D0A-8FD9CAB74EF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3128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315CF-3DF3-40AF-964F-43A797965812}" type="datetimeFigureOut">
              <a:rPr lang="cs-CZ" smtClean="0"/>
              <a:pPr/>
              <a:t>27. 11. 2014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E5A9-29FB-4E4C-8D0A-8FD9CAB74EF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13349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315CF-3DF3-40AF-964F-43A797965812}" type="datetimeFigureOut">
              <a:rPr lang="cs-CZ" smtClean="0"/>
              <a:pPr/>
              <a:t>27. 11. 2014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E5A9-29FB-4E4C-8D0A-8FD9CAB74EF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360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315CF-3DF3-40AF-964F-43A797965812}" type="datetimeFigureOut">
              <a:rPr lang="cs-CZ" smtClean="0"/>
              <a:pPr/>
              <a:t>27. 11. 2014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E5A9-29FB-4E4C-8D0A-8FD9CAB74EF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5119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315CF-3DF3-40AF-964F-43A797965812}" type="datetimeFigureOut">
              <a:rPr lang="cs-CZ" smtClean="0"/>
              <a:pPr/>
              <a:t>27. 11. 2014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E5A9-29FB-4E4C-8D0A-8FD9CAB74EF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717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315CF-3DF3-40AF-964F-43A797965812}" type="datetimeFigureOut">
              <a:rPr lang="cs-CZ" smtClean="0"/>
              <a:pPr/>
              <a:t>27. 11. 2014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E5A9-29FB-4E4C-8D0A-8FD9CAB74EF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7829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315CF-3DF3-40AF-964F-43A797965812}" type="datetimeFigureOut">
              <a:rPr lang="cs-CZ" smtClean="0"/>
              <a:pPr/>
              <a:t>27. 11. 2014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E5A9-29FB-4E4C-8D0A-8FD9CAB74EF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0912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315CF-3DF3-40AF-964F-43A797965812}" type="datetimeFigureOut">
              <a:rPr lang="cs-CZ" smtClean="0"/>
              <a:pPr/>
              <a:t>27. 11. 2014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E5A9-29FB-4E4C-8D0A-8FD9CAB74EF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10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074315CF-3DF3-40AF-964F-43A797965812}" type="datetimeFigureOut">
              <a:rPr lang="cs-CZ" smtClean="0"/>
              <a:pPr/>
              <a:t>27. 11. 2014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19F8E5A9-29FB-4E4C-8D0A-8FD9CAB74EF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5501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315CF-3DF3-40AF-964F-43A797965812}" type="datetimeFigureOut">
              <a:rPr lang="cs-CZ" smtClean="0"/>
              <a:pPr/>
              <a:t>27. 11. 2014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19F8E5A9-29FB-4E4C-8D0A-8FD9CAB74EF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8387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315CF-3DF3-40AF-964F-43A797965812}" type="datetimeFigureOut">
              <a:rPr lang="cs-CZ" smtClean="0"/>
              <a:pPr/>
              <a:t>27. 11. 2014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E5A9-29FB-4E4C-8D0A-8FD9CAB74EF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481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315CF-3DF3-40AF-964F-43A797965812}" type="datetimeFigureOut">
              <a:rPr lang="cs-CZ" smtClean="0"/>
              <a:pPr/>
              <a:t>27. 11. 2014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E5A9-29FB-4E4C-8D0A-8FD9CAB74EF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703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315CF-3DF3-40AF-964F-43A797965812}" type="datetimeFigureOut">
              <a:rPr lang="cs-CZ" smtClean="0"/>
              <a:pPr/>
              <a:t>27. 11. 2014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E5A9-29FB-4E4C-8D0A-8FD9CAB74EF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1230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315CF-3DF3-40AF-964F-43A797965812}" type="datetimeFigureOut">
              <a:rPr lang="cs-CZ" smtClean="0"/>
              <a:pPr/>
              <a:t>27. 11. 2014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E5A9-29FB-4E4C-8D0A-8FD9CAB74EF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0695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315CF-3DF3-40AF-964F-43A797965812}" type="datetimeFigureOut">
              <a:rPr lang="cs-CZ" smtClean="0"/>
              <a:pPr/>
              <a:t>27. 11. 2014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E5A9-29FB-4E4C-8D0A-8FD9CAB74EF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6108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315CF-3DF3-40AF-964F-43A797965812}" type="datetimeFigureOut">
              <a:rPr lang="cs-CZ" smtClean="0"/>
              <a:pPr/>
              <a:t>27. 11. 2014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8E5A9-29FB-4E4C-8D0A-8FD9CAB74EF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285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74315CF-3DF3-40AF-964F-43A797965812}" type="datetimeFigureOut">
              <a:rPr lang="cs-CZ" smtClean="0"/>
              <a:pPr/>
              <a:t>27. 11. 2014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9F8E5A9-29FB-4E4C-8D0A-8FD9CAB74EF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0828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60032" y="2996952"/>
            <a:ext cx="3826768" cy="1008112"/>
          </a:xfrm>
        </p:spPr>
        <p:txBody>
          <a:bodyPr/>
          <a:lstStyle/>
          <a:p>
            <a:r>
              <a:rPr lang="cs-CZ" dirty="0" smtClean="0"/>
              <a:t>Orgány obce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Michal Matouš</a:t>
            </a:r>
          </a:p>
          <a:p>
            <a:r>
              <a:rPr lang="cs-CZ" dirty="0" smtClean="0"/>
              <a:t> Právnická fakulta Masarykovy univerzity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1388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811559"/>
          </a:xfrm>
        </p:spPr>
        <p:txBody>
          <a:bodyPr>
            <a:normAutofit fontScale="90000"/>
          </a:bodyPr>
          <a:lstStyle/>
          <a:p>
            <a:r>
              <a:rPr lang="cs-CZ" dirty="0"/>
              <a:t>Přenesená působnost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85395"/>
          </a:xfrm>
        </p:spPr>
        <p:txBody>
          <a:bodyPr/>
          <a:lstStyle/>
          <a:p>
            <a:pPr lvl="1"/>
            <a:r>
              <a:rPr lang="cs-CZ" dirty="0" smtClean="0"/>
              <a:t>Výkon </a:t>
            </a:r>
            <a:r>
              <a:rPr lang="cs-CZ" dirty="0" smtClean="0"/>
              <a:t>státní správy orgány obcí</a:t>
            </a:r>
          </a:p>
          <a:p>
            <a:pPr lvl="1"/>
            <a:r>
              <a:rPr lang="cs-CZ" dirty="0" smtClean="0"/>
              <a:t>Stát </a:t>
            </a:r>
            <a:r>
              <a:rPr lang="cs-CZ" dirty="0" smtClean="0"/>
              <a:t>deleguje jednotlivá oprávnění na orgány </a:t>
            </a:r>
            <a:r>
              <a:rPr lang="cs-CZ" dirty="0" smtClean="0"/>
              <a:t>obce -&gt;znalost místních podmínek</a:t>
            </a:r>
            <a:endParaRPr lang="cs-CZ" dirty="0" smtClean="0"/>
          </a:p>
          <a:p>
            <a:pPr lvl="1"/>
            <a:r>
              <a:rPr lang="cs-CZ" dirty="0" smtClean="0"/>
              <a:t>Orgány </a:t>
            </a:r>
            <a:r>
              <a:rPr lang="cs-CZ" dirty="0" smtClean="0"/>
              <a:t>obce jsou vázány obecně závaznými právními předpisy, směrnicemi ústředních správních úřadů a </a:t>
            </a:r>
            <a:r>
              <a:rPr lang="cs-CZ" dirty="0" smtClean="0"/>
              <a:t>opatřeními x samospráva pouze zákony a právními předpisy vyšší právní síly.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883567"/>
          </a:xfrm>
        </p:spPr>
        <p:txBody>
          <a:bodyPr>
            <a:normAutofit fontScale="90000"/>
          </a:bodyPr>
          <a:lstStyle/>
          <a:p>
            <a:r>
              <a:rPr lang="cs-CZ" dirty="0"/>
              <a:t>Přenesená působnost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lvl="1"/>
            <a:r>
              <a:rPr lang="cs-CZ" dirty="0" smtClean="0"/>
              <a:t>Působnost </a:t>
            </a:r>
            <a:r>
              <a:rPr lang="cs-CZ" dirty="0" smtClean="0"/>
              <a:t>stavebního úřadu</a:t>
            </a:r>
          </a:p>
          <a:p>
            <a:pPr lvl="1"/>
            <a:r>
              <a:rPr lang="cs-CZ" dirty="0" smtClean="0"/>
              <a:t>Vedení matrik</a:t>
            </a:r>
          </a:p>
          <a:p>
            <a:pPr lvl="1"/>
            <a:r>
              <a:rPr lang="cs-CZ" dirty="0" smtClean="0"/>
              <a:t>Rozhodování o některých dávkách sociální péče</a:t>
            </a:r>
          </a:p>
          <a:p>
            <a:pPr lvl="1"/>
            <a:r>
              <a:rPr lang="cs-CZ" dirty="0" smtClean="0"/>
              <a:t>Vydávání občanských průkazů a cestovních dokladů</a:t>
            </a:r>
          </a:p>
          <a:p>
            <a:pPr lvl="1"/>
            <a:r>
              <a:rPr lang="cs-CZ" dirty="0" smtClean="0"/>
              <a:t>Projednávání přestupků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Orgán obce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Zákon </a:t>
            </a:r>
            <a:r>
              <a:rPr lang="cs-CZ" dirty="0"/>
              <a:t>o obcích neobsahuje žádnou definici tohoto </a:t>
            </a:r>
            <a:r>
              <a:rPr lang="cs-CZ" dirty="0" smtClean="0"/>
              <a:t>pojmu.</a:t>
            </a:r>
          </a:p>
          <a:p>
            <a:r>
              <a:rPr lang="cs-CZ" dirty="0" smtClean="0"/>
              <a:t>Stejně to je v</a:t>
            </a:r>
            <a:r>
              <a:rPr lang="cs-CZ" dirty="0"/>
              <a:t> zákoně 367/1990 Sb. ani v zákoně 69/1967 Sb., o národních </a:t>
            </a:r>
            <a:r>
              <a:rPr lang="cs-CZ" dirty="0" smtClean="0"/>
              <a:t>výborech, na které zákon o obcích navazuje.</a:t>
            </a:r>
          </a:p>
          <a:p>
            <a:r>
              <a:rPr lang="cs-CZ" dirty="0" smtClean="0"/>
              <a:t>Ani zákon </a:t>
            </a:r>
            <a:r>
              <a:rPr lang="cs-CZ" dirty="0"/>
              <a:t>č. 129/2000 Sb., o krajského zřízení, ve znění pozdějších předpisů, </a:t>
            </a:r>
            <a:r>
              <a:rPr lang="cs-CZ" dirty="0" smtClean="0"/>
              <a:t>neobsahuje definici tohoto pojmu.</a:t>
            </a:r>
          </a:p>
          <a:p>
            <a:r>
              <a:rPr lang="cs-CZ" dirty="0"/>
              <a:t>Jelikož je obec veřejnoprávní korporací a právnickou osobou veřejného práva, je možné nalézt jistou indicii v Ústavě ČR.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čl</a:t>
            </a:r>
            <a:r>
              <a:rPr lang="cs-CZ" dirty="0"/>
              <a:t>. 2 odst. 1 </a:t>
            </a:r>
            <a:r>
              <a:rPr lang="cs-CZ" dirty="0" smtClean="0"/>
              <a:t>Ústavy: </a:t>
            </a:r>
            <a:r>
              <a:rPr lang="cs-CZ" dirty="0"/>
              <a:t>„ </a:t>
            </a:r>
            <a:r>
              <a:rPr lang="cs-CZ" i="1" dirty="0"/>
              <a:t>Lid je zdrojem veškeré státní moci; vykonává ji </a:t>
            </a:r>
            <a:r>
              <a:rPr lang="cs-CZ" i="1" dirty="0" smtClean="0"/>
              <a:t>	prostřednictvím orgánů </a:t>
            </a:r>
            <a:r>
              <a:rPr lang="cs-CZ" i="1" dirty="0"/>
              <a:t>moci zákonodárné, výkonné a soudní</a:t>
            </a:r>
            <a:r>
              <a:rPr lang="cs-CZ" dirty="0"/>
              <a:t>“.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= charakteristika orgánu obce -&gt; jedná se o </a:t>
            </a:r>
            <a:r>
              <a:rPr lang="cs-CZ" dirty="0"/>
              <a:t>specifického prostředníka mezi do </a:t>
            </a:r>
            <a:r>
              <a:rPr lang="cs-CZ" dirty="0" smtClean="0"/>
              <a:t>	jisté </a:t>
            </a:r>
            <a:r>
              <a:rPr lang="cs-CZ" dirty="0"/>
              <a:t>míry abstraktní státní mocí a jejím výkonem. Bez orgánu, který vykonává </a:t>
            </a:r>
            <a:r>
              <a:rPr lang="cs-CZ" dirty="0" smtClean="0"/>
              <a:t>	abstraktní </a:t>
            </a:r>
            <a:r>
              <a:rPr lang="cs-CZ" dirty="0"/>
              <a:t>státní moc, by nebylo možné státní moc vykonávat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07775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Orgán obce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2133" y="2060848"/>
            <a:ext cx="7704667" cy="393896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dirty="0" smtClean="0"/>
              <a:t>Teoretické definice</a:t>
            </a:r>
          </a:p>
          <a:p>
            <a:pPr algn="just"/>
            <a:r>
              <a:rPr lang="cs-CZ" dirty="0" smtClean="0"/>
              <a:t>Dle Průchy: </a:t>
            </a:r>
            <a:r>
              <a:rPr lang="cs-CZ" dirty="0"/>
              <a:t>„ Působnost obce, jak samostatnou, tak i přenesenou, realizují, s výjimkou případů samostatné působnosti řešených místním referendem, orgány obce</a:t>
            </a:r>
            <a:r>
              <a:rPr lang="cs-CZ" dirty="0" smtClean="0"/>
              <a:t>“</a:t>
            </a:r>
          </a:p>
          <a:p>
            <a:pPr algn="just"/>
            <a:r>
              <a:rPr lang="cs-CZ" dirty="0" smtClean="0"/>
              <a:t>Dle Hendrycha: </a:t>
            </a:r>
            <a:r>
              <a:rPr lang="cs-CZ" dirty="0"/>
              <a:t>„Územní samosprávné celky mohou, v závislosti na právní úpravě v tom kterém státě, vykonávat svou působnost buď bezprostředně občany anebo prostřednictvím svých orgánů</a:t>
            </a:r>
            <a:r>
              <a:rPr lang="cs-CZ" dirty="0" smtClean="0"/>
              <a:t>“</a:t>
            </a:r>
          </a:p>
          <a:p>
            <a:pPr algn="just"/>
            <a:r>
              <a:rPr lang="cs-CZ" dirty="0" smtClean="0"/>
              <a:t>Dle Knapové (soukromoprávní rozměr): </a:t>
            </a:r>
            <a:r>
              <a:rPr lang="cs-CZ" dirty="0"/>
              <a:t>„</a:t>
            </a:r>
            <a:r>
              <a:rPr lang="cs-CZ" i="1" dirty="0"/>
              <a:t>Osobním jednáním právnické osoby se rozumí jednání jejich statutárních orgánů jejím jménem</a:t>
            </a:r>
            <a:r>
              <a:rPr lang="cs-CZ" i="1" dirty="0" smtClean="0"/>
              <a:t>“</a:t>
            </a:r>
          </a:p>
          <a:p>
            <a:pPr algn="just"/>
            <a:r>
              <a:rPr lang="cs-CZ" dirty="0" smtClean="0"/>
              <a:t>Shrnutí -&gt; </a:t>
            </a:r>
            <a:r>
              <a:rPr lang="cs-CZ" b="1" dirty="0"/>
              <a:t>orgán obce je prostředníkem mezi abstraktní státní mocí a jejím reálním výkonem, který byl zřízen na základě zákona a čerpá legitimitu z výsledků demokratických voleb. Orgán vykonává veřejnou moc, kterou je nadána obec. Orgán rovněž jedná a reprezentuje obec navenek.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488926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Orgán obce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Výkon pravomocí obce prostřednictvím orgánů obce nebo bezprostředně občany -&gt; projev práva na územní samosprávu</a:t>
            </a:r>
          </a:p>
          <a:p>
            <a:r>
              <a:rPr lang="cs-CZ" dirty="0" smtClean="0"/>
              <a:t>Obce mohou ustanovovat orgány a jmenovat úřední osoby bez zásahu státní správy</a:t>
            </a:r>
          </a:p>
          <a:p>
            <a:r>
              <a:rPr lang="cs-CZ" dirty="0" smtClean="0"/>
              <a:t>Obce jednají navenek svými orgány</a:t>
            </a:r>
          </a:p>
          <a:p>
            <a:r>
              <a:rPr lang="cs-CZ" dirty="0" smtClean="0"/>
              <a:t>Zastupitelstvo, rada, starosta a obecní úřad</a:t>
            </a:r>
          </a:p>
          <a:p>
            <a:r>
              <a:rPr lang="cs-CZ" dirty="0" smtClean="0"/>
              <a:t>Zvláštní orgány obce -&gt; např. komise rady obce nebo obecní policie</a:t>
            </a:r>
          </a:p>
          <a:p>
            <a:r>
              <a:rPr lang="cs-CZ" dirty="0" smtClean="0"/>
              <a:t>Důraz na systém vzájemných kontrol orgánů obce</a:t>
            </a:r>
          </a:p>
          <a:p>
            <a:r>
              <a:rPr lang="cs-CZ" dirty="0" smtClean="0"/>
              <a:t>Orgány zřizované v rámci zastupitelstva a rady -&gt; výbory s iniciativní a kontrolní funkcí</a:t>
            </a:r>
          </a:p>
          <a:p>
            <a:r>
              <a:rPr lang="cs-CZ" dirty="0" smtClean="0"/>
              <a:t>Dělba moci relativně popřena na úrovni obcí x dělba činností trvá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62570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Zastupitelstvo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endParaRPr lang="cs-CZ" b="1" dirty="0" smtClean="0"/>
          </a:p>
          <a:p>
            <a:pPr lvl="1"/>
            <a:r>
              <a:rPr lang="cs-CZ" dirty="0" smtClean="0"/>
              <a:t> Nejvyšší samosprávný orgán obce</a:t>
            </a:r>
          </a:p>
          <a:p>
            <a:pPr lvl="1"/>
            <a:r>
              <a:rPr lang="cs-CZ" dirty="0" smtClean="0"/>
              <a:t>Přímo volený zastupitelský orgán</a:t>
            </a:r>
            <a:endParaRPr lang="cs-CZ" dirty="0" smtClean="0"/>
          </a:p>
          <a:p>
            <a:pPr lvl="1"/>
            <a:r>
              <a:rPr lang="cs-CZ" dirty="0" smtClean="0"/>
              <a:t>Zastupitelé jsou voleni v komunálních volbách</a:t>
            </a:r>
          </a:p>
          <a:p>
            <a:pPr lvl="1"/>
            <a:r>
              <a:rPr lang="cs-CZ" dirty="0" smtClean="0"/>
              <a:t>5- 55 členů zastupitelstva- podle počtu obyvatel</a:t>
            </a:r>
          </a:p>
          <a:p>
            <a:pPr lvl="1"/>
            <a:r>
              <a:rPr lang="cs-CZ" dirty="0"/>
              <a:t> </a:t>
            </a:r>
            <a:r>
              <a:rPr lang="cs-CZ" dirty="0" smtClean="0"/>
              <a:t>Schází se podle nejméně jednou za 3 měsíce</a:t>
            </a:r>
          </a:p>
          <a:p>
            <a:pPr lvl="1"/>
            <a:r>
              <a:rPr lang="cs-CZ" dirty="0" smtClean="0"/>
              <a:t>Zasedání jsou veřejná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Zastupitelstvo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>
            <a:normAutofit/>
          </a:bodyPr>
          <a:lstStyle/>
          <a:p>
            <a:pPr lvl="1"/>
            <a:r>
              <a:rPr lang="cs-CZ" dirty="0" smtClean="0"/>
              <a:t>Rozhoduje usnesením, musí být přijato nadpoloviční </a:t>
            </a:r>
            <a:r>
              <a:rPr lang="cs-CZ" dirty="0" smtClean="0"/>
              <a:t>většinou</a:t>
            </a:r>
          </a:p>
          <a:p>
            <a:pPr lvl="1"/>
            <a:r>
              <a:rPr lang="cs-CZ" dirty="0" smtClean="0"/>
              <a:t>Zřizuje </a:t>
            </a:r>
            <a:r>
              <a:rPr lang="cs-CZ" dirty="0" smtClean="0"/>
              <a:t>výbory jako své iniciativní a kontrolní orgány</a:t>
            </a:r>
          </a:p>
          <a:p>
            <a:pPr lvl="1"/>
            <a:r>
              <a:rPr lang="cs-CZ" dirty="0" smtClean="0"/>
              <a:t>Povinnost zřídit </a:t>
            </a:r>
            <a:r>
              <a:rPr lang="cs-CZ" dirty="0" smtClean="0"/>
              <a:t>výbor finanční a kontrolní</a:t>
            </a:r>
          </a:p>
          <a:p>
            <a:pPr lvl="1"/>
            <a:r>
              <a:rPr lang="cs-CZ" dirty="0" smtClean="0"/>
              <a:t>Předsedou </a:t>
            </a:r>
            <a:r>
              <a:rPr lang="cs-CZ" dirty="0" smtClean="0"/>
              <a:t>výboru je člen zastupitelstva </a:t>
            </a:r>
            <a:r>
              <a:rPr lang="cs-CZ" dirty="0" smtClean="0"/>
              <a:t>obce</a:t>
            </a:r>
          </a:p>
          <a:p>
            <a:pPr lvl="1"/>
            <a:r>
              <a:rPr lang="cs-CZ" dirty="0"/>
              <a:t>schvaluje rozpočet obce či schvaluje územní plán obce. </a:t>
            </a:r>
            <a:endParaRPr lang="cs-CZ" dirty="0" smtClean="0"/>
          </a:p>
          <a:p>
            <a:pPr lvl="1"/>
            <a:r>
              <a:rPr lang="cs-CZ" dirty="0" smtClean="0"/>
              <a:t>Vydávání </a:t>
            </a:r>
            <a:r>
              <a:rPr lang="cs-CZ" dirty="0"/>
              <a:t>obecně závazných vyhlášek, které však nesmějí odporovat zákonu či právnímu předpisu stejné či vyšší právní síly.</a:t>
            </a:r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387623"/>
          </a:xfrm>
        </p:spPr>
        <p:txBody>
          <a:bodyPr/>
          <a:lstStyle/>
          <a:p>
            <a:r>
              <a:rPr lang="cs-CZ" dirty="0" smtClean="0"/>
              <a:t>Rada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lvl="1"/>
            <a:r>
              <a:rPr lang="cs-CZ" dirty="0" smtClean="0"/>
              <a:t>Výkonný orgán pro oblast samostatné působnosti</a:t>
            </a:r>
          </a:p>
          <a:p>
            <a:pPr lvl="1"/>
            <a:r>
              <a:rPr lang="cs-CZ" dirty="0" smtClean="0"/>
              <a:t>Nepřísluší jí rozhodovat v oblasti přenesení působnosti, pokud zákon nestanoví jinak -&gt; např. vydávání nařízení rady obce.</a:t>
            </a:r>
            <a:endParaRPr lang="cs-CZ" dirty="0" smtClean="0"/>
          </a:p>
          <a:p>
            <a:pPr lvl="1"/>
            <a:r>
              <a:rPr lang="cs-CZ" dirty="0" smtClean="0"/>
              <a:t>Má 5-11 </a:t>
            </a:r>
            <a:r>
              <a:rPr lang="cs-CZ" dirty="0" smtClean="0"/>
              <a:t>členů + počet nesmí být vyšší než 1/3 počtu zastupitelů</a:t>
            </a:r>
            <a:endParaRPr lang="cs-CZ" dirty="0" smtClean="0"/>
          </a:p>
          <a:p>
            <a:pPr lvl="1"/>
            <a:r>
              <a:rPr lang="cs-CZ" dirty="0" smtClean="0"/>
              <a:t>V obcích kde má zastupitelstvo méně než 15 členů, se rada nevolí</a:t>
            </a:r>
          </a:p>
          <a:p>
            <a:pPr lvl="1"/>
            <a:r>
              <a:rPr lang="cs-CZ" dirty="0" smtClean="0"/>
              <a:t>Starosta, místostarosta(</a:t>
            </a:r>
            <a:r>
              <a:rPr lang="cs-CZ" dirty="0" err="1" smtClean="0"/>
              <a:t>vé</a:t>
            </a:r>
            <a:r>
              <a:rPr lang="cs-CZ" dirty="0" smtClean="0"/>
              <a:t>) a další radní</a:t>
            </a:r>
          </a:p>
          <a:p>
            <a:pPr lvl="1"/>
            <a:r>
              <a:rPr lang="cs-CZ" dirty="0" smtClean="0"/>
              <a:t>Radu volí zastupitelstvo z řad svých </a:t>
            </a:r>
            <a:r>
              <a:rPr lang="cs-CZ" dirty="0" smtClean="0"/>
              <a:t>členů</a:t>
            </a:r>
          </a:p>
          <a:p>
            <a:pPr lvl="1"/>
            <a:r>
              <a:rPr lang="cs-CZ" dirty="0" smtClean="0"/>
              <a:t>Zasedání neveřejné</a:t>
            </a:r>
          </a:p>
          <a:p>
            <a:pPr lvl="1"/>
            <a:r>
              <a:rPr lang="cs-CZ" dirty="0" smtClean="0"/>
              <a:t>Rozhoduje nadpoloviční většinou usnesením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Rada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Vyhrazené úkoly </a:t>
            </a:r>
            <a:r>
              <a:rPr lang="cs-CZ" dirty="0"/>
              <a:t>rady směřujících k zajištění samosprávného chodu a rozvoje </a:t>
            </a:r>
            <a:r>
              <a:rPr lang="cs-CZ" dirty="0" smtClean="0"/>
              <a:t>obce -&gt; vymezené </a:t>
            </a:r>
            <a:r>
              <a:rPr lang="cs-CZ" dirty="0"/>
              <a:t>výslovně zákonem o </a:t>
            </a:r>
            <a:r>
              <a:rPr lang="cs-CZ" dirty="0" smtClean="0"/>
              <a:t>obcích</a:t>
            </a:r>
            <a:endParaRPr lang="cs-CZ" dirty="0"/>
          </a:p>
          <a:p>
            <a:r>
              <a:rPr lang="cs-CZ" dirty="0" smtClean="0"/>
              <a:t>Další </a:t>
            </a:r>
            <a:r>
              <a:rPr lang="cs-CZ" dirty="0"/>
              <a:t>úkoly stanovené </a:t>
            </a:r>
            <a:r>
              <a:rPr lang="cs-CZ" dirty="0" smtClean="0"/>
              <a:t>zákony -&gt; zejména nevyhrazené </a:t>
            </a:r>
            <a:r>
              <a:rPr lang="cs-CZ" dirty="0"/>
              <a:t>úkoly, které nenáleží zastupitelstvu obce či jinému orgánu obce</a:t>
            </a:r>
            <a:r>
              <a:rPr lang="cs-CZ" dirty="0" smtClean="0"/>
              <a:t>.</a:t>
            </a:r>
          </a:p>
          <a:p>
            <a:r>
              <a:rPr lang="cs-CZ" dirty="0" smtClean="0"/>
              <a:t>Jednací řád rady obce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36371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Starosta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44824"/>
            <a:ext cx="8466144" cy="4176464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M</a:t>
            </a:r>
            <a:r>
              <a:rPr lang="cs-CZ" dirty="0" smtClean="0"/>
              <a:t>onokratický </a:t>
            </a:r>
            <a:r>
              <a:rPr lang="cs-CZ" dirty="0"/>
              <a:t>orgán </a:t>
            </a:r>
            <a:r>
              <a:rPr lang="cs-CZ" dirty="0" smtClean="0"/>
              <a:t>obce</a:t>
            </a:r>
          </a:p>
          <a:p>
            <a:r>
              <a:rPr lang="cs-CZ" dirty="0" smtClean="0"/>
              <a:t>Volený </a:t>
            </a:r>
            <a:r>
              <a:rPr lang="cs-CZ" dirty="0"/>
              <a:t>zastupitelstvem obce z řad členů zastupitelstva. </a:t>
            </a:r>
            <a:endParaRPr lang="cs-CZ" dirty="0" smtClean="0"/>
          </a:p>
          <a:p>
            <a:r>
              <a:rPr lang="cs-CZ" dirty="0" smtClean="0"/>
              <a:t>Odpovědný </a:t>
            </a:r>
            <a:r>
              <a:rPr lang="cs-CZ" dirty="0"/>
              <a:t>zastupitelstvu </a:t>
            </a:r>
            <a:r>
              <a:rPr lang="cs-CZ" dirty="0" smtClean="0"/>
              <a:t>obce</a:t>
            </a:r>
          </a:p>
          <a:p>
            <a:r>
              <a:rPr lang="cs-CZ" dirty="0" smtClean="0"/>
              <a:t>Pouze </a:t>
            </a:r>
            <a:r>
              <a:rPr lang="cs-CZ" dirty="0"/>
              <a:t>občan České </a:t>
            </a:r>
            <a:r>
              <a:rPr lang="cs-CZ" dirty="0" smtClean="0"/>
              <a:t>republiky</a:t>
            </a:r>
          </a:p>
          <a:p>
            <a:r>
              <a:rPr lang="cs-CZ" dirty="0" smtClean="0"/>
              <a:t>Orgán</a:t>
            </a:r>
            <a:r>
              <a:rPr lang="cs-CZ" dirty="0"/>
              <a:t>, který reprezentuje a zastupuje obci navenek.</a:t>
            </a:r>
            <a:endParaRPr lang="en-GB" sz="1400" dirty="0"/>
          </a:p>
          <a:p>
            <a:r>
              <a:rPr lang="cs-CZ" dirty="0"/>
              <a:t>Mezi jeho úkoly patří zejména ty upravené přímo zákonem o obcích. </a:t>
            </a:r>
            <a:endParaRPr lang="cs-CZ" dirty="0" smtClean="0"/>
          </a:p>
          <a:p>
            <a:r>
              <a:rPr lang="cs-CZ" dirty="0" smtClean="0"/>
              <a:t>Na </a:t>
            </a:r>
            <a:r>
              <a:rPr lang="cs-CZ" dirty="0"/>
              <a:t>některé úkony je nutný souhlas zastupitelstva obce, případně rady obce. Pokud jsou tyto úkony provedeny bez předchozího souhlasu, jsou absolutně neplatné ex </a:t>
            </a:r>
            <a:r>
              <a:rPr lang="cs-CZ" dirty="0" err="1" smtClean="0"/>
              <a:t>tunc</a:t>
            </a:r>
            <a:r>
              <a:rPr lang="cs-CZ" dirty="0" smtClean="0"/>
              <a:t>.</a:t>
            </a:r>
          </a:p>
          <a:p>
            <a:r>
              <a:rPr lang="cs-CZ" dirty="0" smtClean="0"/>
              <a:t>Přímá volba?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b="1" dirty="0" smtClean="0"/>
              <a:t>Úvod</a:t>
            </a:r>
            <a:endParaRPr lang="cs-CZ" sz="6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Stát 	- monopol mocenského donucení</a:t>
            </a:r>
          </a:p>
          <a:p>
            <a:pPr>
              <a:buNone/>
            </a:pPr>
            <a:r>
              <a:rPr lang="cs-CZ" dirty="0" smtClean="0"/>
              <a:t>			- nerovnost a mocenské postavení x soukromoprávní 		postavení</a:t>
            </a:r>
          </a:p>
          <a:p>
            <a:pPr>
              <a:buNone/>
            </a:pPr>
            <a:r>
              <a:rPr lang="cs-CZ" dirty="0"/>
              <a:t>	</a:t>
            </a:r>
            <a:r>
              <a:rPr lang="cs-CZ" dirty="0" smtClean="0"/>
              <a:t>		- výkon moci prostřednictvím subjektů, resp. 				odvození pravomocí od státu -&gt; výkon veřejné moci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Starosta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Svolává </a:t>
            </a:r>
            <a:r>
              <a:rPr lang="cs-CZ" dirty="0"/>
              <a:t>a řídí zasedání zastupitelstva a rady </a:t>
            </a:r>
            <a:r>
              <a:rPr lang="cs-CZ" dirty="0" smtClean="0"/>
              <a:t>obce</a:t>
            </a:r>
          </a:p>
          <a:p>
            <a:r>
              <a:rPr lang="cs-CZ" dirty="0" smtClean="0"/>
              <a:t>Spolu </a:t>
            </a:r>
            <a:r>
              <a:rPr lang="cs-CZ" dirty="0"/>
              <a:t>s dalšími radními podepisuje obecně závazné vyhlášky či jiná usnesení zastupitelstva a rady </a:t>
            </a:r>
            <a:r>
              <a:rPr lang="cs-CZ" dirty="0" smtClean="0"/>
              <a:t>obce</a:t>
            </a:r>
          </a:p>
          <a:p>
            <a:r>
              <a:rPr lang="cs-CZ" dirty="0" smtClean="0"/>
              <a:t>Dále podepisování </a:t>
            </a:r>
            <a:r>
              <a:rPr lang="cs-CZ" dirty="0"/>
              <a:t>úkonů za </a:t>
            </a:r>
            <a:r>
              <a:rPr lang="cs-CZ" dirty="0" smtClean="0"/>
              <a:t>obec -&gt; odpovědnost, </a:t>
            </a:r>
            <a:r>
              <a:rPr lang="cs-CZ" dirty="0"/>
              <a:t>často </a:t>
            </a:r>
            <a:r>
              <a:rPr lang="cs-CZ" dirty="0" smtClean="0"/>
              <a:t>trestněprávní -&gt; dotace </a:t>
            </a:r>
            <a:r>
              <a:rPr lang="cs-CZ" dirty="0"/>
              <a:t>ze strukturálních fondů </a:t>
            </a:r>
            <a:r>
              <a:rPr lang="cs-CZ" dirty="0" smtClean="0"/>
              <a:t>EU.</a:t>
            </a:r>
          </a:p>
          <a:p>
            <a:r>
              <a:rPr lang="cs-CZ" dirty="0" smtClean="0"/>
              <a:t>V</a:t>
            </a:r>
            <a:r>
              <a:rPr lang="cs-CZ" dirty="0"/>
              <a:t> obcích, ve kterých nebyla zřízena funkce tajemníka, vykonává jeho funkce právě starosta.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62402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Obecní úřad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38401"/>
            <a:ext cx="8229600" cy="3687762"/>
          </a:xfrm>
        </p:spPr>
        <p:txBody>
          <a:bodyPr>
            <a:normAutofit/>
          </a:bodyPr>
          <a:lstStyle/>
          <a:p>
            <a:pPr lvl="1">
              <a:buFont typeface="Courier New" pitchFamily="49" charset="0"/>
              <a:buChar char="o"/>
            </a:pPr>
            <a:r>
              <a:rPr lang="cs-CZ" dirty="0" smtClean="0"/>
              <a:t>Plní </a:t>
            </a:r>
            <a:r>
              <a:rPr lang="cs-CZ" dirty="0" smtClean="0"/>
              <a:t>úkoly, které mu uložilo zastupitelstvo nebo rada obce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Vykonává </a:t>
            </a:r>
            <a:r>
              <a:rPr lang="cs-CZ" dirty="0" smtClean="0"/>
              <a:t>státní správu ve věcech přenesené působnosti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Starosta</a:t>
            </a:r>
            <a:r>
              <a:rPr lang="cs-CZ" dirty="0" smtClean="0"/>
              <a:t>, místostarosta(</a:t>
            </a:r>
            <a:r>
              <a:rPr lang="cs-CZ" dirty="0" err="1" smtClean="0"/>
              <a:t>vé</a:t>
            </a:r>
            <a:r>
              <a:rPr lang="cs-CZ" dirty="0" smtClean="0"/>
              <a:t>), popřípadě tajemník, další zaměstnanci obce, začlenění v odborech a odděleních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Veřejná moc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Nejvýznamnější je moc státní</a:t>
            </a:r>
          </a:p>
          <a:p>
            <a:r>
              <a:rPr lang="cs-CZ" dirty="0" smtClean="0"/>
              <a:t>Další druhy veřejné moci – např. odvozené od mezinárodních smluv, které ČR uzavřela, resp. ratifikovala</a:t>
            </a:r>
          </a:p>
          <a:p>
            <a:r>
              <a:rPr lang="cs-CZ" dirty="0" smtClean="0"/>
              <a:t>Pojem veřejná moc obsahuje mj. i veřejnou správu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803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Veřejná správa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 širším kontextu definována jako </a:t>
            </a:r>
            <a:r>
              <a:rPr lang="cs-CZ" b="1" dirty="0"/>
              <a:t>správa veřejných záležitostí ve veřejném zájmu sloužící občanům k realizaci práv na správě veřejných </a:t>
            </a:r>
            <a:r>
              <a:rPr lang="cs-CZ" b="1" dirty="0" smtClean="0"/>
              <a:t>záležitostí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Základní členění na státní správu a samosprávu</a:t>
            </a:r>
          </a:p>
          <a:p>
            <a:r>
              <a:rPr lang="cs-CZ" dirty="0" smtClean="0"/>
              <a:t>Odlišné principy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846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správa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2133" y="1844824"/>
            <a:ext cx="7704667" cy="4154992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Výkon napřímo orgány nebo správními úřady jako jeho organizačními složkami -&gt; nemají právní subjektivitu</a:t>
            </a:r>
          </a:p>
          <a:p>
            <a:r>
              <a:rPr lang="cs-CZ" dirty="0" smtClean="0"/>
              <a:t>Na centrální úrovni -&gt; Ústředními orgány státní správy</a:t>
            </a:r>
          </a:p>
          <a:p>
            <a:r>
              <a:rPr lang="cs-CZ" dirty="0" smtClean="0"/>
              <a:t>Na nižších stupních -&gt; Územně dekoncentrovanými (specializovanými) orgány státní správy + doplnění od orgánů územní samosprávy = Místní správa</a:t>
            </a:r>
          </a:p>
          <a:p>
            <a:r>
              <a:rPr lang="cs-CZ" dirty="0" smtClean="0"/>
              <a:t>Územní </a:t>
            </a:r>
            <a:r>
              <a:rPr lang="cs-CZ" dirty="0" err="1" smtClean="0"/>
              <a:t>dekoncentráty</a:t>
            </a:r>
            <a:r>
              <a:rPr lang="cs-CZ" dirty="0" smtClean="0"/>
              <a:t> odvozují svojí moc od ústředních orgánů státní správy - &gt; správa ve specifických územních obvodech a specializace pouze na některé oblasti státní správy nebo na zvláštní funkce státní správy.</a:t>
            </a:r>
          </a:p>
          <a:p>
            <a:r>
              <a:rPr lang="cs-CZ" dirty="0" smtClean="0"/>
              <a:t>Omezená autonomie rozhodování, vztahy nadřízenosti a podřízenosti, princip jmenovací</a:t>
            </a:r>
          </a:p>
          <a:p>
            <a:r>
              <a:rPr lang="cs-CZ" dirty="0" smtClean="0"/>
              <a:t>Na nejnižší úrovni je státní moc vykonávána zpravidla obecními úřady</a:t>
            </a:r>
          </a:p>
          <a:p>
            <a:r>
              <a:rPr lang="cs-CZ" dirty="0" smtClean="0"/>
              <a:t>Dělení obecních úřadů podle míry přenesené působnosti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8980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Územní samospráva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2133" y="1844824"/>
            <a:ext cx="7704667" cy="4154992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Tvořena obcemi a kraji</a:t>
            </a:r>
          </a:p>
          <a:p>
            <a:r>
              <a:rPr lang="cs-CZ" dirty="0" smtClean="0"/>
              <a:t>Dříve i okresy -&gt; reforma v roce 1997</a:t>
            </a:r>
          </a:p>
          <a:p>
            <a:r>
              <a:rPr lang="cs-CZ" dirty="0" smtClean="0"/>
              <a:t>Pravomoci okresů přesunuty částečně na kraje a částečně na obce</a:t>
            </a:r>
          </a:p>
          <a:p>
            <a:r>
              <a:rPr lang="cs-CZ" dirty="0" smtClean="0"/>
              <a:t>Veřejná správa realizována jiným subjektem než státem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-&gt; veřejnoprávními korporacemi</a:t>
            </a:r>
          </a:p>
          <a:p>
            <a:r>
              <a:rPr lang="cs-CZ" dirty="0" smtClean="0"/>
              <a:t>Není zde vertikální a hierarchické dělení</a:t>
            </a:r>
          </a:p>
          <a:p>
            <a:r>
              <a:rPr lang="cs-CZ" dirty="0" smtClean="0"/>
              <a:t>Kolektivní rozhodování a volební princip</a:t>
            </a:r>
          </a:p>
          <a:p>
            <a:r>
              <a:rPr lang="cs-CZ" dirty="0" smtClean="0"/>
              <a:t>Dohled státu nad činností orgánů územní samosprávy a omezená míra možnosti zasahovat do jejich činnosti</a:t>
            </a:r>
            <a:endParaRPr lang="cs-CZ" dirty="0"/>
          </a:p>
          <a:p>
            <a:r>
              <a:rPr lang="cs-CZ" dirty="0" smtClean="0"/>
              <a:t>Politická samospráva = správa vykonávána laickou veřejností za spoluúčasti občanů a dalších subjektů</a:t>
            </a:r>
          </a:p>
          <a:p>
            <a:r>
              <a:rPr lang="cs-CZ" dirty="0" smtClean="0"/>
              <a:t>Právní samospráva = výkon veřejné správy subjekty odlišnými od státu a relativně nezávislých na státu</a:t>
            </a:r>
          </a:p>
        </p:txBody>
      </p:sp>
    </p:spTree>
    <p:extLst>
      <p:ext uri="{BB962C8B-B14F-4D97-AF65-F5344CB8AC3E}">
        <p14:creationId xmlns:p14="http://schemas.microsoft.com/office/powerpoint/2010/main" val="3775666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Právní vymezení obce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 </a:t>
            </a:r>
            <a:r>
              <a:rPr lang="cs-CZ" sz="2800" dirty="0" smtClean="0"/>
              <a:t>Je dáno Ústavou ČR</a:t>
            </a:r>
          </a:p>
          <a:p>
            <a:r>
              <a:rPr lang="cs-CZ" sz="2800" dirty="0" smtClean="0"/>
              <a:t>Podrobná </a:t>
            </a:r>
            <a:r>
              <a:rPr lang="cs-CZ" sz="2800" dirty="0" smtClean="0"/>
              <a:t>úprava v zákonu č. 128/2000 Sb., o obcích</a:t>
            </a:r>
          </a:p>
          <a:p>
            <a:r>
              <a:rPr lang="cs-CZ" sz="2800" dirty="0" smtClean="0"/>
              <a:t>Obec </a:t>
            </a:r>
            <a:r>
              <a:rPr lang="cs-CZ" sz="2800" dirty="0" smtClean="0"/>
              <a:t>je  základním územním samosprávným společenstvím </a:t>
            </a:r>
            <a:r>
              <a:rPr lang="cs-CZ" sz="2800" dirty="0" smtClean="0"/>
              <a:t>občanů, které mají právo na samosprávu</a:t>
            </a:r>
          </a:p>
          <a:p>
            <a:r>
              <a:rPr lang="cs-CZ" sz="2800" dirty="0" smtClean="0"/>
              <a:t>Územní základ = území obce tvořené jedním či několika katastrálními územími</a:t>
            </a:r>
          </a:p>
          <a:p>
            <a:r>
              <a:rPr lang="cs-CZ" sz="2800" dirty="0" smtClean="0"/>
              <a:t>Osobní základ = občané obce, vlastníci nemovitostí a cizinci s trvalým pobytem na území obce</a:t>
            </a:r>
          </a:p>
          <a:p>
            <a:r>
              <a:rPr lang="cs-CZ" sz="2800" dirty="0" smtClean="0"/>
              <a:t>Ekonomický základ = právo vlastnit majetek a hospodařit podle vlastního rozpočtu</a:t>
            </a: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Právní vymezení obce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dirty="0"/>
              <a:t>V</a:t>
            </a:r>
            <a:r>
              <a:rPr lang="cs-CZ" sz="2800" dirty="0" smtClean="0"/>
              <a:t>eřejnoprávní korporace</a:t>
            </a:r>
          </a:p>
          <a:p>
            <a:pPr algn="just"/>
            <a:r>
              <a:rPr lang="cs-CZ" sz="2800" dirty="0" smtClean="0"/>
              <a:t>Právnická osoba, </a:t>
            </a:r>
            <a:r>
              <a:rPr lang="cs-CZ" sz="2800" dirty="0"/>
              <a:t>která má vlastní majetek se kterým hospodaří</a:t>
            </a:r>
          </a:p>
          <a:p>
            <a:pPr algn="just"/>
            <a:r>
              <a:rPr lang="cs-CZ" sz="2800" dirty="0" smtClean="0"/>
              <a:t>Vystupuje </a:t>
            </a:r>
            <a:r>
              <a:rPr lang="cs-CZ" sz="2800" dirty="0" smtClean="0"/>
              <a:t>v právních vztazích vlastním</a:t>
            </a:r>
          </a:p>
          <a:p>
            <a:pPr algn="just">
              <a:buNone/>
            </a:pPr>
            <a:r>
              <a:rPr lang="cs-CZ" sz="2800" dirty="0"/>
              <a:t>	</a:t>
            </a:r>
            <a:r>
              <a:rPr lang="cs-CZ" sz="2800" dirty="0" smtClean="0"/>
              <a:t> jménem </a:t>
            </a:r>
          </a:p>
          <a:p>
            <a:pPr algn="just"/>
            <a:r>
              <a:rPr lang="cs-CZ" sz="2800" dirty="0" smtClean="0"/>
              <a:t> Odpovědnost </a:t>
            </a:r>
            <a:r>
              <a:rPr lang="cs-CZ" sz="2800" dirty="0" smtClean="0"/>
              <a:t>z těchto vztahů </a:t>
            </a:r>
          </a:p>
          <a:p>
            <a:pPr algn="just"/>
            <a:r>
              <a:rPr lang="cs-CZ" sz="2800" dirty="0" smtClean="0"/>
              <a:t>Péče </a:t>
            </a:r>
            <a:r>
              <a:rPr lang="cs-CZ" sz="2800" dirty="0" smtClean="0"/>
              <a:t>o všestranný rozvoj svého území a  potřeby svých občanů</a:t>
            </a:r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171599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Samostatná působnost obce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endParaRPr lang="cs-CZ" dirty="0" smtClean="0"/>
          </a:p>
          <a:p>
            <a:pPr lvl="1"/>
            <a:r>
              <a:rPr lang="cs-CZ" dirty="0" smtClean="0"/>
              <a:t>Vydávání obecně závazných vyhlášek</a:t>
            </a:r>
          </a:p>
          <a:p>
            <a:pPr lvl="1"/>
            <a:r>
              <a:rPr lang="cs-CZ" dirty="0" smtClean="0"/>
              <a:t>Hospodaření s majetkem dle rozpočtu obce</a:t>
            </a:r>
          </a:p>
          <a:p>
            <a:pPr lvl="1"/>
            <a:r>
              <a:rPr lang="cs-CZ" dirty="0" smtClean="0"/>
              <a:t>Schvalování programu rozvoje obce</a:t>
            </a:r>
          </a:p>
          <a:p>
            <a:pPr lvl="1"/>
            <a:r>
              <a:rPr lang="cs-CZ" dirty="0" smtClean="0"/>
              <a:t>Zakládání a rušení právnických osob</a:t>
            </a:r>
          </a:p>
          <a:p>
            <a:pPr lvl="1"/>
            <a:r>
              <a:rPr lang="cs-CZ" dirty="0" smtClean="0"/>
              <a:t>Stanovení druhů a sazeb místních poplatků</a:t>
            </a:r>
          </a:p>
          <a:p>
            <a:pPr lvl="1"/>
            <a:r>
              <a:rPr lang="cs-CZ" dirty="0" smtClean="0"/>
              <a:t>Zřizování obecní policie</a:t>
            </a:r>
          </a:p>
          <a:p>
            <a:pPr lvl="1"/>
            <a:r>
              <a:rPr lang="cs-CZ" dirty="0" smtClean="0"/>
              <a:t>Zabezpečení čistoty obce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ax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ax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TM03457496[[fn=Paralaxa]]</Template>
  <TotalTime>544</TotalTime>
  <Words>818</Words>
  <Application>Microsoft Office PowerPoint</Application>
  <PresentationFormat>Předvádění na obrazovce (4:3)</PresentationFormat>
  <Paragraphs>146</Paragraphs>
  <Slides>21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Corbel</vt:lpstr>
      <vt:lpstr>Courier New</vt:lpstr>
      <vt:lpstr>Paralaxa</vt:lpstr>
      <vt:lpstr>Orgány obce</vt:lpstr>
      <vt:lpstr>Úvod</vt:lpstr>
      <vt:lpstr>Veřejná moc</vt:lpstr>
      <vt:lpstr>Veřejná správa</vt:lpstr>
      <vt:lpstr>Státní správa</vt:lpstr>
      <vt:lpstr>Územní samospráva</vt:lpstr>
      <vt:lpstr>Právní vymezení obce</vt:lpstr>
      <vt:lpstr>Právní vymezení obce</vt:lpstr>
      <vt:lpstr>Samostatná působnost obce </vt:lpstr>
      <vt:lpstr>Přenesená působnost </vt:lpstr>
      <vt:lpstr>Přenesená působnost </vt:lpstr>
      <vt:lpstr>Orgán obce</vt:lpstr>
      <vt:lpstr>Orgán obce</vt:lpstr>
      <vt:lpstr>Orgán obce</vt:lpstr>
      <vt:lpstr>Zastupitelstvo</vt:lpstr>
      <vt:lpstr>Zastupitelstvo</vt:lpstr>
      <vt:lpstr>Rada</vt:lpstr>
      <vt:lpstr>Rada</vt:lpstr>
      <vt:lpstr>Starosta</vt:lpstr>
      <vt:lpstr>Starosta</vt:lpstr>
      <vt:lpstr>Obecní úřad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Obec</dc:title>
  <dc:creator>Gabriela</dc:creator>
  <cp:lastModifiedBy>Zdeněk Matouš</cp:lastModifiedBy>
  <cp:revision>59</cp:revision>
  <dcterms:created xsi:type="dcterms:W3CDTF">2010-10-08T13:43:52Z</dcterms:created>
  <dcterms:modified xsi:type="dcterms:W3CDTF">2014-11-27T10:07:03Z</dcterms:modified>
</cp:coreProperties>
</file>