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7"/>
  </p:notesMasterIdLst>
  <p:sldIdLst>
    <p:sldId id="256" r:id="rId2"/>
    <p:sldId id="44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3" r:id="rId27"/>
    <p:sldId id="441" r:id="rId28"/>
    <p:sldId id="442" r:id="rId29"/>
    <p:sldId id="443" r:id="rId30"/>
    <p:sldId id="445" r:id="rId31"/>
    <p:sldId id="446" r:id="rId32"/>
    <p:sldId id="447" r:id="rId33"/>
    <p:sldId id="285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448" r:id="rId56"/>
    <p:sldId id="310" r:id="rId57"/>
    <p:sldId id="452" r:id="rId58"/>
    <p:sldId id="451" r:id="rId59"/>
    <p:sldId id="453" r:id="rId60"/>
    <p:sldId id="454" r:id="rId61"/>
    <p:sldId id="311" r:id="rId62"/>
    <p:sldId id="313" r:id="rId63"/>
    <p:sldId id="314" r:id="rId64"/>
    <p:sldId id="316" r:id="rId65"/>
    <p:sldId id="317" r:id="rId66"/>
    <p:sldId id="318" r:id="rId67"/>
    <p:sldId id="319" r:id="rId68"/>
    <p:sldId id="320" r:id="rId69"/>
    <p:sldId id="321" r:id="rId70"/>
    <p:sldId id="323" r:id="rId71"/>
    <p:sldId id="324" r:id="rId72"/>
    <p:sldId id="325" r:id="rId73"/>
    <p:sldId id="326" r:id="rId74"/>
    <p:sldId id="327" r:id="rId75"/>
    <p:sldId id="330" r:id="rId76"/>
    <p:sldId id="455" r:id="rId77"/>
    <p:sldId id="340" r:id="rId78"/>
    <p:sldId id="341" r:id="rId79"/>
    <p:sldId id="342" r:id="rId80"/>
    <p:sldId id="343" r:id="rId81"/>
    <p:sldId id="344" r:id="rId82"/>
    <p:sldId id="345" r:id="rId83"/>
    <p:sldId id="347" r:id="rId84"/>
    <p:sldId id="348" r:id="rId85"/>
    <p:sldId id="349" r:id="rId86"/>
    <p:sldId id="350" r:id="rId87"/>
    <p:sldId id="352" r:id="rId88"/>
    <p:sldId id="353" r:id="rId89"/>
    <p:sldId id="355" r:id="rId90"/>
    <p:sldId id="358" r:id="rId91"/>
    <p:sldId id="359" r:id="rId92"/>
    <p:sldId id="360" r:id="rId93"/>
    <p:sldId id="418" r:id="rId94"/>
    <p:sldId id="419" r:id="rId95"/>
    <p:sldId id="420" r:id="rId96"/>
    <p:sldId id="421" r:id="rId97"/>
    <p:sldId id="422" r:id="rId98"/>
    <p:sldId id="423" r:id="rId99"/>
    <p:sldId id="424" r:id="rId100"/>
    <p:sldId id="425" r:id="rId101"/>
    <p:sldId id="426" r:id="rId102"/>
    <p:sldId id="427" r:id="rId103"/>
    <p:sldId id="428" r:id="rId104"/>
    <p:sldId id="429" r:id="rId105"/>
    <p:sldId id="430" r:id="rId106"/>
    <p:sldId id="431" r:id="rId107"/>
    <p:sldId id="432" r:id="rId108"/>
    <p:sldId id="433" r:id="rId109"/>
    <p:sldId id="434" r:id="rId110"/>
    <p:sldId id="435" r:id="rId111"/>
    <p:sldId id="436" r:id="rId112"/>
    <p:sldId id="437" r:id="rId113"/>
    <p:sldId id="449" r:id="rId114"/>
    <p:sldId id="450" r:id="rId115"/>
    <p:sldId id="438" r:id="rId11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63" d="100"/>
          <a:sy n="63" d="100"/>
        </p:scale>
        <p:origin x="6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5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BBB4FF-7442-491B-B3CC-E80C0062C008}" type="datetimeFigureOut">
              <a:rPr lang="en-US"/>
              <a:pPr>
                <a:defRPr/>
              </a:pPr>
              <a:t>10/27/2015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en-US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AF2A35-D29F-47EE-90EB-1334F5ADD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2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629-79BF-451F-813A-5B245EAC0A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4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528CD2-45D3-4A63-A987-4092CACD51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77139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835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4A6054-6F2A-4C75-AE24-6BC33E89D5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4488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040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38D598-A8EB-426B-8974-FBD98ED897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05205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400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655744-7701-43FA-AE10-A8618FF69C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7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6A56A5-6935-454E-8878-C2EADFD2DF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7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48A864-696E-4525-9318-EAED62F1F0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76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87EB5-A35B-4F9F-9475-E592351623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81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36B081-F460-4CAF-A03E-0A48636583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20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859DC-C59F-424F-A8BE-CF347B3ADB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45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DD7850-C4C3-4AC6-9B56-735EF428B0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978871-7984-4A05-AC06-D7F8E0218F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48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C8A058-1235-4C96-8861-6B82F15FAF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68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D04011-1005-4A52-B0A5-0E501403C5E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5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BEF857-D4DA-4356-80ED-038C3FB731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005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31EC1E-17A5-4D4D-B109-0393259CB3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733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239B71-A0CC-4F1A-8A1C-3CFF88F25C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50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F40CC3-1453-4AFA-8F66-97CC5B7936C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76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8778D2-2AFE-494C-9E25-6C343A4326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05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DCDD5-5E91-4606-ABAE-F7B333B997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520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FCE94D-7190-4CC1-AF92-DBAA5B86EE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864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79D485-F9E5-478D-A328-26F153C934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97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383C5-19F3-4A44-9EDE-A14E288214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948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6BB440-BAC2-4978-BE22-213CDC5A00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4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2B3371-08AB-4453-8240-020E24C22A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7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4FC1C-D038-44E0-96F9-2160D87BE1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303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1470ED-2D88-4D90-A74E-090EFDA971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005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E02C15-84EE-46AF-BE0A-797E0E8BFCA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702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55DB9E-994B-4909-B122-827C4409F7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80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A0B704-5146-4B00-A8CF-445E1C144D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286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A48703-3093-4541-9E1E-14FE992D5F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695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1A2B1B-D4FD-443B-90BE-CA458AC76A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124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D488A-1AC8-4A9E-B300-81CFDDD908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53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ABBBCC-E205-41B2-8BFE-471E6C8185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7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D2674-850C-46B9-A4B7-92B3DAC041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759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F66B8F-0034-49D4-AFF9-71D95E8CC8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0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C44737-E927-4D16-9A9A-1430C2068D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141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0E5DBF-8EA5-4E1B-8F84-8F572EA80A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008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F0C54-FC52-4A6B-9153-5297AAA3D2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08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C8F124-8FDE-4F9F-BA38-6D35DA12AA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48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1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71858-2BE1-4955-AC32-CEFCA62FA6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331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BB7257-894F-495A-B1DC-3372289F73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5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5268F6-ACA8-4F1E-BEB1-ABDD855373B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81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5BE31C-CEDB-4306-8D4F-807B9A3A1F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1072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6AD7AA-B3AB-4AC0-900A-EA021238F0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2834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5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3AD620-164A-4912-AA32-32ECC9737D6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189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3B71A1-B9CB-4E7F-A516-B6B5C8B2C1E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07C3F-3FBC-4F5A-B434-F41935F17E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947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800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5A103-BD55-4640-B68D-8ABE57D90D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0544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005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BE51E5-496B-4C93-856F-2FD3057DECC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7506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414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95FAD4-195A-46F6-B647-D2F3A38E42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40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619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5F6170-41B5-4FAF-B64A-181107DF44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578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824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2EEE3-DE23-46B4-911B-5FA5FB949F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4716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029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006F8B-5D4F-4F8F-9643-A4C7159C21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8902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233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E23D2-0EBF-4B34-80FA-027DBC02CD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0075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438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D7EBA5-275A-47F6-B606-27EAC79A19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9382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84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8E4007-3EFE-411F-946F-34BBD860AD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7659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053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344CDD-235E-4566-9583-D401C7F3B4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58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59B845-46AD-49B8-8A5F-361E4D96296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179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257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84570-3411-4CBA-A31A-A335BBB9B7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4925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462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BDDD11-2EA2-4519-A614-95A6A9BB05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4788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667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6AD701-2AFC-4726-AC3D-FFE5F6F6FFA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7026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281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5C9A52-A72A-4FF5-A220-4F466CA707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637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329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67A63-AD9F-41F1-962A-81A218BBF2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376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534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579A24-0556-4D70-BF0B-6A8D296A325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480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739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303256-A142-4EA5-BE01-8E67B17916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3707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944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622BEB-03FC-4238-A6A6-D95DDF764A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4994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149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FB98AD-BF1F-4B6C-9868-F68DFA6B36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6399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353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634B-2D2F-4A67-8D40-316BE763B84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3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61CCDE-0135-4888-A27F-054D3E2D53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0517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763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2DD30-27D6-4D28-9BE5-F101CB0A05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8985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96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2C0A63-E830-4B8B-9881-722206C4AF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0219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173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6090CF-2909-4630-B731-0BE14A140F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5211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377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941818-8BCD-4CB1-B5AE-C2DF2301A7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8403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787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394152-A2C0-41C5-8620-9D942F5BFD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3060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992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63A09C-76F9-4D5F-A4BE-14588C6153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020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401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2CF075-20A5-400D-83ED-EF94E5180C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9170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016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0425C7-3A41-4B61-8984-A86467088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6864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221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20864-494C-46A3-9CA3-B34FB1735AF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0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425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0076AB-6076-4CEF-B32B-498B8A70FDE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73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F39F14-D0C9-4F44-B470-47768795B3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6625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304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7DD25B-AD10-451B-85E7-F607E915E1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4358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8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509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7693FA-BEB6-499E-A707-B1D644CB81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1074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713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77FAE6-B01A-4F46-A8C8-DD19B4456C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07266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918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70E684-179C-494D-BD08-2E5120E6DE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0784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123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C145A6-178C-465F-BACE-946830EE18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5579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328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F372DE-2C10-41CB-9C2D-7F1C24E1603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0189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2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533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8B254-E726-487A-B85E-6BCABAE9B2E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4142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737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34B264-368A-49D1-9820-7CDADC7592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87485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942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C2CB28-088B-4931-87AC-2CA316E50D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2401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147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D38601-6F00-4F85-973E-C122E75AD6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2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BE06F0-66E3-487B-AF22-840A3F302A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8289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352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73440-1BDB-48D0-A6BD-CF1B6779B51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1928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6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557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A0D32-A294-456D-B585-169228AE039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3219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761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03E04B-5418-4B32-B514-AEAFB44C36E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28304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966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C9DBAF-47F3-4BE5-A992-0DC6B78029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7580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171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FD4591-8AA6-43FA-812D-887680FBFB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2387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1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2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3763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DEB4B-5761-4DE6-9392-9F957B23373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8038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09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0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5811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C62B62-39EB-44E3-883D-348A872D5D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8213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7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8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7859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57296-2A8E-41CB-ABC9-958DAC60F0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0353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990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E1F35-1354-49CB-9EC9-DC39D471C6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880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3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4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1955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174E2E-770D-4664-BA25-43A53584DF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9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D9DBD-19D5-491F-BF10-95B6E3E314B8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31F4-6D86-46B9-A4D2-6995B643377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CD909-8BE7-44D5-93A3-1943DF09ACA1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A98A1-17DB-4A3D-BB0E-5595ECF096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22E-BA74-4513-A3AA-78C0E414C799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9FCB4-ACBD-4CB0-B516-1EE45260071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4DD2-6538-4C2E-89B6-240F9015BC07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4BF2-1D75-44B4-A009-6C55026A45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5F98-6342-4D8F-9ED4-1D859E3CDAF9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278C7-1B34-4068-93AC-068D8785FE6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C0176-A4B2-4CAF-BCF5-7CA7DD5D15E8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32F4-B5ED-44B4-B188-4B5E77B2358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9EA47-73B3-4CA1-9AF4-BCEB2FBCAB0B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4F74E-009D-40EE-89A2-E8A012754A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F4D10-D1E7-446B-85D4-2932764994CE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BE81-1A2F-4AB8-BB95-F82174D963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1F2BB-BD99-493E-B4A7-3481B0B9E591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E58E4-627A-424C-B2F7-B3849DECFD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B958-BBF8-4F16-97D2-5CAF156D0F72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0A5E9-D2E1-462B-BFA2-4FED031C4AD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F0430-6B17-4693-B359-35D30897529B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B573C-2EE2-471D-A321-6C09B1C67A7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317028-B537-47C0-A151-D67C431492AC}" type="datetime1">
              <a:rPr lang="sk-SK" smtClean="0"/>
              <a:pPr>
                <a:defRPr/>
              </a:pPr>
              <a:t>27.10.2015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k-SK" smtClean="0"/>
              <a:t>JUDr. Jozef Tekeli, PhD.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1C6ECE-54A0-4C13-81BD-FE17F3E88E2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29565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600" b="1" dirty="0" smtClean="0">
                <a:solidFill>
                  <a:schemeClr val="tx1"/>
                </a:solidFill>
              </a:rPr>
              <a:t>NORMOTVORBA</a:t>
            </a:r>
            <a:r>
              <a:rPr lang="sk-SK" sz="6600" b="1" dirty="0" smtClean="0"/>
              <a:t> </a:t>
            </a:r>
            <a:r>
              <a:rPr lang="sk-SK" sz="6600" b="1" dirty="0" smtClean="0">
                <a:solidFill>
                  <a:schemeClr val="tx1"/>
                </a:solidFill>
              </a:rPr>
              <a:t>OBCÍ</a:t>
            </a:r>
            <a:r>
              <a:rPr lang="sk-SK" sz="6600" b="1" dirty="0" smtClean="0"/>
              <a:t> </a:t>
            </a:r>
            <a:endParaRPr lang="sk-SK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>vydávanie všeobecne záväzných nariadení a vnútorných predpisov obce</a:t>
            </a:r>
          </a:p>
          <a:p>
            <a:pPr eaLnBrk="1" hangingPunct="1">
              <a:defRPr/>
            </a:pPr>
            <a:endParaRPr lang="sk-SK" sz="3600" b="1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209800" y="6096000"/>
            <a:ext cx="6172200" cy="625475"/>
          </a:xfrm>
        </p:spPr>
        <p:txBody>
          <a:bodyPr/>
          <a:lstStyle/>
          <a:p>
            <a:pPr algn="r">
              <a:defRPr/>
            </a:pPr>
            <a:r>
              <a:rPr lang="sk-SK" sz="2400" b="1" i="1" dirty="0" smtClean="0">
                <a:solidFill>
                  <a:schemeClr val="tx1"/>
                </a:solidFill>
              </a:rPr>
              <a:t>JUDr. Jozef Tekeli, PhD. </a:t>
            </a:r>
          </a:p>
          <a:p>
            <a:pPr algn="r">
              <a:defRPr/>
            </a:pPr>
            <a:r>
              <a:rPr lang="sk-SK" sz="2400" b="1" i="1" dirty="0" smtClean="0">
                <a:solidFill>
                  <a:schemeClr val="tx1"/>
                </a:solidFill>
              </a:rPr>
              <a:t>lektor</a:t>
            </a:r>
            <a:endParaRPr lang="sk-SK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Definícia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b="1" dirty="0" smtClean="0"/>
              <a:t>Normotvornou činnosťou obce =</a:t>
            </a:r>
            <a:r>
              <a:rPr lang="sk-SK" sz="3800" dirty="0" smtClean="0"/>
              <a:t> činnosť obce spočívajúcu v tvorbe právnych noriem, v ich zdokonaľovaní, zmene a rušení.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sz="3800" dirty="0" smtClean="0"/>
              <a:t>=&gt; teória správneho práva </a:t>
            </a:r>
            <a:r>
              <a:rPr lang="sk-SK" sz="3800" b="1" dirty="0" smtClean="0"/>
              <a:t>definuje VZN </a:t>
            </a:r>
            <a:r>
              <a:rPr lang="sk-SK" sz="3800" dirty="0" smtClean="0"/>
              <a:t>ako </a:t>
            </a:r>
            <a:r>
              <a:rPr lang="sk-SK" sz="3800" b="1" dirty="0" smtClean="0"/>
              <a:t>normatívny právny akt vydaný obecným zastupiteľstvom</a:t>
            </a:r>
            <a:r>
              <a:rPr lang="sk-SK" sz="3800" dirty="0" smtClean="0"/>
              <a:t>, ktorého obsah je </a:t>
            </a:r>
            <a:r>
              <a:rPr lang="sk-SK" sz="3800" b="1" dirty="0" smtClean="0"/>
              <a:t>záväzný</a:t>
            </a:r>
            <a:r>
              <a:rPr lang="sk-SK" sz="3800" dirty="0" smtClean="0"/>
              <a:t> pre všetky fyzické osoby a právnické osoby trvalo alebo prechodne sa zdržiavajúce na tom-ktorom území obce.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VÝLUČNÁ PÔSOBNOSŤ OBECNÉHO ZASTUPITEĽSTVA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200" b="1" dirty="0" smtClean="0"/>
              <a:t>2. Zásady hospodárenia a nakladania s majetkom obce a štátu, ktorý obec užíva </a:t>
            </a:r>
            <a:r>
              <a:rPr lang="sk-SK" sz="4200" dirty="0" smtClean="0"/>
              <a:t>/ analogicky aj </a:t>
            </a:r>
            <a:r>
              <a:rPr lang="sk-SK" sz="4200" b="1" dirty="0" smtClean="0"/>
              <a:t>Zásady hospodárenia s finančnými prostriedkami obce </a:t>
            </a: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Podľa </a:t>
            </a:r>
            <a:r>
              <a:rPr lang="sk-SK" i="1" dirty="0" smtClean="0"/>
              <a:t>§ 11 ods. 4 písm. a) zákona č. 369/1990 Zb. o obecnom zriadení „Obecnému zastupiteľstvu je vyhradené určovať zásady hospodárenia a nakladania s majetkom obce a s majetkom štátu, ktorý užíva.“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Dôležité je aby rešpektovali zmeny z. č. 138/1991 Zb. o majetku obcí</a:t>
            </a:r>
            <a:endParaRPr lang="en-US" dirty="0" smtClean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VÝLUČNÁ PÔSOBNOSŤ OBECNÉHO ZASTUPITEĽSTVA</a:t>
            </a:r>
            <a:endParaRPr lang="en-US" dirty="0"/>
          </a:p>
        </p:txBody>
      </p:sp>
      <p:sp>
        <p:nvSpPr>
          <p:cNvPr id="35840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3600" b="1" dirty="0" smtClean="0"/>
              <a:t>3. Rokovací poriadok obecného zastupiteľstva</a:t>
            </a:r>
            <a:r>
              <a:rPr lang="sk-SK" sz="3600" dirty="0" smtClean="0"/>
              <a:t> </a:t>
            </a:r>
            <a:endParaRPr lang="en-US" sz="3600" dirty="0" smtClean="0"/>
          </a:p>
          <a:p>
            <a:pPr eaLnBrk="1" hangingPunct="1"/>
            <a:r>
              <a:rPr lang="sk-SK" sz="3400" i="1" dirty="0" smtClean="0"/>
              <a:t>Podľa § 11 ods. 4 písm. k) zákona č. 369/1990 Zb. o obecnom zriadení -  </a:t>
            </a:r>
          </a:p>
          <a:p>
            <a:pPr eaLnBrk="1" hangingPunct="1"/>
            <a:r>
              <a:rPr lang="sk-SK" sz="3400" i="1" dirty="0" smtClean="0"/>
              <a:t>„Obecnému zastupiteľstvu je vyhradené schvaľovať rokovací poriadok obecného zastupiteľstva.“ /</a:t>
            </a:r>
            <a:r>
              <a:rPr lang="sk-SK" sz="3400" dirty="0" smtClean="0"/>
              <a:t> prípadne rokovací poriadok komisií obecného zastupiteľstva.</a:t>
            </a:r>
            <a:endParaRPr lang="en-US" sz="3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VÝLUČNÁ PÔSOBNOSŤ OBECNÉHO ZASTUPITEĽSTVA</a:t>
            </a:r>
            <a:endParaRPr lang="en-US" dirty="0"/>
          </a:p>
        </p:txBody>
      </p:sp>
      <p:sp>
        <p:nvSpPr>
          <p:cNvPr id="360452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3600" b="1" dirty="0" smtClean="0"/>
              <a:t>4. Zásady odmeňovania poslancov obecného zastupiteľstva</a:t>
            </a:r>
            <a:r>
              <a:rPr lang="sk-SK" sz="3600" dirty="0" smtClean="0"/>
              <a:t> </a:t>
            </a:r>
            <a:endParaRPr lang="en-US" sz="3600" dirty="0" smtClean="0"/>
          </a:p>
          <a:p>
            <a:pPr eaLnBrk="1" hangingPunct="1"/>
            <a:r>
              <a:rPr lang="sk-SK" sz="3400" dirty="0" smtClean="0"/>
              <a:t>Podľa § 11 ods. 4 písm. k) zákona č. 369/1990 Zb. o obecnom zriadení –</a:t>
            </a:r>
            <a:r>
              <a:rPr lang="sk-SK" sz="3400" i="1" dirty="0" smtClean="0"/>
              <a:t> </a:t>
            </a:r>
          </a:p>
          <a:p>
            <a:pPr eaLnBrk="1" hangingPunct="1"/>
            <a:r>
              <a:rPr lang="sk-SK" sz="3400" i="1" dirty="0" smtClean="0"/>
              <a:t>„Obecnému zastupiteľstvu je vyhradené schvaľovať</a:t>
            </a:r>
            <a:r>
              <a:rPr lang="sk-SK" sz="3400" b="1" dirty="0" smtClean="0"/>
              <a:t> </a:t>
            </a:r>
            <a:r>
              <a:rPr lang="sk-SK" sz="3400" i="1" dirty="0" smtClean="0"/>
              <a:t>Zásady odmeňovania poslancov obecného zastupiteľstva </a:t>
            </a:r>
            <a:endParaRPr lang="en-US" sz="3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/>
            </a:r>
            <a:br>
              <a:rPr lang="sk-SK" dirty="0" smtClean="0"/>
            </a:br>
            <a:r>
              <a:rPr lang="sk-SK" sz="4200" dirty="0" smtClean="0"/>
              <a:t>B/</a:t>
            </a:r>
            <a:br>
              <a:rPr lang="sk-SK" sz="4200" dirty="0" smtClean="0"/>
            </a:br>
            <a:r>
              <a:rPr lang="sk-SK" sz="4200" dirty="0" smtClean="0"/>
              <a:t>Do </a:t>
            </a:r>
            <a:r>
              <a:rPr lang="sk-SK" sz="4200" b="1" dirty="0" smtClean="0"/>
              <a:t>VÝLUČNEJ PRÁVOMOCI STAROSTU OBCE</a:t>
            </a:r>
            <a:r>
              <a:rPr lang="sk-SK" sz="4200" dirty="0" smtClean="0"/>
              <a:t> je vyhradené vydávanie týchto interných normatívnych aktov: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62500" name="Zástupný symbol obsahu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3600" b="1" dirty="0" smtClean="0"/>
              <a:t>1. Pracovný poriadok obecného úradu</a:t>
            </a:r>
            <a:r>
              <a:rPr lang="sk-SK" sz="3600" dirty="0" smtClean="0"/>
              <a:t>,</a:t>
            </a:r>
            <a:endParaRPr lang="en-US" sz="3600" dirty="0" smtClean="0"/>
          </a:p>
          <a:p>
            <a:pPr eaLnBrk="1" hangingPunct="1"/>
            <a:r>
              <a:rPr lang="sk-SK" sz="3600" dirty="0" smtClean="0"/>
              <a:t>Podľa § 13 ods. 4 písm. d) z. 369/1990 – </a:t>
            </a:r>
          </a:p>
          <a:p>
            <a:pPr eaLnBrk="1" hangingPunct="1"/>
            <a:r>
              <a:rPr lang="sk-SK" sz="3600" i="1" dirty="0" smtClean="0"/>
              <a:t>„Starosta obce vydáva pracovný poriadok obecného úradu.“</a:t>
            </a:r>
            <a:endParaRPr lang="en-US" sz="36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VÝLUČNÁ PRÁVOMOC STAROSTU OBCE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600" b="1" dirty="0" smtClean="0"/>
              <a:t>2. Organizačný poriadok obecného úradu </a:t>
            </a: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600" dirty="0" smtClean="0"/>
              <a:t>Podľa § 13 ods. 4 písm. d) z. 369/1990 –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600" dirty="0" smtClean="0"/>
              <a:t>„</a:t>
            </a:r>
            <a:r>
              <a:rPr lang="sk-SK" sz="3600" i="1" dirty="0" smtClean="0"/>
              <a:t>Starosta obce vydáva organizačný poriadok obecného úradu.“</a:t>
            </a: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600" dirty="0" smtClean="0"/>
              <a:t>Starosta obce má podľa § 13 ods. 4 písm. d) z. 369/1990 povinnosť </a:t>
            </a:r>
            <a:r>
              <a:rPr lang="sk-SK" sz="3600" b="1" dirty="0" smtClean="0"/>
              <a:t>informovať</a:t>
            </a:r>
            <a:r>
              <a:rPr lang="sk-SK" sz="3600" dirty="0" smtClean="0"/>
              <a:t> obecné zastupiteľstvo o vydaní a zmenách organizačného poriadku obecného úradu.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VÝLUČNÁ PRÁVOMOC STAROSTU OBCE</a:t>
            </a:r>
            <a:endParaRPr lang="en-US" dirty="0"/>
          </a:p>
        </p:txBody>
      </p:sp>
      <p:sp>
        <p:nvSpPr>
          <p:cNvPr id="36659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3600" b="1" dirty="0" smtClean="0"/>
              <a:t>3. Poriadok odmeňovania zamestnancov obce.</a:t>
            </a:r>
            <a:endParaRPr lang="en-US" sz="3600" dirty="0" smtClean="0"/>
          </a:p>
          <a:p>
            <a:pPr eaLnBrk="1" hangingPunct="1"/>
            <a:r>
              <a:rPr lang="sk-SK" sz="3600" dirty="0" smtClean="0"/>
              <a:t>Podľa § 13 ods. 4 písm. d) z. 369/1990 –</a:t>
            </a:r>
          </a:p>
          <a:p>
            <a:pPr eaLnBrk="1" hangingPunct="1"/>
            <a:r>
              <a:rPr lang="sk-SK" sz="3600" dirty="0" smtClean="0"/>
              <a:t> „</a:t>
            </a:r>
            <a:r>
              <a:rPr lang="sk-SK" sz="3600" i="1" dirty="0" smtClean="0"/>
              <a:t>Starosta obce vydáva poriadok odmeňovania zamestnancov obce.“</a:t>
            </a:r>
            <a:endParaRPr lang="en-US" sz="36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Ostatné vnútorné predpisy</a:t>
            </a:r>
            <a:endParaRPr lang="en-US" dirty="0"/>
          </a:p>
        </p:txBody>
      </p:sp>
      <p:sp>
        <p:nvSpPr>
          <p:cNvPr id="36864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sk-SK" sz="4000" dirty="0" smtClean="0"/>
              <a:t>Vydávanie všetkých ostatných vnútorných predpisov, tzv. aktov riadenia, ak neboli štatútom obce zverené do právomoci obecného zastupiteľstva, </a:t>
            </a:r>
            <a:r>
              <a:rPr lang="sk-SK" sz="4000" b="1" dirty="0" smtClean="0"/>
              <a:t>je tiež v právomoci starostu obce</a:t>
            </a:r>
            <a:r>
              <a:rPr lang="sk-SK" sz="4000" dirty="0" smtClean="0"/>
              <a:t>!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KATALÓG VNÚTORNÝCH NORIEM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Obec si môže prijímať </a:t>
            </a:r>
            <a:r>
              <a:rPr lang="sk-SK" b="1" dirty="0" smtClean="0"/>
              <a:t>rôzne vnútroorganizačné normy</a:t>
            </a:r>
            <a:r>
              <a:rPr lang="sk-SK" dirty="0" smtClean="0"/>
              <a:t> podľa konkrétnych potrieb tej-ktorej obce.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Kvantita a kvalita </a:t>
            </a:r>
            <a:r>
              <a:rPr lang="sk-SK" dirty="0" smtClean="0"/>
              <a:t>týchto interných aktov je podmienená najmä </a:t>
            </a:r>
            <a:r>
              <a:rPr lang="sk-SK" u="sng" dirty="0" smtClean="0"/>
              <a:t>počtom zamestnancov </a:t>
            </a:r>
            <a:r>
              <a:rPr lang="sk-SK" dirty="0" smtClean="0"/>
              <a:t>obce, </a:t>
            </a:r>
            <a:r>
              <a:rPr lang="sk-SK" u="sng" dirty="0" smtClean="0"/>
              <a:t>náročnosťou</a:t>
            </a:r>
            <a:r>
              <a:rPr lang="sk-SK" dirty="0" smtClean="0"/>
              <a:t> finančných operácií obce, vnútornou </a:t>
            </a:r>
            <a:r>
              <a:rPr lang="sk-SK" u="sng" dirty="0" smtClean="0"/>
              <a:t>štruktúrou</a:t>
            </a:r>
            <a:r>
              <a:rPr lang="sk-SK" dirty="0" smtClean="0"/>
              <a:t> obecného úradu, apod.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Rovnako tieto interné akty môžu niesť </a:t>
            </a:r>
            <a:r>
              <a:rPr lang="sk-SK" b="1" dirty="0" smtClean="0"/>
              <a:t>rôzne označenie </a:t>
            </a:r>
            <a:r>
              <a:rPr lang="sk-SK" dirty="0" smtClean="0"/>
              <a:t>– napr. smernica,</a:t>
            </a:r>
            <a:r>
              <a:rPr lang="sk-SK" b="1" dirty="0" smtClean="0"/>
              <a:t> </a:t>
            </a:r>
            <a:r>
              <a:rPr lang="sk-SK" dirty="0" smtClean="0"/>
              <a:t>zásady, pravidlá, vnútorný predpis, poriadok, ai.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PREHĽAD ŠTANDARDNÝCH VNÚTORNÝCH PREDPISOV</a:t>
            </a:r>
            <a:endParaRPr lang="en-US" dirty="0"/>
          </a:p>
        </p:txBody>
      </p:sp>
      <p:sp>
        <p:nvSpPr>
          <p:cNvPr id="372740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sk-SK" sz="3500" b="1" dirty="0" smtClean="0"/>
              <a:t>Podpisový poriadok obce </a:t>
            </a:r>
            <a:endParaRPr lang="en-US" sz="3500" dirty="0" smtClean="0"/>
          </a:p>
          <a:p>
            <a:pPr eaLnBrk="1" hangingPunct="1"/>
            <a:r>
              <a:rPr lang="sk-SK" sz="3500" b="1" dirty="0" smtClean="0"/>
              <a:t>Smernica, ktorou sa ustanovujú pravidlá pri organizovaní obchodných verejných súťaží</a:t>
            </a:r>
            <a:endParaRPr lang="en-US" sz="3500" dirty="0" smtClean="0"/>
          </a:p>
          <a:p>
            <a:pPr eaLnBrk="1" hangingPunct="1"/>
            <a:r>
              <a:rPr lang="sk-SK" sz="3500" b="1" dirty="0" smtClean="0"/>
              <a:t>Sadzobník správnych poplatkov v podmienkach obce XY</a:t>
            </a:r>
            <a:endParaRPr lang="en-US" sz="3500" dirty="0" smtClean="0"/>
          </a:p>
          <a:p>
            <a:pPr eaLnBrk="1" hangingPunct="1"/>
            <a:r>
              <a:rPr lang="sk-SK" sz="3500" b="1" dirty="0" smtClean="0"/>
              <a:t>Smernica na zabezpečenie vykonávania finančnej kontroly v pôsobnosti obce XY</a:t>
            </a:r>
            <a:endParaRPr lang="en-US" sz="35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PREHĽAD ŠTANDARDNÝCH VNÚTORNÝCH PREDPISOV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Smernica pre vedenie pokladnice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Smernica na vedenie účtovníctva a obeh účtovných dokladov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Smernica pre vykonávanie verejného obstarávania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Smernica o cestovných náhradách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Z tejto definície </a:t>
            </a:r>
            <a:r>
              <a:rPr lang="sk-SK" dirty="0" smtClean="0"/>
              <a:t>=&gt; </a:t>
            </a:r>
            <a:r>
              <a:rPr lang="sk-SK" b="1" dirty="0" smtClean="0"/>
              <a:t>znaky VZN:</a:t>
            </a:r>
            <a:endParaRPr lang="sk-SK" b="1" dirty="0"/>
          </a:p>
        </p:txBody>
      </p:sp>
      <p:sp>
        <p:nvSpPr>
          <p:cNvPr id="32772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2900" b="1" dirty="0" smtClean="0"/>
              <a:t>1. </a:t>
            </a:r>
            <a:r>
              <a:rPr lang="sk-SK" sz="2900" b="1" u="sng" dirty="0" smtClean="0"/>
              <a:t>VZN sú vždy normatívnymi právnymi aktmi</a:t>
            </a:r>
            <a:r>
              <a:rPr lang="sk-SK" sz="2900" u="sng" dirty="0" smtClean="0"/>
              <a:t> </a:t>
            </a:r>
            <a:r>
              <a:rPr lang="sk-SK" sz="2900" dirty="0" smtClean="0"/>
              <a:t>– </a:t>
            </a:r>
            <a:r>
              <a:rPr lang="sk-SK" sz="2900" dirty="0" err="1" smtClean="0"/>
              <a:t>t.z</a:t>
            </a:r>
            <a:r>
              <a:rPr lang="sk-SK" sz="2900" dirty="0" smtClean="0"/>
              <a:t>. vyznačujú sa </a:t>
            </a:r>
            <a:r>
              <a:rPr lang="sk-SK" sz="2900" b="1" dirty="0" smtClean="0"/>
              <a:t>normatívnosťou </a:t>
            </a:r>
            <a:r>
              <a:rPr lang="sk-SK" sz="2900" dirty="0" smtClean="0"/>
              <a:t>– t.j. vzťahujú sa na neurčitý počet prípadov rovnakého druhu. Normatívnym právnym aktom nikdy nemožno riešiť konkrétny prípad, rieši sa ním </a:t>
            </a:r>
            <a:r>
              <a:rPr lang="sk-SK" sz="2900" u="sng" dirty="0" smtClean="0"/>
              <a:t>celá skupina prípadov</a:t>
            </a:r>
            <a:r>
              <a:rPr lang="sk-SK" sz="2900" dirty="0" smtClean="0"/>
              <a:t>, sú určené na </a:t>
            </a:r>
            <a:r>
              <a:rPr lang="sk-SK" sz="2900" u="sng" dirty="0" smtClean="0"/>
              <a:t>opakované používanie</a:t>
            </a:r>
            <a:r>
              <a:rPr lang="sk-SK" sz="2900" dirty="0" smtClean="0"/>
              <a:t>, má </a:t>
            </a:r>
            <a:r>
              <a:rPr lang="sk-SK" sz="2900" u="sng" dirty="0" smtClean="0"/>
              <a:t>všeobecnú povahu</a:t>
            </a:r>
            <a:r>
              <a:rPr lang="sk-SK" sz="2900" dirty="0" smtClean="0"/>
              <a:t>. </a:t>
            </a:r>
            <a:r>
              <a:rPr lang="sk-SK" sz="2900" b="1" dirty="0" smtClean="0"/>
              <a:t>Opakom</a:t>
            </a:r>
            <a:r>
              <a:rPr lang="sk-SK" sz="2900" dirty="0" smtClean="0"/>
              <a:t> normatívnosti je individuálnosť, teda opakom NPA sú </a:t>
            </a:r>
            <a:r>
              <a:rPr lang="sk-SK" sz="2900" b="1" dirty="0" smtClean="0"/>
              <a:t>individuálne právne akty</a:t>
            </a:r>
            <a:r>
              <a:rPr lang="sk-SK" sz="2900" dirty="0" smtClean="0"/>
              <a:t>, ktoré sa vzťahujú na konkrétne individuálne prípady - rozhodnutia starostu v správnom konaní.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PREHĽAD ŠTANDARDNÝCH VNÚTORNÝCH PREDPISOV</a:t>
            </a:r>
            <a:endParaRPr lang="en-US" dirty="0"/>
          </a:p>
        </p:txBody>
      </p:sp>
      <p:sp>
        <p:nvSpPr>
          <p:cNvPr id="376836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sk-SK" sz="3800" b="1" dirty="0" smtClean="0"/>
              <a:t>Smernica na poskytovanie osobných ochranných pracovných  prostriedkov</a:t>
            </a:r>
            <a:endParaRPr lang="en-US" sz="3800" dirty="0" smtClean="0"/>
          </a:p>
          <a:p>
            <a:pPr eaLnBrk="1" hangingPunct="1"/>
            <a:r>
              <a:rPr lang="sk-SK" sz="3800" b="1" dirty="0" smtClean="0"/>
              <a:t> Smernica k vykonávaniu inventarizácie</a:t>
            </a:r>
            <a:endParaRPr lang="en-US" sz="3800" dirty="0" smtClean="0"/>
          </a:p>
          <a:p>
            <a:pPr eaLnBrk="1" hangingPunct="1"/>
            <a:r>
              <a:rPr lang="sk-SK" sz="3800" b="1" dirty="0" smtClean="0"/>
              <a:t> Smernica o sťažnostiach a petíciách podaných obci </a:t>
            </a:r>
            <a:endParaRPr lang="en-US" sz="3800" dirty="0" smtClean="0"/>
          </a:p>
          <a:p>
            <a:pPr eaLnBrk="1" hangingPunct="1"/>
            <a:r>
              <a:rPr lang="sk-SK" sz="3800" b="1" dirty="0" smtClean="0"/>
              <a:t> Zásady pre tvorbu a používanie sociálneho fondu </a:t>
            </a:r>
            <a:endParaRPr lang="en-US" sz="3800" dirty="0" smtClean="0"/>
          </a:p>
          <a:p>
            <a:pPr eaLnBrk="1" hangingPunct="1"/>
            <a:endParaRPr lang="en-US" sz="3800" dirty="0" smtClean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PREHĽAD ŠTANDARDNÝCH VNÚTORNÝCH PREDPISOV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 Smernica, ktorou sa zabezpečuje aktualizácia údajov na web stránke obce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Smernica o používaní kamerového systému obce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000" b="1" dirty="0" smtClean="0"/>
              <a:t> Smernica pre výkon služby príslušníkov hliadky obecnej polície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Evidencia vnútorných predpisov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 obecnom úrade obce odporúčam viesť a dôsledne aktualizovať jednotnú </a:t>
            </a:r>
            <a:r>
              <a:rPr lang="sk-SK" b="1" dirty="0" smtClean="0"/>
              <a:t>fyzickú, ako aj elektronickú evidenciu </a:t>
            </a:r>
            <a:r>
              <a:rPr lang="sk-SK" dirty="0" smtClean="0"/>
              <a:t>platných a účinných vnútorných predpisov s uvádzaním ich poradového čísla a roku vydania.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Vhodným je vytvorenie </a:t>
            </a:r>
            <a:r>
              <a:rPr lang="sk-SK" b="1" dirty="0" smtClean="0"/>
              <a:t>databázy vnútorných predpisov</a:t>
            </a:r>
            <a:r>
              <a:rPr lang="sk-SK" dirty="0" smtClean="0"/>
              <a:t> na internetovej stránke obce s prístupovými právami všetkých zamestnancov obce.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000" dirty="0" smtClean="0"/>
              <a:t>KATALÓG VŠEOBECNE ZÁVÄZNÝCH NARIADENÍ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Faktický stav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 základe empirických poznatkov hodnotím, že stav, aktuálnosť i spôsob zverejnenia VZN slovenských obcí je </a:t>
            </a:r>
            <a:r>
              <a:rPr lang="sk-SK" b="1" dirty="0" smtClean="0"/>
              <a:t>nedostatočný. </a:t>
            </a:r>
            <a:r>
              <a:rPr lang="sk-SK" dirty="0" smtClean="0"/>
              <a:t>Rovnako </a:t>
            </a:r>
            <a:r>
              <a:rPr lang="sk-SK" b="1" dirty="0" smtClean="0"/>
              <a:t>povedomie</a:t>
            </a:r>
            <a:r>
              <a:rPr lang="sk-SK" dirty="0" smtClean="0"/>
              <a:t> o existencii, povahe a obsahu VZN obcí u obyvateľov je slabé.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Podľa § 6 ods. 10 z. 369/1990</a:t>
            </a:r>
            <a:r>
              <a:rPr lang="sk-SK" b="1" i="1" dirty="0" smtClean="0"/>
              <a:t> „Nariadenia musia byť každému prístupné na obecnom úrade obce, ktorá ich vydala.“</a:t>
            </a:r>
            <a:r>
              <a:rPr lang="sk-SK" i="1" dirty="0" smtClean="0"/>
              <a:t> </a:t>
            </a:r>
            <a:r>
              <a:rPr lang="sk-SK" dirty="0" smtClean="0"/>
              <a:t>Za uvedeným účelom je vhodné aby obec viedla </a:t>
            </a:r>
            <a:r>
              <a:rPr lang="sk-SK" b="1" dirty="0" smtClean="0"/>
              <a:t>fyzickú i elektronickú evidenciu VZN</a:t>
            </a:r>
            <a:r>
              <a:rPr lang="sk-SK" dirty="0" smtClean="0"/>
              <a:t>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  <a:ln w="76200"/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000" b="1" dirty="0" smtClean="0"/>
              <a:t>Ďakujem za pozornosť.</a:t>
            </a:r>
            <a:endParaRPr lang="en-US" sz="6000" b="1" dirty="0"/>
          </a:p>
        </p:txBody>
      </p:sp>
      <p:sp>
        <p:nvSpPr>
          <p:cNvPr id="382980" name="Zástupný symbol obsahu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792163"/>
          </a:xfrm>
        </p:spPr>
        <p:txBody>
          <a:bodyPr/>
          <a:lstStyle/>
          <a:p>
            <a:pPr algn="r" eaLnBrk="1" hangingPunct="1">
              <a:buFont typeface="Arial" charset="0"/>
              <a:buNone/>
            </a:pPr>
            <a:r>
              <a:rPr lang="sk-SK" b="1" dirty="0" smtClean="0"/>
              <a:t>JUDr. Jozef Tekeli, PhD.</a:t>
            </a:r>
          </a:p>
          <a:p>
            <a:pPr algn="r" eaLnBrk="1" hangingPunct="1">
              <a:buFont typeface="Arial" charset="0"/>
              <a:buNone/>
            </a:pPr>
            <a:endParaRPr lang="en-US" b="1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Znaky VZN</a:t>
            </a:r>
            <a:endParaRPr lang="sk-SK" dirty="0"/>
          </a:p>
        </p:txBody>
      </p:sp>
      <p:sp>
        <p:nvSpPr>
          <p:cNvPr id="3482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b="1" dirty="0" smtClean="0"/>
              <a:t>2. </a:t>
            </a:r>
            <a:r>
              <a:rPr lang="sk-SK" b="1" u="sng" dirty="0" smtClean="0"/>
              <a:t>VZN sú výsledkom činnosti obecného zastupiteľstva </a:t>
            </a:r>
            <a:r>
              <a:rPr lang="sk-SK" dirty="0" smtClean="0"/>
              <a:t>– vydávanie VZN je </a:t>
            </a:r>
            <a:r>
              <a:rPr lang="sk-SK" b="1" dirty="0" smtClean="0"/>
              <a:t>vyhradenou</a:t>
            </a:r>
            <a:r>
              <a:rPr lang="sk-SK" dirty="0" smtClean="0"/>
              <a:t> právomocou OZ podľa § 11 ods. 4 písm. g) z. 369/1990. Túto právomoc nie je možné delegovať na žiaden iný orgán obce.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b="1" dirty="0" smtClean="0"/>
              <a:t>3. Obsah VZN je záväzný – </a:t>
            </a:r>
            <a:r>
              <a:rPr lang="sk-SK" b="1" dirty="0" err="1" smtClean="0"/>
              <a:t>t.z</a:t>
            </a:r>
            <a:r>
              <a:rPr lang="sk-SK" b="1" dirty="0" smtClean="0"/>
              <a:t>. VZN obsahuje právne normy, </a:t>
            </a:r>
            <a:r>
              <a:rPr lang="sk-SK" dirty="0" smtClean="0"/>
              <a:t>ktorými sa zakladajú, menia alebo rušia subjektívne práva a povinnosti fyzických a právnických osôb.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/>
              <a:t>Znaky VZN</a:t>
            </a:r>
            <a:endParaRPr lang="sk-SK" dirty="0"/>
          </a:p>
        </p:txBody>
      </p:sp>
      <p:sp>
        <p:nvSpPr>
          <p:cNvPr id="36868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3400" b="1" dirty="0" smtClean="0"/>
              <a:t>4. </a:t>
            </a:r>
            <a:r>
              <a:rPr lang="sk-SK" sz="3400" b="1" u="sng" dirty="0" smtClean="0"/>
              <a:t>Pôsobnosť VZN </a:t>
            </a:r>
            <a:r>
              <a:rPr lang="sk-SK" sz="3400" b="1" dirty="0" smtClean="0"/>
              <a:t>– </a:t>
            </a:r>
            <a:r>
              <a:rPr lang="sk-SK" sz="3400" dirty="0" smtClean="0"/>
              <a:t>VZN sa vzťahuje na </a:t>
            </a:r>
            <a:r>
              <a:rPr lang="sk-SK" sz="3400" b="1" dirty="0" smtClean="0"/>
              <a:t>celé územie obce a na všetky osoby </a:t>
            </a:r>
            <a:r>
              <a:rPr lang="sk-SK" sz="3400" dirty="0" smtClean="0"/>
              <a:t>bez ohľadu na to, či sa v obci zdržiavajú, bývajú, majú sídlo alebo tadiaľ len prechádzajú.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3400" u="sng" dirty="0" smtClean="0"/>
              <a:t>Výnimka</a:t>
            </a:r>
            <a:r>
              <a:rPr lang="sk-SK" sz="3400" dirty="0" smtClean="0"/>
              <a:t> - VZN</a:t>
            </a:r>
            <a:r>
              <a:rPr lang="sk-SK" sz="3400" b="1" dirty="0" smtClean="0"/>
              <a:t> s účinnosťou pre viac obcí </a:t>
            </a:r>
            <a:r>
              <a:rPr lang="sk-SK" sz="3400" dirty="0" smtClean="0"/>
              <a:t>– napr. vytvorenie spoločného školského obvodu v rámci územia dvoch alebo viacerých obcí, zriadenie spoločnej obecnej polície pre viaceré obce.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000" dirty="0"/>
              <a:t>ČLENENIE </a:t>
            </a:r>
            <a:r>
              <a:rPr lang="sk-SK" sz="6000" dirty="0" smtClean="0"/>
              <a:t>VZN</a:t>
            </a:r>
            <a:endParaRPr lang="sk-SK" sz="6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1000" y="3962400"/>
            <a:ext cx="8229600" cy="2362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Podľa </a:t>
            </a:r>
            <a:r>
              <a:rPr lang="sk-SK" dirty="0"/>
              <a:t>§ 6 ods. 1 a ods. 2 </a:t>
            </a:r>
            <a:r>
              <a:rPr lang="sk-SK" dirty="0" smtClean="0"/>
              <a:t>z. 369/1990 </a:t>
            </a:r>
            <a:r>
              <a:rPr lang="sk-SK" dirty="0"/>
              <a:t>sa </a:t>
            </a:r>
            <a:r>
              <a:rPr lang="sk-SK" b="1" dirty="0"/>
              <a:t>rozlišujú dva druhy VZN</a:t>
            </a:r>
            <a:r>
              <a:rPr lang="sk-SK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sk-SK" b="1" dirty="0" smtClean="0"/>
              <a:t>Samosprávne (prvotné, </a:t>
            </a:r>
            <a:r>
              <a:rPr lang="sk-SK" b="1" dirty="0" err="1" smtClean="0"/>
              <a:t>originárne</a:t>
            </a:r>
            <a:r>
              <a:rPr lang="sk-SK" b="1" dirty="0" smtClean="0"/>
              <a:t>, vlastné)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sk-SK" b="1" dirty="0" smtClean="0"/>
              <a:t>Odvodené (derivatívne)</a:t>
            </a:r>
            <a:endParaRPr lang="sk-SK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1. Tzv</a:t>
            </a:r>
            <a:r>
              <a:rPr lang="sk-SK" b="1" dirty="0"/>
              <a:t>. prvotné VZN (originárne)</a:t>
            </a:r>
            <a:endParaRPr lang="sk-SK" dirty="0"/>
          </a:p>
        </p:txBody>
      </p:sp>
      <p:sp>
        <p:nvSpPr>
          <p:cNvPr id="4096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3800" dirty="0" smtClean="0"/>
              <a:t>• Na ich vydanie </a:t>
            </a:r>
            <a:r>
              <a:rPr lang="sk-SK" sz="3800" b="1" dirty="0" smtClean="0"/>
              <a:t>nepotrebuje obec výslovné zákonné splnomocnenie</a:t>
            </a:r>
            <a:r>
              <a:rPr lang="sk-SK" sz="3800" dirty="0" smtClean="0"/>
              <a:t>, keďže splnomocnenie je obsiahnuté už priamo v Ústave SR – čl. 68.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3800" dirty="0" smtClean="0"/>
              <a:t>• Obec ich prijíma </a:t>
            </a:r>
            <a:r>
              <a:rPr lang="sk-SK" sz="3800" b="1" dirty="0" smtClean="0"/>
              <a:t>v rámci samosprávnej pôsobnosti</a:t>
            </a:r>
            <a:r>
              <a:rPr lang="sk-SK" sz="3800" dirty="0" smtClean="0"/>
              <a:t>, kde obec zabezpečuje výkon vlastných záležitostí, vo vlastnom mene a na vlastnú zodpovednosť. </a:t>
            </a:r>
            <a:endParaRPr lang="sk-SK" sz="3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Súladnosť prvotných VZN</a:t>
            </a:r>
            <a:endParaRPr lang="sk-SK" dirty="0"/>
          </a:p>
        </p:txBody>
      </p:sp>
      <p:sp>
        <p:nvSpPr>
          <p:cNvPr id="43012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 eaLnBrk="1" hangingPunct="1"/>
            <a:r>
              <a:rPr lang="sk-SK" sz="4000" dirty="0" smtClean="0"/>
              <a:t> Tieto VZN musia byť </a:t>
            </a:r>
            <a:r>
              <a:rPr lang="sk-SK" sz="4000" b="1" dirty="0" smtClean="0"/>
              <a:t>v súlade len s ústavou, ústavnými zákonmi, zákonmi a medzinárodnými zmluvami</a:t>
            </a:r>
            <a:r>
              <a:rPr lang="sk-SK" sz="4000" dirty="0" smtClean="0"/>
              <a:t>. </a:t>
            </a:r>
          </a:p>
          <a:p>
            <a:pPr marL="0" indent="0" eaLnBrk="1" hangingPunct="1"/>
            <a:r>
              <a:rPr lang="sk-SK" sz="4000" dirty="0" smtClean="0"/>
              <a:t> Tieto VZN sú preskúmateľné iba z hľadiska </a:t>
            </a:r>
            <a:r>
              <a:rPr lang="sk-SK" sz="4000" b="1" dirty="0" smtClean="0"/>
              <a:t>ústavnosti a zákonnosti</a:t>
            </a:r>
            <a:r>
              <a:rPr lang="sk-SK" sz="4000" dirty="0" smtClean="0"/>
              <a:t>. </a:t>
            </a:r>
          </a:p>
          <a:p>
            <a:pPr marL="0" indent="0" eaLnBrk="1" hangingPunct="1"/>
            <a:r>
              <a:rPr lang="sk-SK" sz="4000" dirty="0" smtClean="0"/>
              <a:t> Do ich obsahu </a:t>
            </a:r>
            <a:r>
              <a:rPr lang="sk-SK" sz="4000" b="1" dirty="0" smtClean="0"/>
              <a:t>nemôže zasahovať </a:t>
            </a:r>
            <a:r>
              <a:rPr lang="sk-SK" sz="4000" dirty="0" smtClean="0"/>
              <a:t>ani vláda ani ministerstvá.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Vecná pôsobnosť prvotných VZN </a:t>
            </a:r>
            <a:endParaRPr lang="sk-SK" dirty="0"/>
          </a:p>
        </p:txBody>
      </p:sp>
      <p:sp>
        <p:nvSpPr>
          <p:cNvPr id="4506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2800" dirty="0" smtClean="0"/>
              <a:t>• Podľa nálezu ÚS SR </a:t>
            </a:r>
            <a:r>
              <a:rPr lang="sk-SK" sz="2800" dirty="0" err="1" smtClean="0"/>
              <a:t>sp</a:t>
            </a:r>
            <a:r>
              <a:rPr lang="sk-SK" sz="2800" dirty="0" smtClean="0"/>
              <a:t>. zn. II. ÚS 19/97 však obec </a:t>
            </a:r>
            <a:r>
              <a:rPr lang="sk-SK" sz="2800" b="1" dirty="0" smtClean="0"/>
              <a:t>nemôže</a:t>
            </a:r>
            <a:r>
              <a:rPr lang="sk-SK" sz="2800" dirty="0" smtClean="0"/>
              <a:t> uplatňovať túto normotvornú právomoc v neobmedzenej miere, ale len vo </a:t>
            </a:r>
            <a:r>
              <a:rPr lang="sk-SK" sz="2800" b="1" dirty="0" smtClean="0"/>
              <a:t>vzťahoch pri ktorých obec realizuje územnú samosprávu</a:t>
            </a:r>
            <a:r>
              <a:rPr lang="sk-SK" sz="2800" dirty="0" smtClean="0"/>
              <a:t>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2800" dirty="0" smtClean="0"/>
              <a:t>• Čo sú </a:t>
            </a:r>
            <a:r>
              <a:rPr lang="sk-SK" sz="2800" b="1" dirty="0" smtClean="0"/>
              <a:t>veci samosprávy</a:t>
            </a:r>
            <a:r>
              <a:rPr lang="sk-SK" sz="2800" dirty="0" smtClean="0"/>
              <a:t>, to bližšie vymedzuje </a:t>
            </a:r>
            <a:r>
              <a:rPr lang="sk-SK" sz="2800" b="1" dirty="0" smtClean="0"/>
              <a:t>§ 4 ods. 3 </a:t>
            </a:r>
            <a:r>
              <a:rPr lang="sk-SK" sz="2800" dirty="0" smtClean="0"/>
              <a:t>z. 369/1990.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2800" dirty="0" smtClean="0"/>
              <a:t>Nejde však o taxatívny výpočet - slovíčko „najmä“ - ale o</a:t>
            </a:r>
            <a:r>
              <a:rPr lang="sk-SK" sz="2800" b="1" dirty="0" smtClean="0"/>
              <a:t> demonštratívny -</a:t>
            </a:r>
            <a:r>
              <a:rPr lang="sk-SK" sz="2800" dirty="0" smtClean="0"/>
              <a:t> len najzákladnejšie a najdôležitejšie otázky samosprávy tej ktorej obce, napr. verejný poriadok v obci, predajný čas a prevádzka služieb, </a:t>
            </a:r>
            <a:r>
              <a:rPr lang="sk-SK" sz="2800" dirty="0" err="1" smtClean="0"/>
              <a:t>ai</a:t>
            </a:r>
            <a:r>
              <a:rPr lang="sk-SK" sz="2800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A) Ukladanie povinností</a:t>
            </a:r>
            <a:endParaRPr lang="sk-SK" dirty="0"/>
          </a:p>
        </p:txBody>
      </p:sp>
      <p:sp>
        <p:nvSpPr>
          <p:cNvPr id="47108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sk-SK" dirty="0" smtClean="0"/>
              <a:t>Pri tvorbe samosprávnych VZN je potrebné zohľadniť </a:t>
            </a:r>
            <a:r>
              <a:rPr lang="sk-SK" b="1" dirty="0" smtClean="0"/>
              <a:t>inštitút základných práv a slobôd:</a:t>
            </a:r>
            <a:endParaRPr lang="sk-SK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sk-SK" dirty="0" smtClean="0"/>
          </a:p>
          <a:p>
            <a:pPr eaLnBrk="1" hangingPunct="1">
              <a:lnSpc>
                <a:spcPct val="90000"/>
              </a:lnSpc>
            </a:pPr>
            <a:r>
              <a:rPr lang="sk-SK" sz="4000" b="1" dirty="0" smtClean="0"/>
              <a:t>čl. 13 ods. 1 písm. a)</a:t>
            </a:r>
            <a:r>
              <a:rPr lang="sk-SK" sz="4000" b="1" dirty="0" smtClean="0">
                <a:latin typeface="Arial" charset="0"/>
              </a:rPr>
              <a:t> </a:t>
            </a:r>
            <a:r>
              <a:rPr lang="sk-SK" sz="4000" b="1" dirty="0" smtClean="0"/>
              <a:t>Ústavy</a:t>
            </a:r>
            <a:r>
              <a:rPr lang="sk-SK" sz="4000" dirty="0" smtClean="0"/>
              <a:t>: </a:t>
            </a:r>
            <a:r>
              <a:rPr lang="sk-SK" sz="4000" i="1" dirty="0" smtClean="0"/>
              <a:t>„Povinnosti možno ukladať </a:t>
            </a:r>
            <a:r>
              <a:rPr lang="sk-SK" sz="4000" b="1" i="1" dirty="0" smtClean="0"/>
              <a:t>zákonom</a:t>
            </a:r>
            <a:r>
              <a:rPr lang="sk-SK" sz="4000" i="1" dirty="0" smtClean="0"/>
              <a:t> alebo </a:t>
            </a:r>
            <a:r>
              <a:rPr lang="sk-SK" sz="4000" b="1" i="1" dirty="0" smtClean="0"/>
              <a:t>na základe zákona</a:t>
            </a:r>
            <a:r>
              <a:rPr lang="sk-SK" sz="4000" i="1" dirty="0" smtClean="0"/>
              <a:t>, v jeho medziach a pri zachovaní základných práv a slobôd.“</a:t>
            </a:r>
            <a:endParaRPr lang="sk-SK" sz="40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0">
            <a:schemeClr val="accent6"/>
          </a:lnRef>
          <a:fillRef idx="1003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Príklady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4915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Demonštrujem na príkladoch:</a:t>
            </a:r>
          </a:p>
          <a:p>
            <a:pPr marL="514350" indent="-514350" eaLnBrk="1" hangingPunct="1">
              <a:buAutoNum type="arabicPeriod"/>
            </a:pPr>
            <a:r>
              <a:rPr lang="sk-SK" u="sng" dirty="0" smtClean="0"/>
              <a:t>VZN o zákaze požívania alkoholických nápojov na verejne prístupných miestach.</a:t>
            </a:r>
          </a:p>
          <a:p>
            <a:pPr marL="514350" indent="-514350" eaLnBrk="1" hangingPunct="1">
              <a:buAutoNum type="arabicPeriod"/>
            </a:pPr>
            <a:r>
              <a:rPr lang="sk-SK" u="sng" dirty="0" smtClean="0"/>
              <a:t>VZN o žobraní</a:t>
            </a:r>
          </a:p>
          <a:p>
            <a:pPr marL="514350" indent="-514350" eaLnBrk="1" hangingPunct="1">
              <a:buAutoNum type="arabicPeriod"/>
            </a:pPr>
            <a:r>
              <a:rPr lang="sk-SK" u="sng" dirty="0" smtClean="0"/>
              <a:t>VZN o regulácii zábavnej pyrotechniky</a:t>
            </a:r>
          </a:p>
          <a:p>
            <a:pPr eaLnBrk="1" hangingPunct="1"/>
            <a:r>
              <a:rPr lang="sk-SK" sz="2700" dirty="0" smtClean="0"/>
              <a:t>Keďže každé VZN je </a:t>
            </a:r>
            <a:r>
              <a:rPr lang="sk-SK" sz="2700" b="1" dirty="0" smtClean="0"/>
              <a:t>podzákonným právnym aktom </a:t>
            </a:r>
            <a:r>
              <a:rPr lang="sk-SK" sz="2700" dirty="0" smtClean="0"/>
              <a:t>možno ukladať určité povinnosti osobám </a:t>
            </a:r>
            <a:r>
              <a:rPr lang="sk-SK" sz="2700" b="1" dirty="0" smtClean="0"/>
              <a:t>len na základe zákona</a:t>
            </a:r>
            <a:r>
              <a:rPr lang="sk-SK" sz="2700" dirty="0" smtClean="0"/>
              <a:t>, </a:t>
            </a:r>
            <a:r>
              <a:rPr lang="sk-SK" sz="2700" dirty="0" err="1" smtClean="0"/>
              <a:t>t.z</a:t>
            </a:r>
            <a:r>
              <a:rPr lang="sk-SK" sz="2700" dirty="0" smtClean="0"/>
              <a:t>. zákon musí </a:t>
            </a:r>
            <a:r>
              <a:rPr lang="sk-SK" sz="2700" b="1" dirty="0" smtClean="0"/>
              <a:t>výslovne splnomocniť </a:t>
            </a:r>
            <a:r>
              <a:rPr lang="sk-SK" sz="2700" dirty="0" smtClean="0"/>
              <a:t>obec aby mohla uložiť určitú povinnosť zasahujúcu do základných práv a slobôd.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obsahu 3" descr="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1" y="228600"/>
            <a:ext cx="5410200" cy="624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1003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1. Požívanie alkoholu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1204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 eaLnBrk="1" hangingPunct="1"/>
            <a:r>
              <a:rPr lang="sk-SK" sz="3000" dirty="0" smtClean="0"/>
              <a:t> V prípade konzumácie alkoholu ide o </a:t>
            </a:r>
            <a:r>
              <a:rPr lang="sk-SK" sz="3000" b="1" dirty="0" smtClean="0"/>
              <a:t>právo na súkromie a osobnú nedotknuteľnosť </a:t>
            </a:r>
            <a:r>
              <a:rPr lang="sk-SK" sz="3000" dirty="0" smtClean="0"/>
              <a:t>osôb konzumujúcich alkoholické nápoje, </a:t>
            </a:r>
          </a:p>
          <a:p>
            <a:pPr marL="0" indent="0" eaLnBrk="1" hangingPunct="1"/>
            <a:r>
              <a:rPr lang="sk-SK" sz="3000" dirty="0" smtClean="0"/>
              <a:t>Navyše podľa ÚS SR </a:t>
            </a:r>
            <a:r>
              <a:rPr lang="sk-SK" sz="3000" b="1" dirty="0" smtClean="0"/>
              <a:t>nemožno automaticky</a:t>
            </a:r>
            <a:r>
              <a:rPr lang="sk-SK" sz="3000" dirty="0" smtClean="0"/>
              <a:t> s požitím alkoholických nápojov na verejnom priestranstve spájať domnienky o prípadnej možnosti protiprávneho konania. </a:t>
            </a:r>
          </a:p>
          <a:p>
            <a:pPr marL="0" indent="0" eaLnBrk="1" hangingPunct="1"/>
            <a:r>
              <a:rPr lang="sk-SK" sz="3000" dirty="0" smtClean="0"/>
              <a:t> T. z. ak chce obec uložiť povinnosť nekonzumovať alkoholické nápoje na verejne prístupných miestach a tým zasiahnuť do základných práv a slobôd osôb </a:t>
            </a:r>
            <a:r>
              <a:rPr lang="sk-SK" sz="3000" b="1" dirty="0" smtClean="0"/>
              <a:t>musí mať na to výslovné zákonné zmocnenie</a:t>
            </a:r>
            <a:r>
              <a:rPr lang="sk-SK" sz="3000" dirty="0" smtClean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0">
            <a:schemeClr val="accent6"/>
          </a:lnRef>
          <a:fillRef idx="1003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Stará úprava- do 31. júla 1996 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Podľa dikcie </a:t>
            </a:r>
            <a:r>
              <a:rPr lang="sk-SK" b="1" dirty="0"/>
              <a:t>účinnej do 31. júla 1996 </a:t>
            </a:r>
            <a:r>
              <a:rPr lang="sk-SK" dirty="0"/>
              <a:t>- § 4 ods. 3 písm. a) </a:t>
            </a:r>
            <a:r>
              <a:rPr lang="sk-SK" b="1" dirty="0" smtClean="0"/>
              <a:t>z.č</a:t>
            </a:r>
            <a:r>
              <a:rPr lang="sk-SK" b="1" dirty="0"/>
              <a:t>. 46/1989 Zb. o ochrane pred alkoholizmom a inými </a:t>
            </a:r>
            <a:r>
              <a:rPr lang="sk-SK" b="1" dirty="0" smtClean="0"/>
              <a:t>toxikomániami:</a:t>
            </a:r>
            <a:r>
              <a:rPr lang="sk-SK" dirty="0" smtClean="0"/>
              <a:t> </a:t>
            </a:r>
            <a:r>
              <a:rPr lang="sk-SK" i="1" dirty="0"/>
              <a:t>„Národné výbory môžu vo svojich územných obvodoch obmedziť alebo zakázať v určitých dňoch alebo hodinách alebo na určitých miestach </a:t>
            </a:r>
            <a:r>
              <a:rPr lang="sk-SK" b="1" i="1" dirty="0"/>
              <a:t>predaj a podávanie</a:t>
            </a:r>
            <a:r>
              <a:rPr lang="sk-SK" i="1" dirty="0"/>
              <a:t> alkoholických nápojov v zariadeniach verejného stravovania, v predajniach potravín alebo na iných verejne prístupných miestach.“</a:t>
            </a:r>
            <a:endParaRPr lang="sk-SK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Nová úprava – od 1. augusta 1996</a:t>
            </a:r>
            <a:endParaRPr lang="sk-SK" dirty="0"/>
          </a:p>
        </p:txBody>
      </p:sp>
      <p:sp>
        <p:nvSpPr>
          <p:cNvPr id="55300" name="Zástupný symbol obsah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 eaLnBrk="1" hangingPunct="1"/>
            <a:r>
              <a:rPr lang="sk-SK" sz="3100" i="1" dirty="0" smtClean="0"/>
              <a:t> </a:t>
            </a:r>
            <a:r>
              <a:rPr lang="sk-SK" sz="3000" dirty="0" smtClean="0"/>
              <a:t>Podľa </a:t>
            </a:r>
            <a:r>
              <a:rPr lang="sk-SK" sz="3000" b="1" dirty="0" smtClean="0"/>
              <a:t>nového z.č. 219/1996 Z. z. o ochrane pred zneužívaním alkoholických nápojov a o zriaďovaní a prevádzke protialkoholických záchytných izieb od 1. augusta 1996</a:t>
            </a:r>
            <a:r>
              <a:rPr lang="sk-SK" sz="3000" dirty="0" smtClean="0"/>
              <a:t>: </a:t>
            </a:r>
            <a:r>
              <a:rPr lang="sk-SK" sz="3000" i="1" dirty="0" smtClean="0"/>
              <a:t>„</a:t>
            </a:r>
            <a:r>
              <a:rPr lang="sk-SK" sz="3000" b="1" i="1" u="sng" dirty="0" smtClean="0"/>
              <a:t>Obce môžu </a:t>
            </a:r>
            <a:r>
              <a:rPr lang="sk-SK" sz="3000" i="1" dirty="0" smtClean="0"/>
              <a:t>vo svojich územných obvodoch alebo v určitých častiach svojho územného obvodu </a:t>
            </a:r>
            <a:r>
              <a:rPr lang="sk-SK" sz="3000" b="1" i="1" u="sng" dirty="0" smtClean="0"/>
              <a:t>obmedziť alebo zakázať</a:t>
            </a:r>
            <a:r>
              <a:rPr lang="sk-SK" sz="3000" i="1" dirty="0" smtClean="0"/>
              <a:t> </a:t>
            </a:r>
            <a:r>
              <a:rPr lang="sk-SK" sz="3000" i="1" strike="sngStrike" dirty="0" smtClean="0"/>
              <a:t>v určitých hodinách alebo dňoch</a:t>
            </a:r>
            <a:r>
              <a:rPr lang="sk-SK" sz="3000" i="1" dirty="0" smtClean="0"/>
              <a:t> </a:t>
            </a:r>
            <a:r>
              <a:rPr lang="sk-SK" sz="3000" b="1" i="1" dirty="0" smtClean="0"/>
              <a:t>predaj, podávanie alebo požívanie</a:t>
            </a:r>
            <a:r>
              <a:rPr lang="sk-SK" sz="3000" i="1" dirty="0" smtClean="0"/>
              <a:t> alkoholických nápojov v zariadeniach spoločného stravovania, v predajniach potravín alebo na iných verejne prístupných miestach.“ </a:t>
            </a:r>
            <a:r>
              <a:rPr lang="sk-SK" sz="3000" dirty="0" smtClean="0"/>
              <a:t>(dnes už zmenené znenie – novelou</a:t>
            </a:r>
            <a:r>
              <a:rPr lang="sk-SK" sz="2800" b="1" dirty="0" smtClean="0"/>
              <a:t> 88/2013 Z. z. účinnú od 19. apríla 2013</a:t>
            </a:r>
            <a:r>
              <a:rPr lang="sk-SK" sz="3000" dirty="0" smtClean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Doplnenie zákonného splnomocnenia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Nový zákon teda </a:t>
            </a:r>
            <a:r>
              <a:rPr lang="sk-SK" dirty="0" smtClean="0"/>
              <a:t>dovtedajšiu </a:t>
            </a:r>
            <a:r>
              <a:rPr lang="sk-SK" dirty="0"/>
              <a:t>úpravu účinnú do 31. júla 1996 </a:t>
            </a:r>
            <a:r>
              <a:rPr lang="sk-SK" b="1" dirty="0"/>
              <a:t>doplnil o slovo „požívanie“</a:t>
            </a:r>
            <a:r>
              <a:rPr lang="sk-SK" dirty="0"/>
              <a:t>. </a:t>
            </a:r>
            <a:endParaRPr lang="sk-SK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=&gt; </a:t>
            </a:r>
            <a:r>
              <a:rPr lang="sk-SK" b="1" dirty="0" smtClean="0"/>
              <a:t>obrat </a:t>
            </a:r>
            <a:r>
              <a:rPr lang="sk-SK" dirty="0"/>
              <a:t>v </a:t>
            </a:r>
            <a:r>
              <a:rPr lang="sk-SK" dirty="0" smtClean="0"/>
              <a:t>možnosti obecnej normotvornej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Od 1. augusta 1996 </a:t>
            </a:r>
            <a:r>
              <a:rPr lang="sk-SK" dirty="0" smtClean="0"/>
              <a:t>už obce majú </a:t>
            </a:r>
            <a:r>
              <a:rPr lang="sk-SK" b="1" dirty="0" smtClean="0"/>
              <a:t>zákonný základ na takéto zásahy </a:t>
            </a:r>
            <a:r>
              <a:rPr lang="sk-SK" dirty="0" smtClean="0"/>
              <a:t>do základného práva na nedotknuteľnosť osoby a jej súkromia</a:t>
            </a:r>
            <a:endParaRPr lang="sk-SK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Naopak </a:t>
            </a:r>
            <a:r>
              <a:rPr lang="sk-SK" dirty="0"/>
              <a:t>do 31. júla 1996 </a:t>
            </a:r>
            <a:r>
              <a:rPr lang="sk-SK" b="1" dirty="0"/>
              <a:t>chýbalo</a:t>
            </a:r>
            <a:r>
              <a:rPr lang="sk-SK" dirty="0"/>
              <a:t> </a:t>
            </a:r>
            <a:r>
              <a:rPr lang="sk-SK" b="1" dirty="0"/>
              <a:t>výslovné zákonné splnomocnenie</a:t>
            </a:r>
            <a:r>
              <a:rPr lang="sk-SK" dirty="0"/>
              <a:t> pre obce na vydávanie takéhoto typu VZN a takéto VZN boli </a:t>
            </a:r>
            <a:r>
              <a:rPr lang="sk-SK" b="1" dirty="0"/>
              <a:t>protiústavné</a:t>
            </a:r>
            <a:r>
              <a:rPr lang="sk-SK" dirty="0"/>
              <a:t> -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Protiústavné VZN</a:t>
            </a:r>
            <a:endParaRPr lang="sk-SK" dirty="0"/>
          </a:p>
        </p:txBody>
      </p:sp>
      <p:sp>
        <p:nvSpPr>
          <p:cNvPr id="5939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sk-SK" dirty="0" smtClean="0"/>
              <a:t> napr. VZN mestskej časti Bratislava – Karlova Ves z 11. apríla 1995 č. 23/1995 o zákaze požívania alkoholických nápojov na verejných priestranstvách - vyhlásené ÚS SR za </a:t>
            </a:r>
            <a:r>
              <a:rPr lang="sk-SK" b="1" dirty="0" smtClean="0"/>
              <a:t>protiústavné</a:t>
            </a:r>
            <a:r>
              <a:rPr lang="sk-SK" dirty="0" smtClean="0"/>
              <a:t>, </a:t>
            </a:r>
          </a:p>
          <a:p>
            <a:pPr marL="0" indent="0" eaLnBrk="1" hangingPunct="1"/>
            <a:r>
              <a:rPr lang="sk-SK" dirty="0" smtClean="0"/>
              <a:t> rovnako VZN miestneho zastupiteľstva mestskej časti Bratislava - Staré Mesto č. 3/1995 z 23. mája 1995, ktorým sa zakazuje žobranie alebo požívanie alkoholických nápojov na verejných priestranstvách mestskej časti.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2. Žobranie</a:t>
            </a:r>
            <a:endParaRPr lang="sk-SK" dirty="0"/>
          </a:p>
        </p:txBody>
      </p:sp>
      <p:sp>
        <p:nvSpPr>
          <p:cNvPr id="65540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eaLnBrk="1" hangingPunct="1"/>
            <a:r>
              <a:rPr lang="sk-SK" dirty="0" smtClean="0"/>
              <a:t> Zákonné splnomocnenie však v platnom právnom poriadku stále </a:t>
            </a:r>
            <a:r>
              <a:rPr lang="sk-SK" b="1" dirty="0" smtClean="0"/>
              <a:t>chýba</a:t>
            </a:r>
            <a:r>
              <a:rPr lang="sk-SK" dirty="0" smtClean="0"/>
              <a:t> vo vzťahu k </a:t>
            </a:r>
            <a:r>
              <a:rPr lang="sk-SK" b="1" dirty="0" smtClean="0"/>
              <a:t> možnosti obcí regulovať žobranie.</a:t>
            </a:r>
            <a:endParaRPr lang="sk-SK" dirty="0" smtClean="0"/>
          </a:p>
          <a:p>
            <a:pPr marL="0" indent="0" eaLnBrk="1" hangingPunct="1"/>
            <a:r>
              <a:rPr lang="sk-SK" dirty="0" smtClean="0"/>
              <a:t> V právnom systéme SR </a:t>
            </a:r>
            <a:r>
              <a:rPr lang="sk-SK" b="1" dirty="0" smtClean="0"/>
              <a:t>nenájdeme právnu reguláciu žobrania v žiadnom zákone.</a:t>
            </a:r>
          </a:p>
          <a:p>
            <a:pPr marL="0" indent="0" eaLnBrk="1" hangingPunct="1"/>
            <a:r>
              <a:rPr lang="sk-SK" dirty="0" smtClean="0"/>
              <a:t> Zákaz žobrania obcou </a:t>
            </a:r>
            <a:r>
              <a:rPr lang="sk-SK" b="1" dirty="0" smtClean="0"/>
              <a:t>nemá oporu </a:t>
            </a:r>
            <a:r>
              <a:rPr lang="sk-SK" dirty="0" smtClean="0"/>
              <a:t>v žiadnej zákonnej úprave. </a:t>
            </a:r>
          </a:p>
          <a:p>
            <a:pPr marL="0" indent="0" eaLnBrk="1" hangingPunct="1">
              <a:buNone/>
            </a:pPr>
            <a:r>
              <a:rPr lang="sk-SK" dirty="0" smtClean="0"/>
              <a:t>=&gt; VZN, ktorým sa zakazuje žobranie na verejných priestranstvách, teda</a:t>
            </a:r>
            <a:r>
              <a:rPr lang="sk-SK" b="1" dirty="0" smtClean="0"/>
              <a:t> nie je v súlade s čl. 13 ods. 1 ústavy. </a:t>
            </a:r>
          </a:p>
          <a:p>
            <a:pPr marL="0" indent="0" eaLnBrk="1" hangingPunct="1"/>
            <a:endParaRPr lang="sk-SK" sz="34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Judikatúra ÚS SR o žobraní </a:t>
            </a:r>
            <a:br>
              <a:rPr lang="sk-SK" dirty="0" smtClean="0"/>
            </a:br>
            <a:r>
              <a:rPr lang="sk-SK" dirty="0" smtClean="0"/>
              <a:t>(</a:t>
            </a:r>
            <a:r>
              <a:rPr lang="sk-SK" dirty="0" err="1" smtClean="0"/>
              <a:t>sp</a:t>
            </a:r>
            <a:r>
              <a:rPr lang="sk-SK" dirty="0" smtClean="0"/>
              <a:t>. zn. II. ÚS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smtClean="0"/>
              <a:t>45/96)</a:t>
            </a:r>
            <a:endParaRPr lang="sk-SK" dirty="0"/>
          </a:p>
        </p:txBody>
      </p:sp>
      <p:sp>
        <p:nvSpPr>
          <p:cNvPr id="67588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eaLnBrk="1" hangingPunct="1"/>
            <a:r>
              <a:rPr lang="sk-SK" sz="2800" dirty="0" smtClean="0"/>
              <a:t> Navyše podľa ÚS SR „žobranie na verejných priestranstvách </a:t>
            </a:r>
            <a:r>
              <a:rPr lang="sk-SK" sz="2800" b="1" dirty="0" smtClean="0"/>
              <a:t>nemôže byť samo o sebe neprípustným, resp. zakázaným konaním</a:t>
            </a:r>
            <a:r>
              <a:rPr lang="sk-SK" sz="2800" dirty="0" smtClean="0"/>
              <a:t>.“</a:t>
            </a:r>
          </a:p>
          <a:p>
            <a:pPr marL="0" indent="0" eaLnBrk="1" hangingPunct="1"/>
            <a:r>
              <a:rPr lang="sk-SK" sz="2800" dirty="0" smtClean="0"/>
              <a:t>Podľa ÚS SR </a:t>
            </a:r>
            <a:r>
              <a:rPr lang="sk-SK" sz="2800" b="1" dirty="0" smtClean="0"/>
              <a:t>žobranie samo o sebe nemožno považovať za konanie, ktoré ohrozí alebo naruší verejný poriadok</a:t>
            </a:r>
            <a:r>
              <a:rPr lang="sk-SK" sz="2800" dirty="0" smtClean="0"/>
              <a:t>. </a:t>
            </a:r>
          </a:p>
          <a:p>
            <a:pPr marL="0" indent="0" eaLnBrk="1" hangingPunct="1"/>
            <a:r>
              <a:rPr lang="sk-SK" sz="2800" dirty="0" smtClean="0"/>
              <a:t>Ako priestupok proti verejnému poriadku podľa § 47 ods. 1 písm. c) sa stíha </a:t>
            </a:r>
            <a:r>
              <a:rPr lang="sk-SK" sz="2800" b="1" dirty="0" smtClean="0"/>
              <a:t>vzbudenie verejného pohoršenia</a:t>
            </a:r>
            <a:r>
              <a:rPr lang="sk-SK" sz="2800" dirty="0" smtClean="0"/>
              <a:t>, avšak žiadnu osobu nemožno stíhať za prípadné doposiaľ nenaplnené konanie.</a:t>
            </a:r>
          </a:p>
          <a:p>
            <a:pPr marL="0" indent="0" eaLnBrk="1" hangingPunct="1">
              <a:buFont typeface="Arial" charset="0"/>
              <a:buNone/>
            </a:pPr>
            <a:endParaRPr lang="sk-SK" sz="3100" b="1" dirty="0" smtClean="0"/>
          </a:p>
          <a:p>
            <a:pPr marL="0" indent="0" eaLnBrk="1" hangingPunct="1">
              <a:buFont typeface="Arial" charset="0"/>
              <a:buNone/>
            </a:pPr>
            <a:endParaRPr lang="sk-SK" sz="31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k-SK" sz="3200" dirty="0" smtClean="0"/>
              <a:t>3. Používanie pyrotechnických výrobkov na zábavné a oslavné účely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400" dirty="0" smtClean="0"/>
              <a:t>Hoci nová úprava je </a:t>
            </a:r>
            <a:r>
              <a:rPr lang="sk-SK" sz="3400" b="1" dirty="0" smtClean="0"/>
              <a:t>účinná už jeden rok</a:t>
            </a:r>
            <a:r>
              <a:rPr lang="sk-SK" sz="3400" dirty="0" smtClean="0"/>
              <a:t>, veľké množstvo obcí zatiaľ novelu nepostrehlo a nezrušilo svoje nezákonné VZN.</a:t>
            </a:r>
          </a:p>
          <a:p>
            <a:r>
              <a:rPr lang="sk-SK" sz="3400" u="sng" dirty="0" smtClean="0"/>
              <a:t>Dôsledok</a:t>
            </a:r>
            <a:r>
              <a:rPr lang="sk-SK" sz="3400" dirty="0" smtClean="0"/>
              <a:t>- samotný </a:t>
            </a:r>
            <a:r>
              <a:rPr lang="sk-SK" sz="3400" b="1" dirty="0" smtClean="0"/>
              <a:t>stav nezákonnosti</a:t>
            </a:r>
            <a:r>
              <a:rPr lang="sk-SK" sz="3400" dirty="0" smtClean="0"/>
              <a:t>, ale aj množiace sa prípady uplatnenia </a:t>
            </a:r>
            <a:r>
              <a:rPr lang="sk-SK" sz="3400" b="1" dirty="0" smtClean="0"/>
              <a:t>protestov prokurátora </a:t>
            </a:r>
            <a:r>
              <a:rPr lang="sk-SK" sz="3400" dirty="0" smtClean="0"/>
              <a:t>voči VZN o používaní pyrotechnických výrobkov.</a:t>
            </a:r>
          </a:p>
          <a:p>
            <a:r>
              <a:rPr lang="sk-SK" sz="3400" u="sng" dirty="0" smtClean="0"/>
              <a:t>Príčina</a:t>
            </a:r>
            <a:r>
              <a:rPr lang="sk-SK" sz="3400" dirty="0" smtClean="0"/>
              <a:t> – protichodné legislatívne zmeny</a:t>
            </a:r>
          </a:p>
          <a:p>
            <a:endParaRPr lang="sk-SK" sz="3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k-SK" dirty="0" smtClean="0"/>
              <a:t>Zavedenie splnomocnenia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sk-SK" sz="3000" b="1" dirty="0" smtClean="0"/>
              <a:t>Zákonné splnomocnenie</a:t>
            </a:r>
            <a:r>
              <a:rPr lang="sk-SK" sz="3000" dirty="0" smtClean="0"/>
              <a:t> pre obce na reguláciu používania pyrotechnických výrobkov určených na zábavné a oslavné účely formou VZN </a:t>
            </a:r>
            <a:r>
              <a:rPr lang="sk-SK" sz="3000" b="1" dirty="0" smtClean="0"/>
              <a:t>zaviedla</a:t>
            </a:r>
            <a:r>
              <a:rPr lang="sk-SK" sz="3000" dirty="0" smtClean="0"/>
              <a:t> novela č. 350/2012 Z. z., ktorou sa mení a dopĺňa </a:t>
            </a:r>
            <a:r>
              <a:rPr lang="sk-SK" sz="3000" b="1" dirty="0" smtClean="0"/>
              <a:t>z.č. 51/1988 Zb. o banskej činnosti, výbušninách a o štátnej banskej s účinnosťou od 23.11.2012: </a:t>
            </a:r>
            <a:r>
              <a:rPr lang="sk-SK" sz="3000" i="1" dirty="0" smtClean="0"/>
              <a:t>„Obec môže všeobecne záväzným nariadením obmedziť alebo zakázať používanie pyrotechnických výrobkov určených na zábavné a oslavné účely na území obce.“ </a:t>
            </a:r>
            <a:endParaRPr lang="sk-SK" sz="3000" dirty="0" smtClean="0"/>
          </a:p>
          <a:p>
            <a:endParaRPr lang="sk-SK" sz="25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Využitie možnosti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sk-SK" sz="2400" dirty="0" smtClean="0"/>
              <a:t>Podľa tohto novelizovaného ustanovenia § 36g ods. 5 teda obce </a:t>
            </a:r>
            <a:r>
              <a:rPr lang="sk-SK" sz="2400" b="1" dirty="0" smtClean="0"/>
              <a:t>mohli </a:t>
            </a:r>
            <a:r>
              <a:rPr lang="sk-SK" sz="2400" dirty="0" smtClean="0"/>
              <a:t>v </a:t>
            </a:r>
            <a:r>
              <a:rPr lang="sk-SK" sz="2400" b="1" dirty="0" smtClean="0"/>
              <a:t>období od 23.11.2012 </a:t>
            </a:r>
            <a:r>
              <a:rPr lang="sk-SK" sz="2400" dirty="0" smtClean="0"/>
              <a:t>regulovať, t. j. vlastnou normotvorbou obmedziť alebo úplne zakázať používanie zábavnej pyrotechniky.</a:t>
            </a:r>
          </a:p>
          <a:p>
            <a:r>
              <a:rPr lang="sk-SK" sz="2400" dirty="0" smtClean="0"/>
              <a:t>Cit. splnomocnenie </a:t>
            </a:r>
            <a:r>
              <a:rPr lang="sk-SK" sz="2400" b="1" dirty="0" smtClean="0"/>
              <a:t>využili mnohé obce</a:t>
            </a:r>
            <a:r>
              <a:rPr lang="sk-SK" sz="2400" dirty="0" smtClean="0"/>
              <a:t>, ktoré už dlhšie  poukazovali na potrebu zverenia kompetencie obciam na úseku regulovania používania pyrotechnických výrobkov.</a:t>
            </a:r>
          </a:p>
          <a:p>
            <a:r>
              <a:rPr lang="sk-SK" sz="2400" dirty="0" smtClean="0"/>
              <a:t>Dôvodom bol častý </a:t>
            </a:r>
            <a:r>
              <a:rPr lang="sk-SK" sz="2400" b="1" dirty="0" smtClean="0"/>
              <a:t>„</a:t>
            </a:r>
            <a:r>
              <a:rPr lang="sk-SK" sz="2400" b="1" i="1" dirty="0" smtClean="0"/>
              <a:t>nadúzus“</a:t>
            </a:r>
            <a:r>
              <a:rPr lang="sk-SK" sz="2400" dirty="0" smtClean="0"/>
              <a:t> používania pyrotechnických výrobkov, navyše často-krát nevhodným spôsobom, či už do času,  miesta alebo formy ich používania. </a:t>
            </a:r>
          </a:p>
          <a:p>
            <a:r>
              <a:rPr lang="sk-SK" sz="2400" smtClean="0"/>
              <a:t>V množstve </a:t>
            </a:r>
            <a:r>
              <a:rPr lang="sk-SK" sz="2400" dirty="0" smtClean="0"/>
              <a:t>obcí teda došlo po 23.11.2012 k prijatiu VZN upravujúcich používanie pyrotechnických výrobkov, a to v </a:t>
            </a:r>
            <a:r>
              <a:rPr lang="sk-SK" sz="2400" b="1" dirty="0" smtClean="0"/>
              <a:t>rôznej intenzite obmedzení či úplných zákazov ich používania.</a:t>
            </a:r>
          </a:p>
          <a:p>
            <a:endParaRPr lang="sk-SK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CIEĽ PREDNÁŠKY</a:t>
            </a:r>
            <a:endParaRPr lang="sk-SK" dirty="0"/>
          </a:p>
        </p:txBody>
      </p:sp>
      <p:sp>
        <p:nvSpPr>
          <p:cNvPr id="16388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4000" dirty="0" smtClean="0"/>
              <a:t>Poskytnúť informácie o normotvorbe obcí – t. j. </a:t>
            </a:r>
            <a:r>
              <a:rPr lang="sk-SK" sz="4000" u="sng" dirty="0" smtClean="0"/>
              <a:t>teoretické</a:t>
            </a:r>
            <a:r>
              <a:rPr lang="sk-SK" sz="4000" dirty="0" smtClean="0"/>
              <a:t> poznatky i </a:t>
            </a:r>
            <a:r>
              <a:rPr lang="sk-SK" sz="4000" u="sng" dirty="0" smtClean="0"/>
              <a:t>praktické</a:t>
            </a:r>
            <a:r>
              <a:rPr lang="sk-SK" sz="4000" dirty="0" smtClean="0"/>
              <a:t> odporúčania pri vydávaní dvoch druhov </a:t>
            </a:r>
            <a:r>
              <a:rPr lang="sk-SK" sz="4000" b="1" dirty="0" smtClean="0"/>
              <a:t>normatívnych</a:t>
            </a:r>
            <a:r>
              <a:rPr lang="sk-SK" sz="4000" dirty="0" smtClean="0"/>
              <a:t> právnych aktov obcí, a to: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4000" b="1" dirty="0" smtClean="0"/>
              <a:t>1.	všeobecne záväzných nariadení obce a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4000" b="1" dirty="0" smtClean="0"/>
              <a:t>2</a:t>
            </a:r>
            <a:r>
              <a:rPr lang="sk-SK" sz="4000" dirty="0" smtClean="0"/>
              <a:t>.	</a:t>
            </a:r>
            <a:r>
              <a:rPr lang="sk-SK" sz="4000" b="1" dirty="0" smtClean="0"/>
              <a:t>vnútorných predpisov obce</a:t>
            </a:r>
            <a:r>
              <a:rPr lang="sk-SK" sz="4000" dirty="0" smtClean="0"/>
              <a:t>.</a:t>
            </a:r>
          </a:p>
          <a:p>
            <a:pPr marL="0" indent="0" eaLnBrk="1" hangingPunct="1"/>
            <a:endParaRPr lang="sk-SK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k-SK" dirty="0" smtClean="0"/>
              <a:t>Krátke trvanie splnomocnenia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700" b="1" dirty="0" smtClean="0"/>
              <a:t>Hneď ďalšia novela </a:t>
            </a:r>
            <a:r>
              <a:rPr lang="sk-SK" sz="2700" dirty="0" smtClean="0"/>
              <a:t>z. č. 51/1988 Zb. vykonaná zákonom č. 58/2014 Z. z. o výbušninách, výbušných predmetoch a munícii zaviedla </a:t>
            </a:r>
            <a:r>
              <a:rPr lang="sk-SK" sz="2700" u="sng" dirty="0" smtClean="0"/>
              <a:t>zásadnú zmenu</a:t>
            </a:r>
            <a:r>
              <a:rPr lang="sk-SK" sz="2700" dirty="0" smtClean="0"/>
              <a:t>:</a:t>
            </a:r>
          </a:p>
          <a:p>
            <a:r>
              <a:rPr lang="sk-SK" sz="2700" b="1" dirty="0" smtClean="0"/>
              <a:t>S účinnosťou od 1.6.2014 sa vypustilo z platnej právnej úpravy zákonné splnomocnenie </a:t>
            </a:r>
            <a:r>
              <a:rPr lang="sk-SK" sz="2700" dirty="0" smtClean="0"/>
              <a:t>pre obce na vydávanie VZN regulujúcich používanie zábavnej pyrotechniky.</a:t>
            </a:r>
          </a:p>
          <a:p>
            <a:pPr>
              <a:buNone/>
            </a:pPr>
            <a:r>
              <a:rPr lang="sk-SK" sz="2800" b="1" dirty="0" smtClean="0"/>
              <a:t>=&gt; </a:t>
            </a:r>
            <a:r>
              <a:rPr lang="sk-SK" sz="2800" dirty="0" smtClean="0"/>
              <a:t>Podľa súčasnej platnej právnej úpravy teda </a:t>
            </a:r>
            <a:r>
              <a:rPr lang="sk-SK" sz="2800" b="1" dirty="0" smtClean="0"/>
              <a:t>obce nemajú zákonné splnomocnenie na obmedzovanie alebo zakazovanie používania pyrotechnických výrobkov určených na zábavné alebo oslavné účely.</a:t>
            </a:r>
            <a:endParaRPr lang="sk-SK" sz="2800" dirty="0" smtClean="0"/>
          </a:p>
          <a:p>
            <a:endParaRPr lang="sk-SK" sz="2700" dirty="0" smtClean="0"/>
          </a:p>
          <a:p>
            <a:endParaRPr lang="sk-SK" sz="27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k-SK" dirty="0" smtClean="0"/>
              <a:t>Dôsledok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Účinnosťou</a:t>
            </a:r>
            <a:r>
              <a:rPr lang="sk-SK" dirty="0" smtClean="0"/>
              <a:t> z.č. 58/2014 Z. z. sa 1.6.2014 </a:t>
            </a:r>
            <a:r>
              <a:rPr lang="sk-SK" b="1" dirty="0" smtClean="0"/>
              <a:t>ex lege </a:t>
            </a:r>
            <a:r>
              <a:rPr lang="sk-SK" dirty="0" smtClean="0"/>
              <a:t>všetky VZN obcí obmedzujúce alebo zakazujúce používanie pyrotechnických výrobkov určených na zábavné a oslavné účely dostali </a:t>
            </a:r>
            <a:r>
              <a:rPr lang="sk-SK" b="1" dirty="0" smtClean="0"/>
              <a:t>do rozporu s ústavou a zákonom</a:t>
            </a:r>
            <a:r>
              <a:rPr lang="sk-SK" dirty="0" smtClean="0"/>
              <a:t>. </a:t>
            </a:r>
          </a:p>
          <a:p>
            <a:r>
              <a:rPr lang="sk-SK" dirty="0" smtClean="0"/>
              <a:t>VZN obcí regulujúce používanie zábavnej pyrotechniky dnes už ukladajú povinnosti </a:t>
            </a:r>
            <a:r>
              <a:rPr lang="sk-SK" b="1" dirty="0" smtClean="0"/>
              <a:t>bez potrebného zákonného zmocnenia</a:t>
            </a:r>
            <a:r>
              <a:rPr lang="sk-SK" dirty="0" smtClean="0"/>
              <a:t>. </a:t>
            </a:r>
          </a:p>
          <a:p>
            <a:r>
              <a:rPr lang="sk-SK" dirty="0" smtClean="0"/>
              <a:t>Ako také </a:t>
            </a:r>
            <a:r>
              <a:rPr lang="sk-SK" b="1" dirty="0" smtClean="0"/>
              <a:t>je ich teda potrebné zrušiť.</a:t>
            </a:r>
            <a:endParaRPr lang="sk-SK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k-SK" dirty="0" smtClean="0"/>
              <a:t>Pôsobnosť obcí na úseku výbušnín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sk-SK" sz="2600" dirty="0" smtClean="0"/>
              <a:t>§ 88 ods. 13 z.č. 58/2014: </a:t>
            </a:r>
            <a:r>
              <a:rPr lang="sk-SK" sz="2600" i="1" dirty="0" smtClean="0"/>
              <a:t>„Ten, kto bude vykonávať </a:t>
            </a:r>
            <a:r>
              <a:rPr lang="sk-SK" sz="2600" b="1" i="1" dirty="0" smtClean="0"/>
              <a:t>ohňostrojné práce </a:t>
            </a:r>
            <a:r>
              <a:rPr lang="sk-SK" sz="2600" i="1" dirty="0" smtClean="0"/>
              <a:t>s pyrotechnickými výrobkami triedy III, alebo ten, pre koho sa tieto práce majú vykonať, musí požiadať obec o </a:t>
            </a:r>
            <a:r>
              <a:rPr lang="sk-SK" sz="2600" b="1" i="1" dirty="0" smtClean="0"/>
              <a:t>súhlas</a:t>
            </a:r>
            <a:r>
              <a:rPr lang="sk-SK" sz="2600" i="1" dirty="0" smtClean="0"/>
              <a:t> s ich vykonaním, a to najneskôr desať pracovných dní pred termínom ich vykonania. Ohňostrojné práce možno vykonať, ak obec vydá na ich vykonanie súhlas.“</a:t>
            </a:r>
            <a:endParaRPr lang="sk-SK" sz="2600" dirty="0" smtClean="0"/>
          </a:p>
          <a:p>
            <a:r>
              <a:rPr lang="sk-SK" sz="2600" dirty="0" smtClean="0"/>
              <a:t>Vykonanie ohňostrojných prác sa musí </a:t>
            </a:r>
            <a:r>
              <a:rPr lang="sk-SK" sz="2600" b="1" dirty="0" smtClean="0"/>
              <a:t>oznámiť</a:t>
            </a:r>
            <a:r>
              <a:rPr lang="sk-SK" sz="2600" dirty="0" smtClean="0"/>
              <a:t> preukázateľným spôsobom obvodnému banskému úradu, Dopravnému úradu, okresnému riaditeľstvu Hasičského a záchranného zboru a Policajnému zboru SR najneskôr 48 hodín pred ich plánovaným vykonaním. </a:t>
            </a:r>
            <a:r>
              <a:rPr lang="sk-SK" sz="2600" u="sng" dirty="0" smtClean="0"/>
              <a:t>K oznámeniu sa priloží aj súhlasné stanovisko obce s ich vykonaním.</a:t>
            </a:r>
          </a:p>
          <a:p>
            <a:endParaRPr lang="sk-SK" sz="2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B) Obmedzenie základných práv a slobôd</a:t>
            </a:r>
            <a:endParaRPr lang="sk-SK" dirty="0"/>
          </a:p>
        </p:txBody>
      </p:sp>
      <p:sp>
        <p:nvSpPr>
          <p:cNvPr id="71684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dirty="0" smtClean="0"/>
              <a:t> </a:t>
            </a:r>
            <a:r>
              <a:rPr lang="sk-SK" sz="3600" dirty="0" smtClean="0"/>
              <a:t>• čl. 13 ods. 2</a:t>
            </a:r>
            <a:r>
              <a:rPr lang="sk-SK" sz="3600" dirty="0" smtClean="0">
                <a:latin typeface="Arial" charset="0"/>
              </a:rPr>
              <a:t> </a:t>
            </a:r>
            <a:r>
              <a:rPr lang="sk-SK" dirty="0" smtClean="0"/>
              <a:t>Ústavy </a:t>
            </a:r>
            <a:r>
              <a:rPr lang="sk-SK" sz="3600" i="1" dirty="0" smtClean="0"/>
              <a:t>„Medze základných práv a slobôd možno upraviť za podmienok ustanovených touto ústavou </a:t>
            </a:r>
            <a:r>
              <a:rPr lang="sk-SK" sz="3600" b="1" i="1" dirty="0" smtClean="0"/>
              <a:t>len zákonom</a:t>
            </a:r>
            <a:r>
              <a:rPr lang="sk-SK" sz="3600" i="1" dirty="0" smtClean="0"/>
              <a:t>.“</a:t>
            </a:r>
          </a:p>
          <a:p>
            <a:pPr marL="0" indent="0" eaLnBrk="1" hangingPunct="1"/>
            <a:r>
              <a:rPr lang="sk-SK" sz="2700" i="1" dirty="0" smtClean="0"/>
              <a:t> </a:t>
            </a:r>
            <a:r>
              <a:rPr lang="sk-SK" sz="2700" dirty="0" smtClean="0"/>
              <a:t>Keďže každé VZN je podzákonným právnym aktom, </a:t>
            </a:r>
            <a:r>
              <a:rPr lang="sk-SK" sz="2700" b="1" dirty="0" smtClean="0"/>
              <a:t>nemožno formou VZN nikdy obmedziť žiadne základné právo alebo slobodu! </a:t>
            </a:r>
          </a:p>
          <a:p>
            <a:pPr marL="0" indent="0" eaLnBrk="1" hangingPunct="1"/>
            <a:r>
              <a:rPr lang="sk-SK" sz="2700" dirty="0" smtClean="0"/>
              <a:t> Základné práva/slobody je možné obmedziť </a:t>
            </a:r>
            <a:r>
              <a:rPr lang="sk-SK" sz="2700" b="1" dirty="0" smtClean="0"/>
              <a:t>iba zákonom</a:t>
            </a:r>
            <a:r>
              <a:rPr lang="sk-SK" sz="2700" dirty="0" smtClean="0"/>
              <a:t>. </a:t>
            </a:r>
          </a:p>
          <a:p>
            <a:pPr marL="0" indent="0" eaLnBrk="1" hangingPunct="1"/>
            <a:r>
              <a:rPr lang="sk-SK" sz="2700" dirty="0" smtClean="0"/>
              <a:t> </a:t>
            </a:r>
            <a:r>
              <a:rPr lang="sk-SK" sz="2700" dirty="0" err="1" smtClean="0"/>
              <a:t>T.z</a:t>
            </a:r>
            <a:r>
              <a:rPr lang="sk-SK" sz="2700" dirty="0" smtClean="0"/>
              <a:t>. na rozdiel od predchádzajúcej situácie, zákonom </a:t>
            </a:r>
            <a:r>
              <a:rPr lang="sk-SK" sz="2700" b="1" dirty="0" smtClean="0"/>
              <a:t>nie je ani možné splnomocniť obec</a:t>
            </a:r>
            <a:r>
              <a:rPr lang="sk-SK" sz="2700" dirty="0" smtClean="0"/>
              <a:t> na stanovenie obmedzení základných práv a slobôd formou VZN. </a:t>
            </a:r>
          </a:p>
          <a:p>
            <a:pPr marL="0" indent="0" eaLnBrk="1" hangingPunct="1">
              <a:buFont typeface="Arial" charset="0"/>
              <a:buNone/>
            </a:pPr>
            <a:endParaRPr lang="sk-SK" sz="3600" dirty="0" smtClean="0"/>
          </a:p>
          <a:p>
            <a:pPr marL="0" indent="0" eaLnBrk="1" hangingPunct="1">
              <a:buFont typeface="Arial" charset="0"/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Príklad </a:t>
            </a:r>
            <a:endParaRPr lang="sk-SK" dirty="0"/>
          </a:p>
        </p:txBody>
      </p:sp>
      <p:sp>
        <p:nvSpPr>
          <p:cNvPr id="7578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sk-SK" dirty="0" smtClean="0"/>
              <a:t> Ak obec vo VZN uloží povinnosť nepožívať alkoholické nápoje na verejných priestranstvách musí rešpektovať nemožnosť </a:t>
            </a:r>
            <a:r>
              <a:rPr lang="sk-SK" b="1" dirty="0" smtClean="0"/>
              <a:t>obmedzenia vlastníckeho práva formou VZN.</a:t>
            </a:r>
          </a:p>
          <a:p>
            <a:pPr marL="0" indent="0" eaLnBrk="1" hangingPunct="1"/>
            <a:r>
              <a:rPr lang="sk-SK" dirty="0" smtClean="0"/>
              <a:t> Podľa ÚS SR: ak obec vo VZN ustanoví za verejné priestranstvo </a:t>
            </a:r>
            <a:r>
              <a:rPr lang="sk-SK" b="1" dirty="0" smtClean="0"/>
              <a:t>všetky priestranstvá vo VZN uvedené, bez ohľadu na charakter ich vlastníctva</a:t>
            </a:r>
            <a:r>
              <a:rPr lang="sk-SK" dirty="0" smtClean="0"/>
              <a:t>, dostáva sa takéto VZN do rozporu s čl. 13 ods. 2 ústavy, pretože obec takto obmedzuje vlastnícke právo k nehnuteľnostiam </a:t>
            </a:r>
            <a:endParaRPr lang="en-US" dirty="0" smtClean="0"/>
          </a:p>
          <a:p>
            <a:pPr marL="0" indent="0" eaLnBrk="1" hangingPunct="1">
              <a:buFont typeface="Arial" charset="0"/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Príklad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87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sk-SK" sz="4000" dirty="0" smtClean="0"/>
              <a:t>=&gt; zákaz požívania alkoholických nápojov sa môže vzťahovať na verejne prístupné miesta, iba pokiaľ </a:t>
            </a:r>
            <a:r>
              <a:rPr lang="sk-SK" sz="4000" b="1" dirty="0" smtClean="0"/>
              <a:t>sú vo vlastníctve obce </a:t>
            </a:r>
            <a:r>
              <a:rPr lang="sk-SK" sz="4000" dirty="0" smtClean="0"/>
              <a:t>a </a:t>
            </a:r>
            <a:r>
              <a:rPr lang="sk-SK" sz="4000" b="1" dirty="0" smtClean="0"/>
              <a:t>nie sú vo vlastníctve iných právnických osôb a fyzických osôb</a:t>
            </a:r>
            <a:endParaRPr lang="en-US" sz="4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2. Tzv.</a:t>
            </a:r>
            <a:r>
              <a:rPr lang="sk-SK" dirty="0" smtClean="0"/>
              <a:t> </a:t>
            </a:r>
            <a:r>
              <a:rPr lang="sk-SK" b="1" dirty="0" smtClean="0"/>
              <a:t>odvodené (derivatívne) VZN </a:t>
            </a:r>
            <a:endParaRPr lang="en-US" dirty="0"/>
          </a:p>
        </p:txBody>
      </p:sp>
      <p:sp>
        <p:nvSpPr>
          <p:cNvPr id="8192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sk-SK" sz="3300" dirty="0" smtClean="0"/>
              <a:t>Na ich vydanie obec </a:t>
            </a:r>
            <a:r>
              <a:rPr lang="sk-SK" sz="3300" b="1" dirty="0" smtClean="0"/>
              <a:t>potrebuje výslovné zákonné zmocnenie</a:t>
            </a:r>
            <a:r>
              <a:rPr lang="sk-SK" sz="3300" dirty="0" smtClean="0"/>
              <a:t>. </a:t>
            </a:r>
          </a:p>
          <a:p>
            <a:pPr eaLnBrk="1" hangingPunct="1"/>
            <a:r>
              <a:rPr lang="sk-SK" sz="3300" dirty="0" smtClean="0"/>
              <a:t>Obec ich prijíma </a:t>
            </a:r>
            <a:r>
              <a:rPr lang="sk-SK" sz="3300" b="1" dirty="0" smtClean="0"/>
              <a:t>v rámci prenesenej pôsobnosti </a:t>
            </a:r>
            <a:r>
              <a:rPr lang="sk-SK" sz="3300" dirty="0" smtClean="0"/>
              <a:t>– tzv. prenesený výkon  štátnej správy na obce z </a:t>
            </a:r>
            <a:r>
              <a:rPr lang="sk-SK" sz="3300" b="1" dirty="0" smtClean="0"/>
              <a:t>dôvodu</a:t>
            </a:r>
            <a:r>
              <a:rPr lang="sk-SK" sz="3300" dirty="0" smtClean="0"/>
              <a:t> efektívnosti, hospodárnosti a racionálnosti</a:t>
            </a:r>
          </a:p>
          <a:p>
            <a:pPr eaLnBrk="1" hangingPunct="1"/>
            <a:r>
              <a:rPr lang="sk-SK" sz="3300" dirty="0" smtClean="0"/>
              <a:t>Takéto VZN slúžia </a:t>
            </a:r>
            <a:r>
              <a:rPr lang="sk-SK" sz="3300" b="1" dirty="0" smtClean="0"/>
              <a:t>len na podrobnejšiu úpravu spoločenských vzťahov </a:t>
            </a:r>
            <a:r>
              <a:rPr lang="sk-SK" sz="3300" dirty="0" smtClean="0"/>
              <a:t>už upravených zásadným spôsobom v zákone.</a:t>
            </a:r>
            <a:endParaRPr lang="en-US" sz="33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Súladnosť odvodených VZN</a:t>
            </a:r>
            <a:endParaRPr lang="en-US" dirty="0"/>
          </a:p>
        </p:txBody>
      </p:sp>
      <p:sp>
        <p:nvSpPr>
          <p:cNvPr id="83972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dirty="0" smtClean="0"/>
              <a:t>Takéto VZN musia byť v </a:t>
            </a:r>
            <a:r>
              <a:rPr lang="sk-SK" b="1" dirty="0" smtClean="0"/>
              <a:t>súlade</a:t>
            </a:r>
            <a:r>
              <a:rPr lang="sk-SK" dirty="0" smtClean="0"/>
              <a:t> </a:t>
            </a:r>
          </a:p>
          <a:p>
            <a:pPr marL="0" indent="0" eaLnBrk="1" hangingPunct="1"/>
            <a:r>
              <a:rPr lang="sk-SK" b="1" dirty="0" smtClean="0"/>
              <a:t> nielen </a:t>
            </a:r>
            <a:r>
              <a:rPr lang="sk-SK" dirty="0" smtClean="0"/>
              <a:t>s ústavou, ústavnými zákonmi, zákonmi a medzinárodnými zmluvami, </a:t>
            </a:r>
          </a:p>
          <a:p>
            <a:pPr marL="0" indent="0" eaLnBrk="1" hangingPunct="1"/>
            <a:r>
              <a:rPr lang="sk-SK" b="1" dirty="0" smtClean="0"/>
              <a:t> ale aj </a:t>
            </a:r>
            <a:r>
              <a:rPr lang="sk-SK" dirty="0" smtClean="0"/>
              <a:t>v súlade s nariadeniami vlády, so všeobecne záväznými predpismi ministerstiev a ostatných ústredných orgánov štátnej správy – vyhláškami, výnosmi a opatreniami. </a:t>
            </a:r>
          </a:p>
          <a:p>
            <a:pPr marL="0" indent="0" eaLnBrk="1" hangingPunct="1">
              <a:buNone/>
            </a:pPr>
            <a:r>
              <a:rPr lang="sk-SK" dirty="0" smtClean="0"/>
              <a:t> =&gt; Obec v tejto rovine len „</a:t>
            </a:r>
            <a:r>
              <a:rPr lang="sk-SK" b="1" dirty="0" smtClean="0"/>
              <a:t>vstupuje do sústavy orgánov miestnej štátnej správy</a:t>
            </a:r>
            <a:r>
              <a:rPr lang="sk-SK" dirty="0" smtClean="0"/>
              <a:t>“.</a:t>
            </a:r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Rozlíšenie</a:t>
            </a:r>
            <a:endParaRPr lang="en-US" dirty="0"/>
          </a:p>
        </p:txBody>
      </p:sp>
      <p:sp>
        <p:nvSpPr>
          <p:cNvPr id="86020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eaLnBrk="1" hangingPunct="1"/>
            <a:r>
              <a:rPr lang="sk-SK" sz="3100" dirty="0" smtClean="0"/>
              <a:t> </a:t>
            </a:r>
            <a:r>
              <a:rPr lang="sk-SK" sz="3000" dirty="0" smtClean="0"/>
              <a:t>To, či sa v konkrétnom prípade jedná o vydávanie VZN v samosprávnej alebo prenesenej pôsobnosti zistíme v jednotlivých prípadoch z </a:t>
            </a:r>
            <a:r>
              <a:rPr lang="sk-SK" sz="3000" b="1" dirty="0" smtClean="0"/>
              <a:t>príslušných osobitných právnych predpisov</a:t>
            </a:r>
            <a:r>
              <a:rPr lang="sk-SK" sz="3000" dirty="0" smtClean="0"/>
              <a:t>. </a:t>
            </a:r>
            <a:endParaRPr lang="en-US" sz="3000" dirty="0" smtClean="0"/>
          </a:p>
          <a:p>
            <a:pPr marL="0" indent="0" eaLnBrk="1" hangingPunct="1"/>
            <a:r>
              <a:rPr lang="sk-SK" sz="3000" dirty="0" smtClean="0"/>
              <a:t> Z. 369/1990 navyše zakotvil dôležité </a:t>
            </a:r>
            <a:r>
              <a:rPr lang="sk-SK" sz="3000" u="sng" dirty="0" smtClean="0"/>
              <a:t>interpretačné pravidlo:</a:t>
            </a:r>
            <a:r>
              <a:rPr lang="sk-SK" sz="3000" dirty="0" smtClean="0"/>
              <a:t> </a:t>
            </a:r>
            <a:r>
              <a:rPr lang="sk-SK" sz="3000" b="1" dirty="0" smtClean="0"/>
              <a:t>„Ak zákon pri úprave pôsobnosti obce neustanovuje, že ide o výkon prenesenej pôsobnosti štátnej správy, platí, že ide o výkon samosprávnej pôsobnosti obce."</a:t>
            </a:r>
            <a:r>
              <a:rPr lang="sk-SK" sz="3000" dirty="0" smtClean="0"/>
              <a:t> 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Trend</a:t>
            </a:r>
            <a:endParaRPr lang="en-US" dirty="0"/>
          </a:p>
        </p:txBody>
      </p:sp>
      <p:sp>
        <p:nvSpPr>
          <p:cNvPr id="88068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sk-SK" sz="3500" dirty="0" smtClean="0"/>
              <a:t>Aj toto ustanovenie podporuje všeobecný </a:t>
            </a:r>
            <a:r>
              <a:rPr lang="sk-SK" sz="3500" b="1" dirty="0" smtClean="0"/>
              <a:t>trend zvýraznenia samosprávneho postavenia obce </a:t>
            </a:r>
            <a:r>
              <a:rPr lang="sk-SK" sz="3500" dirty="0" smtClean="0"/>
              <a:t>pri rozhodovaní o veciach správy obce. </a:t>
            </a:r>
          </a:p>
          <a:p>
            <a:pPr algn="just" eaLnBrk="1" hangingPunct="1"/>
            <a:r>
              <a:rPr lang="sk-SK" sz="3500" dirty="0" smtClean="0"/>
              <a:t>Je predpoklad, že rozsah samosprávnych úloh sa </a:t>
            </a:r>
            <a:r>
              <a:rPr lang="sk-SK" sz="3500" b="1" dirty="0" smtClean="0"/>
              <a:t>rozširuje a bude neustále rozširovať.</a:t>
            </a:r>
            <a:r>
              <a:rPr lang="sk-SK" sz="3500" dirty="0" smtClean="0"/>
              <a:t> Možno teda konštatovať postupný presun čoraz väčšieho počtu úloh na obce a mestá. </a:t>
            </a:r>
            <a:endParaRPr lang="en-US" sz="35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CIEĽ PREDNÁŠKY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800" dirty="0" smtClean="0"/>
              <a:t>Cieľom tejto prednášky </a:t>
            </a:r>
            <a:r>
              <a:rPr lang="sk-SK" sz="3800" b="1" dirty="0" smtClean="0"/>
              <a:t>nemá byť teda </a:t>
            </a:r>
            <a:r>
              <a:rPr lang="sk-SK" sz="3800" dirty="0" smtClean="0"/>
              <a:t>dôsledná analýza niektorého z úsekov obecnej správy regulovaných jednotlivými VZN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800" dirty="0" smtClean="0"/>
              <a:t>– napr. problematika miestnych daní a poplatkov alebo sociálne zabezpečenie, či úprava životného prostredia, </a:t>
            </a:r>
            <a:r>
              <a:rPr lang="sk-SK" sz="3800" dirty="0" err="1" smtClean="0"/>
              <a:t>ai</a:t>
            </a:r>
            <a:r>
              <a:rPr lang="sk-SK" sz="3800" dirty="0" smtClean="0"/>
              <a:t>. </a:t>
            </a:r>
            <a:endParaRPr lang="sk-SK" sz="3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=&gt; </a:t>
            </a:r>
            <a:r>
              <a:rPr lang="sk-SK" b="1" dirty="0" smtClean="0"/>
              <a:t>Princíp subsidiarity:</a:t>
            </a:r>
            <a:endParaRPr lang="en-US" dirty="0"/>
          </a:p>
        </p:txBody>
      </p:sp>
      <p:sp>
        <p:nvSpPr>
          <p:cNvPr id="9011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3600" dirty="0" smtClean="0"/>
              <a:t>Obce by mali byť schopné </a:t>
            </a:r>
            <a:r>
              <a:rPr lang="sk-SK" sz="3600" b="1" dirty="0" smtClean="0"/>
              <a:t>efektívne rozhodovať aj o takých veciach</a:t>
            </a:r>
            <a:r>
              <a:rPr lang="sk-SK" sz="3600" dirty="0" smtClean="0"/>
              <a:t>, ktoré nie sú a zrejme ani perspektívne nebudú detailne upravené v </a:t>
            </a:r>
            <a:r>
              <a:rPr lang="sk-SK" sz="3600" u="sng" dirty="0" smtClean="0"/>
              <a:t>zákonoch</a:t>
            </a:r>
            <a:r>
              <a:rPr lang="sk-SK" sz="3600" dirty="0" smtClean="0"/>
              <a:t>, ktoré môžeme charakterizovať iba ako </a:t>
            </a:r>
            <a:r>
              <a:rPr lang="sk-SK" sz="3600" u="sng" dirty="0" smtClean="0"/>
              <a:t>všeobecné a abstraktné právne normy</a:t>
            </a:r>
            <a:r>
              <a:rPr lang="sk-SK" sz="3600" dirty="0" smtClean="0"/>
              <a:t>, ktoré potrebujú svoju podzákonnú konkretizáciu.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600" b="1" dirty="0" smtClean="0"/>
              <a:t>TVORBA VZN OBCE</a:t>
            </a:r>
            <a:endParaRPr lang="en-US" sz="6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1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/>
            </a:r>
            <a:br>
              <a:rPr lang="sk-SK" sz="3600" b="1" dirty="0" smtClean="0">
                <a:solidFill>
                  <a:schemeClr val="tx1"/>
                </a:solidFill>
              </a:rPr>
            </a:br>
            <a:r>
              <a:rPr lang="sk-SK" sz="3600" b="1" dirty="0" smtClean="0">
                <a:solidFill>
                  <a:schemeClr val="tx1"/>
                </a:solidFill>
              </a:rPr>
              <a:t>Proces tvorby VZN</a:t>
            </a:r>
            <a:r>
              <a:rPr lang="sk-SK" sz="3600" dirty="0" smtClean="0">
                <a:solidFill>
                  <a:schemeClr val="tx1"/>
                </a:solidFill>
              </a:rPr>
              <a:t> - zahrňuje tieto </a:t>
            </a:r>
            <a:br>
              <a:rPr lang="sk-SK" sz="3600" dirty="0" smtClean="0">
                <a:solidFill>
                  <a:schemeClr val="tx1"/>
                </a:solidFill>
              </a:rPr>
            </a:br>
            <a:r>
              <a:rPr lang="sk-SK" sz="3600" b="1" dirty="0" smtClean="0">
                <a:solidFill>
                  <a:schemeClr val="tx1"/>
                </a:solidFill>
              </a:rPr>
              <a:t>etapy práce</a:t>
            </a:r>
            <a:r>
              <a:rPr lang="sk-SK" sz="3600" dirty="0" smtClean="0">
                <a:solidFill>
                  <a:schemeClr val="tx1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4212" name="Zástupný symbol obsahu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3962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4200" b="1" dirty="0" smtClean="0"/>
              <a:t>1. príprava návrhu VZN,</a:t>
            </a:r>
            <a:endParaRPr lang="en-US" sz="4200" b="1" dirty="0" smtClean="0"/>
          </a:p>
          <a:p>
            <a:pPr eaLnBrk="1" hangingPunct="1">
              <a:buFont typeface="Arial" charset="0"/>
              <a:buNone/>
            </a:pPr>
            <a:r>
              <a:rPr lang="sk-SK" sz="4200" b="1" dirty="0" smtClean="0"/>
              <a:t>2. prejednanie návrhu VZN, </a:t>
            </a:r>
            <a:endParaRPr lang="en-US" sz="4200" b="1" dirty="0" smtClean="0"/>
          </a:p>
          <a:p>
            <a:pPr eaLnBrk="1" hangingPunct="1">
              <a:buFont typeface="Arial" charset="0"/>
              <a:buNone/>
            </a:pPr>
            <a:r>
              <a:rPr lang="sk-SK" sz="4200" b="1" dirty="0" smtClean="0"/>
              <a:t>3. schválenie VZN,</a:t>
            </a:r>
            <a:endParaRPr lang="en-US" sz="4200" b="1" dirty="0" smtClean="0"/>
          </a:p>
          <a:p>
            <a:pPr eaLnBrk="1" hangingPunct="1">
              <a:buFont typeface="Arial" charset="0"/>
              <a:buNone/>
            </a:pPr>
            <a:r>
              <a:rPr lang="sk-SK" sz="4200" b="1" dirty="0" smtClean="0"/>
              <a:t>4. publikácia VZN, </a:t>
            </a:r>
            <a:endParaRPr lang="en-US" sz="4200" b="1" dirty="0" smtClean="0"/>
          </a:p>
          <a:p>
            <a:pPr eaLnBrk="1" hangingPunct="1">
              <a:buFont typeface="Arial" charset="0"/>
              <a:buNone/>
            </a:pPr>
            <a:r>
              <a:rPr lang="sk-SK" sz="4200" b="1" dirty="0" smtClean="0"/>
              <a:t>5. zánik (zrušenie) VZN.</a:t>
            </a:r>
            <a:endParaRPr lang="en-US" sz="4200" b="1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1. Príprava návrhu VZN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Iniciovať </a:t>
            </a:r>
            <a:r>
              <a:rPr lang="sk-SK" dirty="0" smtClean="0"/>
              <a:t>prijatie VZN môže poslanec, starosta i obecný úrad. Podnet na prijatie môže dať ktorákoľvek fyzická i právnická osoba.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Odbornú prípravu</a:t>
            </a:r>
            <a:r>
              <a:rPr lang="sk-SK" dirty="0" smtClean="0"/>
              <a:t> a spracovanie textu návrhu VZN spravidla zabezpečuje </a:t>
            </a:r>
            <a:r>
              <a:rPr lang="sk-SK" b="1" dirty="0" smtClean="0"/>
              <a:t>obecný úrad</a:t>
            </a:r>
            <a:r>
              <a:rPr lang="sk-SK" dirty="0" smtClean="0"/>
              <a:t>, ktorý v zmysle § 16 ods. 2 písm. b) z. 369/1990 zabezpečuje odborné podklady a iné písomnosti na rokovanie obecného zastupiteľstva, obecnej rady a komisií.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Zverejnenie návrhu VZN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dirty="0" smtClean="0"/>
              <a:t>Podľa § 6 ods. 3 z. 369/1990:</a:t>
            </a:r>
            <a:r>
              <a:rPr lang="sk-SK" sz="3500" b="1" dirty="0" smtClean="0"/>
              <a:t> </a:t>
            </a:r>
            <a:r>
              <a:rPr lang="sk-SK" sz="3500" b="1" i="1" dirty="0" smtClean="0"/>
              <a:t>„Návrh VZN</a:t>
            </a:r>
            <a:r>
              <a:rPr lang="sk-SK" sz="3500" i="1" dirty="0" smtClean="0"/>
              <a:t>, o ktorom má rokovať OZ, </a:t>
            </a:r>
            <a:r>
              <a:rPr lang="sk-SK" sz="3500" b="1" i="1" dirty="0" smtClean="0"/>
              <a:t>zverejní </a:t>
            </a:r>
            <a:r>
              <a:rPr lang="sk-SK" sz="3500" i="1" dirty="0" smtClean="0"/>
              <a:t>obec jeho vyvesením na </a:t>
            </a:r>
            <a:r>
              <a:rPr lang="sk-SK" sz="3500" b="1" i="1" dirty="0" smtClean="0"/>
              <a:t>úradnej tabuli v obci</a:t>
            </a:r>
            <a:r>
              <a:rPr lang="sk-SK" sz="3500" i="1" dirty="0" smtClean="0"/>
              <a:t> najmenej </a:t>
            </a:r>
            <a:r>
              <a:rPr lang="sk-SK" sz="3500" i="1" u="sng" dirty="0" smtClean="0"/>
              <a:t>15 dní </a:t>
            </a:r>
            <a:r>
              <a:rPr lang="sk-SK" sz="3500" i="1" dirty="0" smtClean="0"/>
              <a:t>pred rokovaním OZ o návrhu nariadenia. Návrh nariadenia sa zverejní aj na </a:t>
            </a:r>
            <a:r>
              <a:rPr lang="sk-SK" sz="3500" b="1" i="1" dirty="0" smtClean="0"/>
              <a:t>internetovej adrese obce</a:t>
            </a:r>
            <a:r>
              <a:rPr lang="sk-SK" sz="3500" i="1" dirty="0" smtClean="0"/>
              <a:t> v tej istej lehote, ak ju má obec zriadenú, alebo iným spôsobom v obci obvyklým.“</a:t>
            </a:r>
            <a:endParaRPr lang="en-US" sz="35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b="1" dirty="0" smtClean="0"/>
              <a:t>Odporúčam</a:t>
            </a:r>
            <a:r>
              <a:rPr lang="sk-SK" sz="3500" dirty="0" smtClean="0"/>
              <a:t>, aby text návrhu VZN obsahoval aj </a:t>
            </a:r>
            <a:r>
              <a:rPr lang="sk-SK" sz="3500" u="sng" dirty="0" smtClean="0"/>
              <a:t>dátum zverejnenia</a:t>
            </a:r>
            <a:r>
              <a:rPr lang="sk-SK" sz="3500" dirty="0" smtClean="0"/>
              <a:t> návrhu VZN.</a:t>
            </a:r>
            <a:endParaRPr lang="en-US" sz="3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Trendy pri zverejňovaní návrhu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000" dirty="0" smtClean="0"/>
              <a:t>Pri návrhu VZN sa presadzujú trendy: </a:t>
            </a:r>
            <a:endParaRPr lang="en-US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000" b="1" dirty="0" smtClean="0"/>
              <a:t>1. trend internetizácie</a:t>
            </a:r>
            <a:r>
              <a:rPr lang="sk-SK" sz="4000" dirty="0" smtClean="0"/>
              <a:t>,</a:t>
            </a:r>
            <a:endParaRPr lang="en-US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000" b="1" dirty="0" smtClean="0"/>
              <a:t>2. trend </a:t>
            </a:r>
            <a:r>
              <a:rPr lang="sk-SK" sz="4000" dirty="0" smtClean="0"/>
              <a:t>zabezpečenia </a:t>
            </a:r>
            <a:r>
              <a:rPr lang="sk-SK" sz="4000" b="1" dirty="0" smtClean="0"/>
              <a:t>možnosti oboznámenia sa </a:t>
            </a:r>
            <a:r>
              <a:rPr lang="sk-SK" sz="4000" dirty="0" smtClean="0"/>
              <a:t>s obsahom návrhu VZN čo najširšiemu okruhu adresátov,</a:t>
            </a:r>
            <a:endParaRPr lang="en-US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000" b="1" dirty="0" smtClean="0"/>
              <a:t>3. trend zreálňovania zodpovednosti </a:t>
            </a:r>
            <a:r>
              <a:rPr lang="sk-SK" sz="4000" dirty="0" smtClean="0"/>
              <a:t>za nesplnenie zákonných povinností (najmä: forma zverejnenia, doba zverejnenia)</a:t>
            </a:r>
            <a:endParaRPr lang="en-US" sz="4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Zverejnenie návrhu na internetovej adrese</a:t>
            </a:r>
            <a:endParaRPr lang="en-US" dirty="0"/>
          </a:p>
        </p:txBody>
      </p:sp>
      <p:sp>
        <p:nvSpPr>
          <p:cNvPr id="10240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3500" dirty="0" smtClean="0"/>
              <a:t>Zákonodarca pri </a:t>
            </a:r>
            <a:r>
              <a:rPr lang="sk-SK" sz="3500" u="sng" dirty="0" smtClean="0"/>
              <a:t>novelizácii § 6</a:t>
            </a:r>
            <a:r>
              <a:rPr lang="sk-SK" sz="3500" dirty="0" smtClean="0"/>
              <a:t> zaviedol v súlade s  trendom </a:t>
            </a:r>
            <a:r>
              <a:rPr lang="sk-SK" sz="3500" dirty="0" err="1" smtClean="0"/>
              <a:t>internetizácie</a:t>
            </a:r>
            <a:r>
              <a:rPr lang="sk-SK" sz="3500" dirty="0" smtClean="0"/>
              <a:t>, </a:t>
            </a:r>
            <a:r>
              <a:rPr lang="sk-SK" sz="3500" b="1" dirty="0" smtClean="0"/>
              <a:t>popri:</a:t>
            </a:r>
          </a:p>
          <a:p>
            <a:pPr marL="0" indent="0" eaLnBrk="1" hangingPunct="1"/>
            <a:r>
              <a:rPr lang="sk-SK" sz="3500" b="1" dirty="0" smtClean="0"/>
              <a:t> zverejnení návrhu VZN jeho vyvesením </a:t>
            </a:r>
            <a:r>
              <a:rPr lang="sk-SK" sz="3500" b="1" u="sng" dirty="0" smtClean="0"/>
              <a:t>na úradnej tabuli</a:t>
            </a:r>
            <a:r>
              <a:rPr lang="sk-SK" sz="3500" dirty="0" smtClean="0"/>
              <a:t> najmenej na 15 dní pred rokovaním OZ, </a:t>
            </a:r>
          </a:p>
          <a:p>
            <a:pPr marL="0" indent="0" eaLnBrk="1" hangingPunct="1"/>
            <a:r>
              <a:rPr lang="sk-SK" sz="3500" dirty="0" smtClean="0"/>
              <a:t> i povinnosť obce zverejniť návrh tohto VZN v tej istej lehote, </a:t>
            </a:r>
            <a:r>
              <a:rPr lang="sk-SK" sz="3500" b="1" dirty="0" smtClean="0"/>
              <a:t>aj </a:t>
            </a:r>
            <a:r>
              <a:rPr lang="sk-SK" sz="3500" b="1" u="sng" dirty="0" smtClean="0"/>
              <a:t>na internetovej adrese </a:t>
            </a:r>
            <a:r>
              <a:rPr lang="sk-SK" sz="3500" b="1" dirty="0" smtClean="0"/>
              <a:t>obce, ak ju má obec zriadenú</a:t>
            </a:r>
            <a:r>
              <a:rPr lang="sk-SK" sz="3500" dirty="0" smtClean="0"/>
              <a:t>, alebo </a:t>
            </a:r>
            <a:r>
              <a:rPr lang="sk-SK" sz="3500" b="1" dirty="0" smtClean="0"/>
              <a:t>iným spôsobom v obci obvyklým</a:t>
            </a:r>
            <a:r>
              <a:rPr lang="sk-SK" sz="3500" dirty="0" smtClean="0"/>
              <a:t>.</a:t>
            </a:r>
            <a:endParaRPr lang="en-US" sz="3500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Paradox</a:t>
            </a:r>
            <a:endParaRPr lang="en-US" dirty="0"/>
          </a:p>
        </p:txBody>
      </p:sp>
      <p:sp>
        <p:nvSpPr>
          <p:cNvPr id="104452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dirty="0" smtClean="0"/>
              <a:t>Je </a:t>
            </a:r>
            <a:r>
              <a:rPr lang="sk-SK" u="sng" dirty="0" smtClean="0"/>
              <a:t>zaujímavé</a:t>
            </a:r>
            <a:r>
              <a:rPr lang="sk-SK" dirty="0" smtClean="0"/>
              <a:t>, že zákon </a:t>
            </a:r>
            <a:r>
              <a:rPr lang="sk-SK" b="1" dirty="0" smtClean="0"/>
              <a:t>nezvýrazni</a:t>
            </a:r>
            <a:r>
              <a:rPr lang="sk-SK" dirty="0" smtClean="0"/>
              <a:t>l výslovne obligatórnu povinnosť zverejniť </a:t>
            </a:r>
            <a:r>
              <a:rPr lang="sk-SK" b="1" dirty="0" smtClean="0"/>
              <a:t>na internetovej adrese obce, ak ju má obec zriadenú aj samotné VZN</a:t>
            </a:r>
            <a:r>
              <a:rPr lang="sk-SK" dirty="0" smtClean="0"/>
              <a:t>; teda nielen jeho návrh.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dirty="0" smtClean="0"/>
              <a:t>Takýto postup zákonodarcu považujem za </a:t>
            </a:r>
            <a:r>
              <a:rPr lang="sk-SK" b="1" dirty="0" smtClean="0"/>
              <a:t>nedôsledný</a:t>
            </a:r>
            <a:r>
              <a:rPr lang="sk-SK" dirty="0" smtClean="0"/>
              <a:t> a vo vzťahu: návrh VZN </a:t>
            </a:r>
            <a:r>
              <a:rPr lang="sk-SK" dirty="0" err="1" smtClean="0"/>
              <a:t>vs</a:t>
            </a:r>
            <a:r>
              <a:rPr lang="sk-SK" dirty="0" smtClean="0"/>
              <a:t>. VZN obce za </a:t>
            </a:r>
            <a:r>
              <a:rPr lang="sk-SK" b="1" dirty="0" smtClean="0"/>
              <a:t>nesystémový</a:t>
            </a:r>
            <a:r>
              <a:rPr lang="sk-SK" i="1" dirty="0" smtClean="0"/>
              <a:t>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i="1" dirty="0" smtClean="0"/>
              <a:t>(O publikácii schváleného VZN budeme hovoriť neskôr)</a:t>
            </a:r>
            <a:endParaRPr lang="en-US" i="1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Výnimky</a:t>
            </a:r>
            <a:endParaRPr lang="en-US" dirty="0"/>
          </a:p>
        </p:txBody>
      </p:sp>
      <p:sp>
        <p:nvSpPr>
          <p:cNvPr id="10650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sk-SK" b="1" dirty="0" smtClean="0"/>
              <a:t>Takýto postup zverejňovania návrhu VZN sa nepoužije</a:t>
            </a:r>
            <a:r>
              <a:rPr lang="sk-SK" dirty="0" smtClean="0"/>
              <a:t> v prípade:</a:t>
            </a:r>
          </a:p>
          <a:p>
            <a:pPr eaLnBrk="1" hangingPunct="1"/>
            <a:r>
              <a:rPr lang="sk-SK" dirty="0" smtClean="0"/>
              <a:t>živelnej pohromy, </a:t>
            </a:r>
          </a:p>
          <a:p>
            <a:pPr eaLnBrk="1" hangingPunct="1"/>
            <a:r>
              <a:rPr lang="sk-SK" dirty="0" smtClean="0"/>
              <a:t>všeobecného ohrozenia, </a:t>
            </a:r>
          </a:p>
          <a:p>
            <a:pPr eaLnBrk="1" hangingPunct="1"/>
            <a:r>
              <a:rPr lang="sk-SK" dirty="0" smtClean="0"/>
              <a:t>odstraňovania následkov živelnej pohromy, </a:t>
            </a:r>
          </a:p>
          <a:p>
            <a:pPr eaLnBrk="1" hangingPunct="1"/>
            <a:r>
              <a:rPr lang="sk-SK" dirty="0" smtClean="0"/>
              <a:t>ak právny predpis, na základe ktorého sa nariadenie prijíma, nebol včas zverejnený v Zbierke zákonov alebo </a:t>
            </a:r>
          </a:p>
          <a:p>
            <a:pPr eaLnBrk="1" hangingPunct="1"/>
            <a:r>
              <a:rPr lang="sk-SK" dirty="0" smtClean="0"/>
              <a:t>ak je potrebné zabrániť škodám na majetku.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Pripomienkovanie návrhu VZN</a:t>
            </a:r>
            <a:endParaRPr lang="en-US" dirty="0"/>
          </a:p>
        </p:txBody>
      </p:sp>
      <p:sp>
        <p:nvSpPr>
          <p:cNvPr id="108548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eaLnBrk="1" hangingPunct="1"/>
            <a:r>
              <a:rPr lang="sk-SK" sz="2900" dirty="0" smtClean="0"/>
              <a:t> Dňom vyvesenia návrhu VZN začína plynúť </a:t>
            </a:r>
            <a:r>
              <a:rPr lang="sk-SK" sz="2900" b="1" dirty="0" smtClean="0"/>
              <a:t>najmenej desaťdňová lehota</a:t>
            </a:r>
            <a:r>
              <a:rPr lang="sk-SK" sz="2900" dirty="0" smtClean="0"/>
              <a:t>, počas ktorej môžu FO a PO </a:t>
            </a:r>
            <a:r>
              <a:rPr lang="sk-SK" sz="2900" b="1" dirty="0" smtClean="0"/>
              <a:t>uplatniť pripomienku</a:t>
            </a:r>
            <a:r>
              <a:rPr lang="sk-SK" sz="2900" dirty="0" smtClean="0"/>
              <a:t> k návrhu VZN v písomnej forme, elektronicky alebo ústne do zápisnice na OcÚ.  </a:t>
            </a:r>
          </a:p>
          <a:p>
            <a:pPr marL="0" indent="0" eaLnBrk="1" hangingPunct="1"/>
            <a:r>
              <a:rPr lang="sk-SK" sz="2900" b="1" dirty="0" smtClean="0"/>
              <a:t> Pripomienkou</a:t>
            </a:r>
            <a:r>
              <a:rPr lang="sk-SK" sz="2900" dirty="0" smtClean="0"/>
              <a:t> možno v určenej lehote navrhnúť </a:t>
            </a:r>
          </a:p>
          <a:p>
            <a:pPr marL="0" indent="0" eaLnBrk="1" hangingPunct="1">
              <a:buNone/>
            </a:pPr>
            <a:r>
              <a:rPr lang="sk-SK" sz="2900" dirty="0" smtClean="0"/>
              <a:t>A/ </a:t>
            </a:r>
            <a:r>
              <a:rPr lang="sk-SK" sz="2900" u="sng" dirty="0" smtClean="0"/>
              <a:t>nový text</a:t>
            </a:r>
            <a:r>
              <a:rPr lang="sk-SK" sz="2900" dirty="0" smtClean="0"/>
              <a:t> alebo </a:t>
            </a:r>
          </a:p>
          <a:p>
            <a:pPr marL="0" indent="0" eaLnBrk="1" hangingPunct="1">
              <a:buNone/>
            </a:pPr>
            <a:r>
              <a:rPr lang="sk-SK" sz="2900" dirty="0" smtClean="0"/>
              <a:t>B/ </a:t>
            </a:r>
            <a:r>
              <a:rPr lang="sk-SK" sz="2900" u="sng" dirty="0" smtClean="0"/>
              <a:t>úpravu textu</a:t>
            </a:r>
            <a:r>
              <a:rPr lang="sk-SK" sz="2900" dirty="0" smtClean="0"/>
              <a:t> (doplnenie, zmenu, vypustenie alebo spresnenie pôvodného textu). </a:t>
            </a:r>
          </a:p>
          <a:p>
            <a:pPr marL="0" indent="0" eaLnBrk="1" hangingPunct="1"/>
            <a:r>
              <a:rPr lang="sk-SK" sz="2900" dirty="0" smtClean="0"/>
              <a:t> Z pripomienky musí byť </a:t>
            </a:r>
            <a:r>
              <a:rPr lang="sk-SK" sz="2900" b="1" dirty="0" smtClean="0"/>
              <a:t>zrejmé</a:t>
            </a:r>
            <a:r>
              <a:rPr lang="sk-SK" sz="2900" dirty="0" smtClean="0"/>
              <a:t>, </a:t>
            </a:r>
            <a:r>
              <a:rPr lang="sk-SK" sz="2900" u="sng" dirty="0" smtClean="0"/>
              <a:t>kto ju predkladá</a:t>
            </a:r>
            <a:r>
              <a:rPr lang="sk-SK" sz="2900" dirty="0" smtClean="0"/>
              <a:t>. </a:t>
            </a:r>
          </a:p>
          <a:p>
            <a:pPr marL="0" indent="0" eaLnBrk="1" hangingPunct="1"/>
            <a:r>
              <a:rPr lang="sk-SK" sz="2900" b="1" dirty="0" smtClean="0"/>
              <a:t> Na ostatné podnety </a:t>
            </a:r>
            <a:r>
              <a:rPr lang="sk-SK" sz="2900" u="sng" dirty="0" smtClean="0"/>
              <a:t>nemusí navrhovateľ VZN prihliadať</a:t>
            </a:r>
            <a:r>
              <a:rPr lang="sk-SK" sz="2900" dirty="0" smtClean="0"/>
              <a:t>, a to najmä vtedy, ak nie sú zdôvodnené.</a:t>
            </a:r>
            <a:endParaRPr lang="en-US" sz="29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CIEĽ PREDNÁŠKY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Ale sprostredkovať informácie 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1.	</a:t>
            </a:r>
            <a:r>
              <a:rPr lang="sk-SK" b="1" dirty="0" smtClean="0"/>
              <a:t>povahe</a:t>
            </a:r>
            <a:r>
              <a:rPr lang="sk-SK" dirty="0" smtClean="0"/>
              <a:t> normatívnych aktov obce,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2.	</a:t>
            </a:r>
            <a:r>
              <a:rPr lang="sk-SK" b="1" dirty="0" smtClean="0"/>
              <a:t>členení </a:t>
            </a:r>
            <a:r>
              <a:rPr lang="sk-SK" dirty="0" smtClean="0"/>
              <a:t>normatívnych aktov obce,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3.	</a:t>
            </a:r>
            <a:r>
              <a:rPr lang="sk-SK" b="1" dirty="0" smtClean="0"/>
              <a:t>procese tvorby </a:t>
            </a:r>
            <a:r>
              <a:rPr lang="sk-SK" dirty="0" smtClean="0"/>
              <a:t>normatívnych aktov obce,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4.	</a:t>
            </a:r>
            <a:r>
              <a:rPr lang="sk-SK" b="1" dirty="0" smtClean="0"/>
              <a:t>publicite </a:t>
            </a:r>
            <a:r>
              <a:rPr lang="sk-SK" dirty="0" smtClean="0"/>
              <a:t>normatívnych aktov obce 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5.	</a:t>
            </a:r>
            <a:r>
              <a:rPr lang="sk-SK" b="1" dirty="0" smtClean="0"/>
              <a:t>základnom katalógu </a:t>
            </a:r>
            <a:r>
              <a:rPr lang="sk-SK" dirty="0" smtClean="0"/>
              <a:t>normatívnych aktov.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Vyhodnotenie pripomienok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b="1" dirty="0" smtClean="0"/>
              <a:t>KTO ? : </a:t>
            </a:r>
            <a:r>
              <a:rPr lang="sk-SK" sz="3500" dirty="0" smtClean="0"/>
              <a:t>Vyhodnotenie pripomienok uskutoční </a:t>
            </a:r>
            <a:r>
              <a:rPr lang="sk-SK" sz="3500" b="1" dirty="0" smtClean="0"/>
              <a:t>navrhovateľ</a:t>
            </a:r>
            <a:r>
              <a:rPr lang="sk-SK" sz="3500" dirty="0" smtClean="0"/>
              <a:t> nariadenia s príslušnou </a:t>
            </a:r>
            <a:r>
              <a:rPr lang="sk-SK" sz="3500" b="1" dirty="0" smtClean="0"/>
              <a:t>komisiou</a:t>
            </a:r>
            <a:r>
              <a:rPr lang="sk-SK" sz="3500" dirty="0" smtClean="0"/>
              <a:t>, ak je zriadená.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b="1" dirty="0" smtClean="0"/>
              <a:t>OBSAH VYHODNOTENIA:</a:t>
            </a:r>
            <a:r>
              <a:rPr lang="sk-SK" sz="3500" dirty="0" smtClean="0"/>
              <a:t> stručný </a:t>
            </a:r>
            <a:r>
              <a:rPr lang="sk-SK" sz="3500" u="sng" dirty="0" smtClean="0"/>
              <a:t>obsah pripomienky</a:t>
            </a:r>
            <a:r>
              <a:rPr lang="sk-SK" sz="3500" dirty="0" smtClean="0"/>
              <a:t>, údaje o tom, </a:t>
            </a:r>
            <a:r>
              <a:rPr lang="sk-SK" sz="3500" u="sng" dirty="0" smtClean="0"/>
              <a:t>kto predložil pripomienku</a:t>
            </a:r>
            <a:r>
              <a:rPr lang="sk-SK" sz="3500" dirty="0" smtClean="0"/>
              <a:t>, </a:t>
            </a:r>
            <a:r>
              <a:rPr lang="sk-SK" sz="3500" u="sng" dirty="0" smtClean="0"/>
              <a:t>ktorým pripomienkam sa vyhovelo alebo nevyhovelo a z akých dôvodov</a:t>
            </a:r>
            <a:r>
              <a:rPr lang="sk-SK" sz="3500" dirty="0" smtClean="0"/>
              <a:t>. </a:t>
            </a:r>
            <a:endParaRPr lang="en-US" sz="3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b="1" dirty="0" smtClean="0"/>
              <a:t>ZÁVER VYHODNOTENIA: </a:t>
            </a:r>
            <a:r>
              <a:rPr lang="sk-SK" sz="3500" dirty="0" smtClean="0"/>
              <a:t>Vyhodnotenie pripomienok sa musí </a:t>
            </a:r>
            <a:r>
              <a:rPr lang="sk-SK" sz="3500" b="1" dirty="0" smtClean="0"/>
              <a:t>predložiť poslancom v písomnej forme najneskôr tri dni pred rokovaním</a:t>
            </a:r>
            <a:r>
              <a:rPr lang="sk-SK" sz="3500" dirty="0" smtClean="0"/>
              <a:t> OZ o návrhu nariadenia.</a:t>
            </a:r>
            <a:endParaRPr lang="en-US" sz="3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Aplikačná skúsenosť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Konštatujem, že možnosť pripomienkovania navrhovaných VZN v súlade s § 6 ods. 4 z. 369/1990 </a:t>
            </a:r>
            <a:r>
              <a:rPr lang="sk-SK" sz="3400" b="1" dirty="0" smtClean="0"/>
              <a:t>nie je v podmienkach slovenskej samosprávy zo strany obyvateľstva dostatočne využívaná.</a:t>
            </a:r>
            <a:r>
              <a:rPr lang="sk-SK" sz="340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Je teda žiaduce </a:t>
            </a:r>
            <a:r>
              <a:rPr lang="sk-SK" sz="3400" b="1" dirty="0" smtClean="0"/>
              <a:t>zvyšovať u obyvateľstva právne vedomie</a:t>
            </a:r>
            <a:r>
              <a:rPr lang="sk-SK" sz="3400" dirty="0" smtClean="0"/>
              <a:t> o možnostiach zúčastňovania sa na správe vecí verejných priamo.</a:t>
            </a:r>
            <a:endParaRPr lang="en-US" sz="3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2. Prejednanie návrhu VZN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sz="3300" dirty="0" smtClean="0"/>
              <a:t>Podľa § 12 ods. 7 z. 369/1990: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sz="3300" i="1" dirty="0" smtClean="0"/>
              <a:t>OZ rokuje </a:t>
            </a:r>
            <a:r>
              <a:rPr lang="sk-SK" sz="3300" b="1" i="1" dirty="0" smtClean="0"/>
              <a:t>vždy v zbore</a:t>
            </a:r>
            <a:r>
              <a:rPr lang="sk-SK" sz="3300" i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300" i="1" dirty="0" smtClean="0"/>
              <a:t>Spôsobilé rokovať a </a:t>
            </a:r>
            <a:r>
              <a:rPr lang="sk-SK" sz="3300" b="1" i="1" dirty="0" smtClean="0"/>
              <a:t>uznášať sa </a:t>
            </a:r>
            <a:r>
              <a:rPr lang="sk-SK" sz="3300" i="1" dirty="0" smtClean="0"/>
              <a:t>je vtedy, ak je </a:t>
            </a:r>
            <a:r>
              <a:rPr lang="sk-SK" sz="3300" b="1" i="1" dirty="0" smtClean="0"/>
              <a:t>prítomná</a:t>
            </a:r>
            <a:r>
              <a:rPr lang="sk-SK" sz="3300" i="1" dirty="0" smtClean="0"/>
              <a:t> nadpolovičná väčšina všetkých poslancov.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300" i="1" dirty="0" smtClean="0"/>
              <a:t>Na prijatie </a:t>
            </a:r>
            <a:r>
              <a:rPr lang="sk-SK" sz="3300" b="1" i="1" dirty="0" smtClean="0"/>
              <a:t>uznesenia</a:t>
            </a:r>
            <a:r>
              <a:rPr lang="sk-SK" sz="3300" i="1" dirty="0" smtClean="0"/>
              <a:t> OZ je potrebný súhlas nadpolovičnej väčšiny prítomných poslancov.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300" i="1" dirty="0" smtClean="0"/>
              <a:t>Na prijatie VZN je potrebný </a:t>
            </a:r>
            <a:r>
              <a:rPr lang="sk-SK" sz="3300" b="1" i="1" dirty="0" smtClean="0"/>
              <a:t>súhlas trojpätinovej väčšiny prítomných poslanco</a:t>
            </a:r>
            <a:r>
              <a:rPr lang="sk-SK" sz="3300" b="1" dirty="0" smtClean="0"/>
              <a:t>v</a:t>
            </a:r>
            <a:r>
              <a:rPr lang="sk-SK" sz="3300" dirty="0" smtClean="0"/>
              <a:t>.</a:t>
            </a:r>
            <a:endParaRPr lang="en-US" sz="33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Vypočutie poradného hlasu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sk-SK" sz="3600" dirty="0" smtClean="0"/>
              <a:t>• Ak OZ zriadilo </a:t>
            </a:r>
            <a:r>
              <a:rPr lang="sk-SK" sz="3600" b="1" dirty="0" smtClean="0"/>
              <a:t>poradný orgán</a:t>
            </a:r>
            <a:r>
              <a:rPr lang="sk-SK" sz="3600" dirty="0" smtClean="0"/>
              <a:t>, vypočuje pred prijatím rozhodnutia vo veci, pre ktorú bol </a:t>
            </a:r>
            <a:r>
              <a:rPr lang="sk-SK" sz="3600" b="1" dirty="0" smtClean="0"/>
              <a:t>poradný orgán </a:t>
            </a:r>
            <a:r>
              <a:rPr lang="sk-SK" sz="3600" dirty="0" smtClean="0"/>
              <a:t>zriadený, jeho stanovisko, t. z. pred prijatím VZN by mal </a:t>
            </a:r>
            <a:r>
              <a:rPr lang="sk-SK" sz="3600" u="sng" dirty="0" smtClean="0"/>
              <a:t>predseda vecne príslušnej komisie vyjadriť názor komisie</a:t>
            </a:r>
            <a:r>
              <a:rPr lang="sk-SK" sz="3600" dirty="0" smtClean="0"/>
              <a:t> na predložený návrh VZN.</a:t>
            </a:r>
          </a:p>
          <a:p>
            <a:pPr marL="0" indent="0" eaLnBrk="1" hangingPunct="1"/>
            <a:r>
              <a:rPr lang="sk-SK" sz="3600" dirty="0" smtClean="0"/>
              <a:t> </a:t>
            </a:r>
            <a:r>
              <a:rPr lang="sk-SK" sz="3600" b="1" dirty="0" smtClean="0"/>
              <a:t>Subsidiárne</a:t>
            </a:r>
            <a:r>
              <a:rPr lang="sk-SK" sz="3600" dirty="0" smtClean="0"/>
              <a:t>: poradný hlas HK a prednostu OcÚ </a:t>
            </a:r>
          </a:p>
          <a:p>
            <a:pPr marL="0" indent="0" eaLnBrk="1" hangingPunct="1"/>
            <a:endParaRPr lang="en-US" dirty="0" smtClean="0"/>
          </a:p>
          <a:p>
            <a:pPr marL="0" indent="0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3</a:t>
            </a:r>
            <a:r>
              <a:rPr lang="sk-SK" b="1" dirty="0" smtClean="0"/>
              <a:t>. Schválenie VZN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800" dirty="0" smtClean="0"/>
              <a:t>• Momentom, kedy OZ schválilo VZN, </a:t>
            </a:r>
            <a:r>
              <a:rPr lang="sk-SK" sz="3800" b="1" dirty="0" smtClean="0"/>
              <a:t>už vo VZN nie je možné robiť žiadne zmeny, doplnky, príp. úpravy</a:t>
            </a:r>
            <a:r>
              <a:rPr lang="sk-SK" sz="38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sz="3800" dirty="0" smtClean="0"/>
              <a:t> Prijaté VZN je </a:t>
            </a:r>
            <a:r>
              <a:rPr lang="sk-SK" sz="3800" b="1" dirty="0" smtClean="0"/>
              <a:t>možné následne meniť/rušiť </a:t>
            </a:r>
            <a:r>
              <a:rPr lang="sk-SK" sz="3800" dirty="0" smtClean="0"/>
              <a:t>iba právnym </a:t>
            </a:r>
            <a:r>
              <a:rPr lang="sk-SK" sz="3800" u="sng" dirty="0" smtClean="0"/>
              <a:t>aktom rovnakej právnej sily, t. j. VZN </a:t>
            </a:r>
            <a:r>
              <a:rPr lang="sk-SK" sz="3800" dirty="0" smtClean="0"/>
              <a:t>– opäť s predpísaným postupom (príklad dane)</a:t>
            </a:r>
            <a:endParaRPr lang="en-US" sz="3800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k-SK" sz="3200" b="1" dirty="0" smtClean="0"/>
              <a:t>Zásadný aplikačný a </a:t>
            </a:r>
            <a:r>
              <a:rPr lang="sk-SK" sz="3200" b="1" dirty="0" err="1" smtClean="0"/>
              <a:t>právno-teorecický</a:t>
            </a:r>
            <a:r>
              <a:rPr lang="sk-SK" sz="3200" b="1" dirty="0" smtClean="0"/>
              <a:t> problém =&gt; problém zákonnej úpravy: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sk-SK" sz="4000" dirty="0" smtClean="0"/>
              <a:t>DVE OTÁZKY:</a:t>
            </a:r>
          </a:p>
          <a:p>
            <a:r>
              <a:rPr lang="sk-SK" sz="4000" i="1" dirty="0" smtClean="0"/>
              <a:t>„Je možné schvaľovať VZN formou uznesenia obecného zastupiteľstva ?“</a:t>
            </a:r>
          </a:p>
          <a:p>
            <a:pPr lvl="0">
              <a:buNone/>
            </a:pPr>
            <a:r>
              <a:rPr lang="sk-SK" sz="2800" dirty="0" smtClean="0"/>
              <a:t>(časté formulácie pri prijímaní VZN: „VZN obce XY bolo prijaté uznesením OZ číslo XX.“)</a:t>
            </a:r>
            <a:endParaRPr lang="sk-SK" sz="4000" dirty="0" smtClean="0"/>
          </a:p>
          <a:p>
            <a:r>
              <a:rPr lang="sk-SK" sz="4000" i="1" dirty="0" smtClean="0"/>
              <a:t>„Ak obec príjme VZN formou uznesenia OZ  môže voči takémuto rozhodnutiu OZ uplatniť starosta sistačné právo?“ </a:t>
            </a:r>
            <a:endParaRPr lang="sk-SK" sz="40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a) USTÁLENÝ VÝKLAD: negatívna odpoveď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6000" b="1" dirty="0" smtClean="0"/>
              <a:t>VZN nie je uznesením OZ =&gt;</a:t>
            </a:r>
            <a:r>
              <a:rPr lang="sk-SK" sz="6000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6000" dirty="0" smtClean="0"/>
              <a:t>VZN a uznesenie OZ predstavujú </a:t>
            </a:r>
            <a:r>
              <a:rPr lang="sk-SK" sz="6000" b="1" dirty="0" smtClean="0"/>
              <a:t>dve rôzne finálne formy činnosti OZ: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/>
              <a:t>ROZDIELY: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600" dirty="0" smtClean="0"/>
              <a:t>Rozdielna </a:t>
            </a:r>
            <a:r>
              <a:rPr lang="sk-SK" sz="3600" u="sng" dirty="0" smtClean="0"/>
              <a:t>povaha</a:t>
            </a:r>
            <a:r>
              <a:rPr lang="sk-SK" sz="3600" dirty="0" smtClean="0"/>
              <a:t> týchto aktov,;</a:t>
            </a:r>
          </a:p>
          <a:p>
            <a:r>
              <a:rPr lang="sk-SK" sz="3600" u="sng" dirty="0" smtClean="0"/>
              <a:t>Spôsob prípravy</a:t>
            </a:r>
            <a:r>
              <a:rPr lang="sk-SK" sz="3600" dirty="0" smtClean="0"/>
              <a:t> – proces prípravy </a:t>
            </a:r>
            <a:r>
              <a:rPr lang="sk-SK" sz="3600" b="1" dirty="0" smtClean="0"/>
              <a:t>VZN</a:t>
            </a:r>
            <a:r>
              <a:rPr lang="sk-SK" sz="3600" dirty="0" smtClean="0"/>
              <a:t> sa vyznačuje kvalifikovaným prístupom. Naopak, u </a:t>
            </a:r>
            <a:r>
              <a:rPr lang="sk-SK" sz="3600" b="1" dirty="0" smtClean="0"/>
              <a:t>uznesení OZ</a:t>
            </a:r>
            <a:r>
              <a:rPr lang="sk-SK" sz="3600" dirty="0" smtClean="0"/>
              <a:t> zákon spravidla nepredpisuje žiadne kritériá pre ich tvorbu (až na výnimky);</a:t>
            </a: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3600" dirty="0" smtClean="0"/>
              <a:t>• Rozdiel </a:t>
            </a:r>
            <a:r>
              <a:rPr lang="sk-SK" sz="3600" u="sng" dirty="0" smtClean="0"/>
              <a:t>väčšine poslancov OZ </a:t>
            </a:r>
            <a:r>
              <a:rPr lang="sk-SK" sz="3600" dirty="0" smtClean="0"/>
              <a:t>potrebnej pre ich prijatie;</a:t>
            </a:r>
            <a:endParaRPr lang="en-US" sz="3600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/>
              <a:t>ROZDIELY: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/>
            <a:r>
              <a:rPr lang="sk-SK" u="sng" dirty="0" smtClean="0"/>
              <a:t>rozdielna forma publikácie prijatých VZN a uznesení</a:t>
            </a:r>
            <a:r>
              <a:rPr lang="sk-SK" dirty="0" smtClean="0"/>
              <a:t> </a:t>
            </a:r>
          </a:p>
          <a:p>
            <a:pPr lvl="0">
              <a:buFontTx/>
              <a:buChar char="-"/>
            </a:pPr>
            <a:r>
              <a:rPr lang="sk-SK" b="1" dirty="0" smtClean="0"/>
              <a:t>VZN </a:t>
            </a:r>
            <a:r>
              <a:rPr lang="sk-SK" dirty="0" smtClean="0"/>
              <a:t>musia byť vždy </a:t>
            </a:r>
            <a:r>
              <a:rPr lang="sk-SK" b="1" dirty="0" smtClean="0"/>
              <a:t>formálne</a:t>
            </a:r>
            <a:r>
              <a:rPr lang="sk-SK" dirty="0" smtClean="0"/>
              <a:t> publikované: </a:t>
            </a:r>
            <a:r>
              <a:rPr lang="sk-SK" b="1" dirty="0" smtClean="0"/>
              <a:t>vyvesením VZN na úradnej tabuli v obci</a:t>
            </a:r>
            <a:r>
              <a:rPr lang="sk-SK" dirty="0" smtClean="0"/>
              <a:t>. Formálna publikácia </a:t>
            </a:r>
            <a:r>
              <a:rPr lang="sk-SK" b="1" dirty="0" smtClean="0"/>
              <a:t>je podmienkou platnosti VZN</a:t>
            </a:r>
            <a:r>
              <a:rPr lang="sk-SK" dirty="0" smtClean="0"/>
              <a:t> a </a:t>
            </a:r>
            <a:r>
              <a:rPr lang="sk-SK" b="1" dirty="0" smtClean="0"/>
              <a:t>trvá zákonom stanovenú dobu</a:t>
            </a:r>
            <a:r>
              <a:rPr lang="sk-SK" dirty="0" smtClean="0"/>
              <a:t>, t. j. </a:t>
            </a:r>
            <a:r>
              <a:rPr lang="sk-SK" sz="2800" dirty="0" smtClean="0"/>
              <a:t>(minimálne 15 dní, v niektorých prípadoch podľa osobitných predpisov aj dlhšiu dobu, napr. minimálne 30 dní u VZN, ktorým sa vyhlasuje záväzná časť územnoplánovacej dokumentácie obce.)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/>
              <a:t>ROZDIELY: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lvl="0" indent="0">
              <a:buNone/>
            </a:pPr>
            <a:r>
              <a:rPr lang="sk-SK" sz="3700" dirty="0" smtClean="0"/>
              <a:t>Naopak,  u </a:t>
            </a:r>
            <a:r>
              <a:rPr lang="sk-SK" sz="3700" b="1" dirty="0" smtClean="0"/>
              <a:t>uznesení OZ </a:t>
            </a:r>
            <a:r>
              <a:rPr lang="sk-SK" sz="3700" dirty="0" smtClean="0"/>
              <a:t>platná právna úprava pozná </a:t>
            </a:r>
            <a:r>
              <a:rPr lang="sk-SK" sz="3700" b="1" dirty="0" smtClean="0"/>
              <a:t>len materiálnu publikáciu:</a:t>
            </a:r>
            <a:r>
              <a:rPr lang="sk-SK" sz="3700" dirty="0" smtClean="0"/>
              <a:t> </a:t>
            </a:r>
          </a:p>
          <a:p>
            <a:pPr lvl="0">
              <a:buFontTx/>
              <a:buChar char="-"/>
            </a:pPr>
            <a:r>
              <a:rPr lang="sk-SK" sz="3700" dirty="0" smtClean="0"/>
              <a:t>Podľa § 5 ods. 2 z.č. 211/2000 </a:t>
            </a:r>
            <a:r>
              <a:rPr lang="sk-SK" sz="3700" dirty="0" err="1" smtClean="0"/>
              <a:t>Z.z</a:t>
            </a:r>
            <a:r>
              <a:rPr lang="sk-SK" sz="3700" dirty="0" smtClean="0"/>
              <a:t>. má  obec </a:t>
            </a:r>
            <a:r>
              <a:rPr lang="sk-SK" sz="3700" b="1" dirty="0" smtClean="0"/>
              <a:t>povinnosť</a:t>
            </a:r>
            <a:r>
              <a:rPr lang="sk-SK" sz="3700" dirty="0" smtClean="0"/>
              <a:t> </a:t>
            </a:r>
            <a:r>
              <a:rPr lang="sk-SK" sz="3700" b="1" dirty="0" smtClean="0"/>
              <a:t>zverejniť uznesenia OZ</a:t>
            </a:r>
            <a:r>
              <a:rPr lang="sk-SK" sz="3700" dirty="0" smtClean="0"/>
              <a:t>, ktoré sú súčasťou zápisníc zo zasadnutí OZ  spolu s výpisom o hlasovaní jednotlivých poslancov, </a:t>
            </a:r>
            <a:r>
              <a:rPr lang="sk-SK" sz="3700" b="1" dirty="0" smtClean="0"/>
              <a:t>spôsobom umožňujúcim hromadný prístup</a:t>
            </a:r>
            <a:r>
              <a:rPr lang="sk-SK" sz="3700" dirty="0" smtClean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8307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000" dirty="0" smtClean="0"/>
              <a:t>POJEM VŠEOBECNE ZÁVÄZNÝCH NARIADENÍ OBCE</a:t>
            </a:r>
            <a:endParaRPr lang="sk-SK" sz="60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u="sng" dirty="0" smtClean="0"/>
              <a:t>b) ODLIŠNÝ PRÍSTUP:</a:t>
            </a:r>
            <a:r>
              <a:rPr lang="sk-SK" b="1" dirty="0" smtClean="0"/>
              <a:t> pozitívna odpoveď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4000" dirty="0" smtClean="0"/>
              <a:t>výklad GP SR z r. 2012: </a:t>
            </a:r>
            <a:r>
              <a:rPr lang="sk-SK" sz="4000" i="1" dirty="0" smtClean="0"/>
              <a:t>„Uznesenie predstavuje univerzálny akt obecného zastupiteľstva, ktorým toto prijíma svoje rozhodnutia. Tieto môžu byť podľa povahy tak normatívneho ako i individuálneho charakteru.“</a:t>
            </a:r>
            <a:endParaRPr lang="sk-SK" sz="4000" dirty="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Aplikačný dôsledok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sk-SK" b="1" dirty="0" smtClean="0"/>
              <a:t>Sistačné právo starostu</a:t>
            </a:r>
            <a:r>
              <a:rPr lang="sk-SK" dirty="0" smtClean="0"/>
              <a:t>: v zmysle § 12 ods. 11 z. 369/1990 </a:t>
            </a:r>
            <a:r>
              <a:rPr lang="sk-SK" i="1" dirty="0" smtClean="0"/>
              <a:t>„</a:t>
            </a:r>
            <a:r>
              <a:rPr lang="sk-SK" b="1" i="1" dirty="0" smtClean="0"/>
              <a:t>VZN a uznesenie </a:t>
            </a:r>
            <a:r>
              <a:rPr lang="sk-SK" i="1" dirty="0" smtClean="0"/>
              <a:t>obecného zastupiteľstva </a:t>
            </a:r>
            <a:r>
              <a:rPr lang="sk-SK" b="1" i="1" dirty="0" smtClean="0"/>
              <a:t>podpisuje starosta</a:t>
            </a:r>
            <a:r>
              <a:rPr lang="sk-SK" i="1" dirty="0" smtClean="0"/>
              <a:t> najneskôr do 10 dní od ich schválenia obecným zastupiteľstvom.“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200" i="1" dirty="0" smtClean="0"/>
          </a:p>
          <a:p>
            <a:r>
              <a:rPr lang="sk-SK" sz="3500" b="1" dirty="0" smtClean="0"/>
              <a:t>Podľa prvého výkladu - nemôže</a:t>
            </a:r>
            <a:r>
              <a:rPr lang="sk-SK" sz="3500" dirty="0" smtClean="0"/>
              <a:t> – t. z. sistačné právo môže starosta uplatniť </a:t>
            </a:r>
            <a:r>
              <a:rPr lang="sk-SK" sz="3500" b="1" dirty="0" smtClean="0"/>
              <a:t>jedine pri uzneseniach</a:t>
            </a:r>
            <a:r>
              <a:rPr lang="sk-SK" sz="3500" dirty="0" smtClean="0"/>
              <a:t> OZ,</a:t>
            </a:r>
            <a:r>
              <a:rPr lang="sk-SK" sz="3500" b="1" dirty="0" smtClean="0"/>
              <a:t> nie voči VZN obce</a:t>
            </a:r>
            <a:r>
              <a:rPr lang="sk-SK" sz="3500" dirty="0" smtClean="0"/>
              <a:t>.</a:t>
            </a:r>
          </a:p>
          <a:p>
            <a:r>
              <a:rPr lang="sk-SK" sz="3500" b="1" dirty="0" smtClean="0"/>
              <a:t>Podľa druhého výkladu – môže</a:t>
            </a:r>
            <a:r>
              <a:rPr lang="sk-SK" sz="3500" dirty="0" smtClean="0"/>
              <a:t> – t. z. nie je daný rozdiel pri realizácii sistačného práva starostu tak voči medzi uzneseniami OZ, ako aj voči VZN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ODPORÚČANIA: </a:t>
            </a:r>
            <a:endParaRPr lang="en-US" dirty="0"/>
          </a:p>
        </p:txBody>
      </p:sp>
      <p:sp>
        <p:nvSpPr>
          <p:cNvPr id="126980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sk-SK" sz="3600" dirty="0" smtClean="0"/>
              <a:t> V záverečných ustanoveniach rešpektovať dikciu zákona a uvádzať text:</a:t>
            </a:r>
          </a:p>
          <a:p>
            <a:pPr marL="0" indent="0">
              <a:buNone/>
            </a:pPr>
            <a:r>
              <a:rPr lang="sk-SK" sz="3600" i="1" dirty="0" smtClean="0"/>
              <a:t>„Na všeobecne záväznom nariadení XY poradové číslo/rok sa uznieslo obecné zastupiteľstvo obce ... na svojom zasadnutí dňa ...“</a:t>
            </a:r>
            <a:endParaRPr lang="sk-SK" sz="3600" dirty="0" smtClean="0"/>
          </a:p>
          <a:p>
            <a:r>
              <a:rPr lang="sk-SK" sz="3600" dirty="0" smtClean="0"/>
              <a:t>VZN konkrétnej obce má </a:t>
            </a:r>
            <a:r>
              <a:rPr lang="sk-SK" sz="3600" b="1" dirty="0" smtClean="0"/>
              <a:t>vlastný číselný rad</a:t>
            </a:r>
            <a:r>
              <a:rPr lang="sk-SK" sz="3600" dirty="0" smtClean="0"/>
              <a:t> odlišný od číslovania uznesení OZ tejto obce.</a:t>
            </a:r>
          </a:p>
          <a:p>
            <a:pPr marL="0" indent="0" eaLnBrk="1" hangingPunct="1"/>
            <a:endParaRPr lang="en-US" sz="36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Ďalšie záverečné ustanovenia</a:t>
            </a:r>
            <a:endParaRPr lang="en-US" dirty="0"/>
          </a:p>
        </p:txBody>
      </p:sp>
      <p:sp>
        <p:nvSpPr>
          <p:cNvPr id="129028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88900" indent="-88900" eaLnBrk="1" hangingPunct="1">
              <a:buNone/>
            </a:pPr>
            <a:r>
              <a:rPr lang="sk-SK" dirty="0" smtClean="0"/>
              <a:t>V schválenom VZN </a:t>
            </a:r>
            <a:r>
              <a:rPr lang="sk-SK" b="1" dirty="0" smtClean="0"/>
              <a:t>odporúčam zároveň uviesť tieto údaje</a:t>
            </a:r>
            <a:r>
              <a:rPr lang="sk-SK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Návrh tohto VZN bol </a:t>
            </a:r>
            <a:r>
              <a:rPr lang="sk-SK" b="1" i="1" dirty="0" smtClean="0"/>
              <a:t>zverejnený na pripomienkovanie</a:t>
            </a:r>
            <a:r>
              <a:rPr lang="sk-SK" i="1" dirty="0" smtClean="0"/>
              <a:t> na úradnej tabuli a na internetovej stránke obce dňa ...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Prijaté VZN bolo </a:t>
            </a:r>
            <a:r>
              <a:rPr lang="sk-SK" b="1" i="1" dirty="0" smtClean="0"/>
              <a:t>zverejnené</a:t>
            </a:r>
            <a:r>
              <a:rPr lang="sk-SK" i="1" dirty="0" smtClean="0"/>
              <a:t> na úradnej tabuli a na internetovej stránke obce dňa ...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Toto VZN </a:t>
            </a:r>
            <a:r>
              <a:rPr lang="sk-SK" b="1" i="1" dirty="0" smtClean="0"/>
              <a:t>nadobúda účinnosť</a:t>
            </a:r>
            <a:r>
              <a:rPr lang="sk-SK" i="1" dirty="0" smtClean="0"/>
              <a:t> dňa ...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Dňom nadobudnutia účinnosti tohto VZN sa </a:t>
            </a:r>
            <a:r>
              <a:rPr lang="sk-SK" b="1" i="1" dirty="0" smtClean="0"/>
              <a:t>ruší VZN </a:t>
            </a:r>
            <a:r>
              <a:rPr lang="sk-SK" i="1" dirty="0" smtClean="0"/>
              <a:t>...</a:t>
            </a:r>
            <a:endParaRPr lang="en-US" i="1" dirty="0" smtClean="0"/>
          </a:p>
          <a:p>
            <a:pPr marL="88900" indent="-88900" eaLnBrk="1" hangingPunct="1">
              <a:buNone/>
            </a:pPr>
            <a:endParaRPr lang="en-US" sz="36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6000" b="1" dirty="0" smtClean="0"/>
              <a:t>PUBLICITA VZN OBCE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Pojem publikácie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Publikácia</a:t>
            </a:r>
            <a:r>
              <a:rPr lang="sk-SK" dirty="0" smtClean="0"/>
              <a:t> právneho predpisu spočíva v jeho </a:t>
            </a:r>
            <a:r>
              <a:rPr lang="sk-SK" b="1" dirty="0" smtClean="0"/>
              <a:t>zverejnení oficiálnym</a:t>
            </a:r>
            <a:r>
              <a:rPr lang="sk-SK" dirty="0" smtClean="0"/>
              <a:t>, vopred stanoveným spôsobom.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Predstavuje nutnú </a:t>
            </a:r>
            <a:r>
              <a:rPr lang="sk-SK" b="1" dirty="0" smtClean="0"/>
              <a:t>podmienku jeho platnosti </a:t>
            </a:r>
            <a:r>
              <a:rPr lang="sk-SK" dirty="0" smtClean="0"/>
              <a:t>a uplatnenia zásady</a:t>
            </a:r>
            <a:r>
              <a:rPr lang="sk-SK" b="1" dirty="0" smtClean="0"/>
              <a:t> </a:t>
            </a:r>
            <a:r>
              <a:rPr lang="sk-SK" b="1" dirty="0" err="1" smtClean="0"/>
              <a:t>ignorantia</a:t>
            </a:r>
            <a:r>
              <a:rPr lang="sk-SK" b="1" dirty="0" smtClean="0"/>
              <a:t> </a:t>
            </a:r>
            <a:r>
              <a:rPr lang="sk-SK" b="1" dirty="0" err="1" smtClean="0"/>
              <a:t>legis</a:t>
            </a:r>
            <a:r>
              <a:rPr lang="sk-SK" b="1" dirty="0" smtClean="0"/>
              <a:t> non </a:t>
            </a:r>
            <a:r>
              <a:rPr lang="sk-SK" b="1" dirty="0" err="1" smtClean="0"/>
              <a:t>excusat</a:t>
            </a:r>
            <a:r>
              <a:rPr lang="sk-SK" b="1" dirty="0" smtClean="0"/>
              <a:t> </a:t>
            </a:r>
            <a:r>
              <a:rPr lang="sk-SK" dirty="0" smtClean="0"/>
              <a:t>(neznalosť práva neospravedlňuje).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Prezumpcia znalosti právneho predpisu je podmienkou </a:t>
            </a:r>
            <a:r>
              <a:rPr lang="sk-SK" b="1" dirty="0" smtClean="0"/>
              <a:t>právnej zodpovednosti</a:t>
            </a:r>
            <a:r>
              <a:rPr lang="sk-SK" dirty="0" smtClean="0"/>
              <a:t> za protiprávne konanie.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Pojem publikácie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Publikáciou = </a:t>
            </a:r>
            <a:r>
              <a:rPr lang="sk-SK" sz="3800" b="1" dirty="0" smtClean="0"/>
              <a:t>možnosť každého, komu je takýto akt určený, náležitým spôsobom sa s ním oboznámiť</a:t>
            </a:r>
            <a:r>
              <a:rPr lang="sk-SK" sz="3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Podľa Európskeho súdneho dvora: „</a:t>
            </a:r>
            <a:r>
              <a:rPr lang="sk-SK" sz="3800" i="1" dirty="0" smtClean="0"/>
              <a:t>Právny predpis nesmie byť voči adresátom aplikovaný skôr, než majú možnosť sa s jeho obsahom oboznámiť“ </a:t>
            </a:r>
            <a:endParaRPr lang="en-US" sz="3800" dirty="0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Neznalosť VZN neospravedlňuje</a:t>
            </a:r>
            <a:endParaRPr lang="en-US" dirty="0"/>
          </a:p>
        </p:txBody>
      </p:sp>
      <p:sp>
        <p:nvSpPr>
          <p:cNvPr id="139268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/>
            <a:r>
              <a:rPr lang="sk-SK" sz="3800" dirty="0" smtClean="0"/>
              <a:t>Zjednodušene povedané publikácia VZN je podmienkou uplatnenia pravidla: </a:t>
            </a:r>
            <a:r>
              <a:rPr lang="sk-SK" sz="3800" b="1" i="1" dirty="0" smtClean="0"/>
              <a:t>„neznalosť VZN neospravedlňuje“</a:t>
            </a:r>
            <a:r>
              <a:rPr lang="sk-SK" sz="3800" dirty="0" smtClean="0"/>
              <a:t>. </a:t>
            </a:r>
          </a:p>
          <a:p>
            <a:pPr eaLnBrk="1" hangingPunct="1"/>
            <a:r>
              <a:rPr lang="sk-SK" sz="3800" dirty="0" smtClean="0"/>
              <a:t>Keď je VZN platné a účinné nikto </a:t>
            </a:r>
            <a:r>
              <a:rPr lang="sk-SK" sz="3800" b="1" dirty="0" smtClean="0"/>
              <a:t>sa nemôže zbaviť právnej zodpovednosti</a:t>
            </a:r>
            <a:r>
              <a:rPr lang="sk-SK" sz="3800" dirty="0" smtClean="0"/>
              <a:t> vznikajúcej pri porušovaní jeho jednotlivých ustanovení </a:t>
            </a:r>
            <a:r>
              <a:rPr lang="sk-SK" sz="3800" b="1" dirty="0" smtClean="0"/>
              <a:t>s dovolaním, že o VZN nevede</a:t>
            </a:r>
            <a:r>
              <a:rPr lang="sk-SK" sz="3800" dirty="0" smtClean="0"/>
              <a:t>l.</a:t>
            </a:r>
            <a:endParaRPr lang="en-US" sz="3800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Zakotvenie fikcie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Fikciu „neznalosť práva neospravedlňuje“  obsahuje </a:t>
            </a:r>
            <a:r>
              <a:rPr lang="sk-SK" b="1" dirty="0" smtClean="0"/>
              <a:t>prvý slovenský zákon č. 1/1993 Z. z. o Zbierke zákonov.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Ak si túto fikciu </a:t>
            </a:r>
            <a:r>
              <a:rPr lang="sk-SK" u="sng" dirty="0" smtClean="0"/>
              <a:t>rozmeníme na drobné:</a:t>
            </a:r>
            <a:r>
              <a:rPr lang="sk-SK" dirty="0" smtClean="0"/>
              <a:t> tak v podmienkach SR</a:t>
            </a:r>
            <a:r>
              <a:rPr lang="sk-SK" b="1" dirty="0" smtClean="0"/>
              <a:t> sú každému známe všetky právne predpisy</a:t>
            </a:r>
            <a:r>
              <a:rPr lang="sk-SK" dirty="0" smtClean="0"/>
              <a:t> a tieto právne predpisy každý pozná,  pričom uvedené sa prirodzene vzťahuje aj znalosť obyvateľov obcí vo vzťahu k ich VZN.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Príklad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Vždy keď hovorím o poznaní právnych predpisov demonštrujem ho na </a:t>
            </a:r>
            <a:r>
              <a:rPr lang="sk-SK" sz="3400" b="1" dirty="0" smtClean="0"/>
              <a:t>príklade ešte z antického obdobia</a:t>
            </a:r>
            <a:r>
              <a:rPr lang="sk-SK" sz="34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Pred viac ako 2 000 rokmi nechal </a:t>
            </a:r>
            <a:r>
              <a:rPr lang="sk-SK" sz="3400" b="1" dirty="0" smtClean="0"/>
              <a:t>tyran </a:t>
            </a:r>
            <a:r>
              <a:rPr lang="sk-SK" sz="3400" b="1" dirty="0" err="1" smtClean="0"/>
              <a:t>Dionysius</a:t>
            </a:r>
            <a:r>
              <a:rPr lang="sk-SK" sz="3400" b="1" dirty="0" smtClean="0"/>
              <a:t> zo </a:t>
            </a:r>
            <a:r>
              <a:rPr lang="sk-SK" sz="3400" b="1" dirty="0" err="1" smtClean="0"/>
              <a:t>Syrakúz</a:t>
            </a:r>
            <a:r>
              <a:rPr lang="sk-SK" sz="3400" b="1" dirty="0" smtClean="0"/>
              <a:t> </a:t>
            </a:r>
            <a:r>
              <a:rPr lang="sk-SK" sz="3400" dirty="0" smtClean="0"/>
              <a:t>vyvesiť zákony tak vysoko, že ich nebol schopný prečítať žiaden občan.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b="1" dirty="0" smtClean="0"/>
              <a:t>Dnes</a:t>
            </a:r>
            <a:r>
              <a:rPr lang="sk-SK" sz="3400" dirty="0" smtClean="0"/>
              <a:t> môže čítať všetky právne predpisy každý, avšak keď som si pri príprave na dnešnú prednášku prezrel náhodne vybrané web stránky viacerých slovenských obcí, tak som zistil, že sa od čias </a:t>
            </a:r>
            <a:r>
              <a:rPr lang="sk-SK" sz="3400" dirty="0" err="1" smtClean="0"/>
              <a:t>Dionysa</a:t>
            </a:r>
            <a:r>
              <a:rPr lang="sk-SK" sz="3400" dirty="0" smtClean="0"/>
              <a:t> zo </a:t>
            </a:r>
            <a:r>
              <a:rPr lang="sk-SK" sz="3400" dirty="0" err="1" smtClean="0"/>
              <a:t>Syrakúz</a:t>
            </a:r>
            <a:r>
              <a:rPr lang="sk-SK" sz="3400" dirty="0" smtClean="0"/>
              <a:t> </a:t>
            </a:r>
            <a:r>
              <a:rPr lang="sk-SK" sz="3400" b="1" dirty="0" smtClean="0"/>
              <a:t>v princípe veľa nezmenilo</a:t>
            </a:r>
            <a:r>
              <a:rPr lang="sk-SK" sz="3400" dirty="0" smtClean="0"/>
              <a:t>. </a:t>
            </a:r>
            <a:endParaRPr lang="en-US" sz="3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Právne zakotvenie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400" dirty="0" smtClean="0"/>
              <a:t>Inštitút VZN je konkretizovaný, vychádzajúc </a:t>
            </a:r>
            <a:r>
              <a:rPr lang="sk-SK" sz="4400" b="1" dirty="0" smtClean="0"/>
              <a:t>z čl. 68 a 71 Ústavy SR </a:t>
            </a:r>
            <a:r>
              <a:rPr lang="sk-SK" sz="4400" dirty="0" smtClean="0"/>
              <a:t>v </a:t>
            </a:r>
            <a:r>
              <a:rPr lang="sk-SK" sz="4400" b="1" dirty="0" smtClean="0"/>
              <a:t>§ 6 z.č. 369/1990</a:t>
            </a:r>
            <a:endParaRPr lang="sk-SK" sz="4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400" dirty="0" smtClean="0"/>
              <a:t>Samotný z.č. 369/1990 </a:t>
            </a:r>
            <a:r>
              <a:rPr lang="sk-SK" sz="4400" b="1" dirty="0" smtClean="0"/>
              <a:t>nedefinuje,</a:t>
            </a:r>
            <a:r>
              <a:rPr lang="sk-SK" sz="4400" dirty="0" smtClean="0"/>
              <a:t> čo je to VZN, ale zakotvuje </a:t>
            </a:r>
            <a:r>
              <a:rPr lang="sk-SK" sz="4400" b="1" dirty="0" smtClean="0"/>
              <a:t>pojmové znaky VZN</a:t>
            </a:r>
            <a:r>
              <a:rPr lang="sk-SK" sz="4400" dirty="0" smtClean="0"/>
              <a:t>: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Pozorovanie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	Mnohé, najmä malé slovenské obce (a tých je na Slovensku cca 60% do 1 000 obyvateľov):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nemali na internetovej stránke </a:t>
            </a:r>
            <a:r>
              <a:rPr lang="sk-SK" b="1" dirty="0" smtClean="0"/>
              <a:t>zverejnené absolútne žiadne VZN;</a:t>
            </a:r>
            <a:endParaRPr lang="sk-SK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viaceré mali publikované </a:t>
            </a:r>
            <a:r>
              <a:rPr lang="sk-SK" b="1" dirty="0" smtClean="0"/>
              <a:t>iba VZN, ktorým sa určujú podmienky vyberania miestnych daní a poplatku </a:t>
            </a:r>
            <a:r>
              <a:rPr lang="sk-SK" dirty="0" smtClean="0"/>
              <a:t>za komunálne odpady a drobné stavebné odpady.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viaceré obce mali VZN zverejnené na internetovej stránke spôsobom, ktorý pre ich vyhľadanie vyžadoval </a:t>
            </a:r>
            <a:r>
              <a:rPr lang="sk-SK" b="1" dirty="0" smtClean="0"/>
              <a:t>značnú dávku úsilia a trpezlivosti</a:t>
            </a:r>
            <a:r>
              <a:rPr lang="sk-SK" dirty="0" smtClean="0"/>
              <a:t>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Vyhlásenie VZN – znenie zákona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Podľa § 6 ods. 8 až 10 z. 369/1990 sa VZN musí </a:t>
            </a:r>
            <a:r>
              <a:rPr lang="sk-SK" b="1" dirty="0" smtClean="0"/>
              <a:t>vyhlásiť</a:t>
            </a:r>
            <a:r>
              <a:rPr lang="sk-SK" dirty="0" smtClean="0"/>
              <a:t>.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i="1" dirty="0" smtClean="0"/>
              <a:t> „Vyhlásenie sa vykoná </a:t>
            </a:r>
            <a:r>
              <a:rPr lang="sk-SK" b="1" i="1" dirty="0" smtClean="0"/>
              <a:t>vyvesením VZN</a:t>
            </a:r>
            <a:r>
              <a:rPr lang="sk-SK" i="1" dirty="0" smtClean="0"/>
              <a:t> na </a:t>
            </a:r>
            <a:r>
              <a:rPr lang="sk-SK" b="1" i="1" dirty="0" smtClean="0"/>
              <a:t>úradnej tabuli</a:t>
            </a:r>
            <a:r>
              <a:rPr lang="sk-SK" i="1" dirty="0" smtClean="0"/>
              <a:t> v obci najmenej na 15 dní; </a:t>
            </a:r>
            <a:r>
              <a:rPr lang="sk-SK" b="1" i="1" dirty="0" smtClean="0"/>
              <a:t>účinnosť </a:t>
            </a:r>
            <a:r>
              <a:rPr lang="sk-SK" i="1" dirty="0" smtClean="0"/>
              <a:t>nadobúda </a:t>
            </a:r>
            <a:r>
              <a:rPr lang="sk-SK" i="1" u="sng" dirty="0" smtClean="0"/>
              <a:t>pätnástym dňom od vyvesenia</a:t>
            </a:r>
            <a:r>
              <a:rPr lang="sk-SK" i="1" dirty="0" smtClean="0"/>
              <a:t>, ak v ňom nie je ustanovený </a:t>
            </a:r>
            <a:r>
              <a:rPr lang="sk-SK" i="1" u="sng" dirty="0" smtClean="0"/>
              <a:t>neskorší začiatok účinnosti</a:t>
            </a:r>
            <a:r>
              <a:rPr lang="sk-SK" i="1" dirty="0" smtClean="0"/>
              <a:t>.“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i="1" dirty="0" smtClean="0"/>
              <a:t> „V prípade živelnej pohromy alebo všeobecného ohrozenia, ak je to potrebné na odstraňovanie následkov živelnej pohromy alebo na zabránenie škodám na majetku, </a:t>
            </a:r>
            <a:r>
              <a:rPr lang="sk-SK" b="1" i="1" dirty="0" smtClean="0"/>
              <a:t>možno určiť skorší začiatok účinnosti </a:t>
            </a:r>
            <a:r>
              <a:rPr lang="sk-SK" i="1" dirty="0" smtClean="0"/>
              <a:t>všeobecne záväzného nariadenia.“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i="1" dirty="0" smtClean="0"/>
              <a:t> Vyvesenie nariadenia na úradnej tabuli v obci je </a:t>
            </a:r>
            <a:r>
              <a:rPr lang="sk-SK" b="1" i="1" dirty="0" smtClean="0"/>
              <a:t>podmienkou jeho platnosti</a:t>
            </a:r>
            <a:r>
              <a:rPr lang="sk-SK" i="1" dirty="0" smtClean="0"/>
              <a:t>; okrem toho sa nariadenie zverejní </a:t>
            </a:r>
            <a:r>
              <a:rPr lang="sk-SK" b="1" i="1" dirty="0" smtClean="0"/>
              <a:t>aj spôsobom v obci obvyklým</a:t>
            </a:r>
            <a:r>
              <a:rPr lang="sk-SK" i="1" dirty="0" smtClean="0"/>
              <a:t>.“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 citovaného znenia vyplýva: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/>
              <a:t>zákonodarca stanovil v § 6 ods. 3 a ods. 4 </a:t>
            </a:r>
            <a:r>
              <a:rPr lang="sk-SK" sz="4400" b="1" dirty="0" smtClean="0"/>
              <a:t>dve formy obligatórneho (povinného) vyhlasovania VZN:</a:t>
            </a:r>
          </a:p>
          <a:p>
            <a:pPr marL="514350" indent="-514350" eaLnBrk="1" fontAlgn="auto" hangingPunct="1">
              <a:spcAft>
                <a:spcPts val="0"/>
              </a:spcAft>
              <a:buAutoNum type="arabicPeriod"/>
              <a:defRPr/>
            </a:pPr>
            <a:r>
              <a:rPr lang="sk-SK" sz="4400" u="sng" dirty="0" smtClean="0"/>
              <a:t>vyvesenie na úradnej tabuli v obci </a:t>
            </a:r>
          </a:p>
          <a:p>
            <a:pPr marL="514350" indent="-514350" eaLnBrk="1" fontAlgn="auto" hangingPunct="1">
              <a:spcAft>
                <a:spcPts val="0"/>
              </a:spcAft>
              <a:buAutoNum type="arabicPeriod"/>
              <a:defRPr/>
            </a:pPr>
            <a:r>
              <a:rPr lang="sk-SK" sz="4400" u="sng" dirty="0" smtClean="0"/>
              <a:t>zverejnenie spôsobom v obci obvyklým</a:t>
            </a:r>
            <a:endParaRPr lang="en-US" sz="4400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4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1. Vyvesenie na úradnej tabuli v obci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Vyvesenie VZN na úradnej tabuli v obci je bezpochyby </a:t>
            </a:r>
            <a:r>
              <a:rPr lang="sk-SK" sz="3400" b="1" dirty="0" smtClean="0"/>
              <a:t>podmienkou jeho platnosti</a:t>
            </a:r>
            <a:r>
              <a:rPr lang="sk-SK" sz="3400" dirty="0" smtClean="0"/>
              <a:t> a len platný predpis môže nadobudnúť účinnosť.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Preto je možné takúto formu vyhlasovania nazvať i </a:t>
            </a:r>
            <a:r>
              <a:rPr lang="sk-SK" sz="3400" b="1" dirty="0" smtClean="0"/>
              <a:t>publikáciou verejnoprávnou</a:t>
            </a:r>
            <a:r>
              <a:rPr lang="sk-SK" sz="3400" dirty="0" smtClean="0"/>
              <a:t>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smtClean="0"/>
              <a:t>V teórii správneho práva sa vyvesenie VZN na úradnej tabuli nazýva </a:t>
            </a:r>
            <a:r>
              <a:rPr lang="sk-SK" sz="3400" b="1" dirty="0" smtClean="0"/>
              <a:t>tzv. publikáciou vo formálnom zmysle</a:t>
            </a:r>
            <a:r>
              <a:rPr lang="sk-SK" sz="3400" dirty="0" smtClean="0"/>
              <a:t>.</a:t>
            </a:r>
            <a:endParaRPr lang="en-US" sz="3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2. Zverejnenie spôsobom v obci obvyklým</a:t>
            </a:r>
            <a:endParaRPr lang="en-US" dirty="0"/>
          </a:p>
        </p:txBody>
      </p:sp>
      <p:sp>
        <p:nvSpPr>
          <p:cNvPr id="155652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marL="0" indent="0" eaLnBrk="1" hangingPunct="1"/>
            <a:r>
              <a:rPr lang="sk-SK" dirty="0" smtClean="0"/>
              <a:t> </a:t>
            </a:r>
            <a:r>
              <a:rPr lang="sk-SK" sz="3300" dirty="0" smtClean="0"/>
              <a:t>Druhou obligatórnou formou publikácie VZN obce je jeho </a:t>
            </a:r>
            <a:r>
              <a:rPr lang="sk-SK" sz="3300" b="1" dirty="0" smtClean="0"/>
              <a:t>zverejnenie spôsobom v obci obvyklým</a:t>
            </a:r>
            <a:r>
              <a:rPr lang="sk-SK" sz="3300" dirty="0" smtClean="0"/>
              <a:t>, napr. na internetovej stránke obce, miestnym rozhlasom, televíziou, tlačou, </a:t>
            </a:r>
            <a:r>
              <a:rPr lang="sk-SK" sz="3300" dirty="0" err="1" smtClean="0"/>
              <a:t>ai</a:t>
            </a:r>
            <a:r>
              <a:rPr lang="sk-SK" sz="3300" dirty="0" smtClean="0"/>
              <a:t>. </a:t>
            </a:r>
          </a:p>
          <a:p>
            <a:pPr marL="0" indent="0" eaLnBrk="1" hangingPunct="1"/>
            <a:r>
              <a:rPr lang="sk-SK" sz="3300" dirty="0" smtClean="0"/>
              <a:t> Druhú časť vety § 6 ods. 4 </a:t>
            </a:r>
            <a:r>
              <a:rPr lang="sk-SK" sz="3300" i="1" dirty="0" smtClean="0"/>
              <a:t>„VZN sa zverejní aj spôsobom v obci obvyklým“</a:t>
            </a:r>
            <a:r>
              <a:rPr lang="sk-SK" sz="3300" dirty="0" smtClean="0"/>
              <a:t> je nutné vykladať </a:t>
            </a:r>
            <a:r>
              <a:rPr lang="sk-SK" sz="3300" b="1" dirty="0" smtClean="0"/>
              <a:t>doslovne ako povinnosť, a nie ako možnosť</a:t>
            </a:r>
            <a:r>
              <a:rPr lang="sk-SK" sz="3300" dirty="0" smtClean="0"/>
              <a:t>, zverejnenia VZN aj akýmkoľvek iným spôsobom v obci obvyklým.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Materiálna publikácia</a:t>
            </a:r>
            <a:endParaRPr lang="en-US" dirty="0"/>
          </a:p>
        </p:txBody>
      </p:sp>
      <p:sp>
        <p:nvSpPr>
          <p:cNvPr id="161796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sk-SK" dirty="0" smtClean="0"/>
              <a:t>UPOZORNENIE: Hoci je zverejnenie VZN aj spôsobom v obci obvyklým povinné, </a:t>
            </a:r>
            <a:r>
              <a:rPr lang="sk-SK" b="1" dirty="0" smtClean="0"/>
              <a:t>nie je na rozdiel od  vyvesenia VZN na úradnej tabuli podmienkou jeho platnosti.</a:t>
            </a:r>
          </a:p>
          <a:p>
            <a:pPr eaLnBrk="1" hangingPunct="1"/>
            <a:r>
              <a:rPr lang="sk-SK" dirty="0" smtClean="0"/>
              <a:t>Podľa teórie správneho práva táto ide o </a:t>
            </a:r>
            <a:r>
              <a:rPr lang="sk-SK" b="1" dirty="0" smtClean="0"/>
              <a:t>tzv. publikáciu v materiálnom zmysle</a:t>
            </a:r>
            <a:r>
              <a:rPr lang="sk-SK" dirty="0" smtClean="0"/>
              <a:t>. </a:t>
            </a:r>
          </a:p>
          <a:p>
            <a:pPr eaLnBrk="1" hangingPunct="1"/>
            <a:r>
              <a:rPr lang="sk-SK" dirty="0" smtClean="0"/>
              <a:t>Materiálna publikácia nijako </a:t>
            </a:r>
            <a:r>
              <a:rPr lang="sk-SK" b="1" dirty="0" smtClean="0"/>
              <a:t>nesúvisí so vznikom právnych účinkov </a:t>
            </a:r>
            <a:r>
              <a:rPr lang="sk-SK" dirty="0" smtClean="0"/>
              <a:t>právneho predpisu, má </a:t>
            </a:r>
            <a:r>
              <a:rPr lang="sk-SK" u="sng" dirty="0" smtClean="0"/>
              <a:t>subsidiárny charakter</a:t>
            </a:r>
            <a:r>
              <a:rPr lang="sk-SK" dirty="0" smtClean="0"/>
              <a:t>.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Opomenutie materiálnej publikácie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Jednoznačne nemôže zabrániť nadobudnutiu platnosti a následne i účinnosti </a:t>
            </a:r>
          </a:p>
          <a:p>
            <a:r>
              <a:rPr lang="sk-SK" dirty="0" smtClean="0"/>
              <a:t>Možná iba </a:t>
            </a:r>
            <a:r>
              <a:rPr lang="sk-SK" b="1" dirty="0" smtClean="0"/>
              <a:t>otázka zodpovednosti</a:t>
            </a:r>
            <a:r>
              <a:rPr lang="sk-SK" dirty="0" smtClean="0"/>
              <a:t> za nesplnenie tejto zákonom vyžadovanej povinnosti. </a:t>
            </a:r>
          </a:p>
          <a:p>
            <a:r>
              <a:rPr lang="sk-SK" dirty="0" smtClean="0"/>
              <a:t>Vo vzťahu k samotnému VZN, však opomenutie zverejnia VZN aj spôsobom </a:t>
            </a:r>
            <a:r>
              <a:rPr lang="sk-SK" b="1" dirty="0" smtClean="0"/>
              <a:t>v obci obvyklým, nebude mať žiadne relevantné právne účinky</a:t>
            </a:r>
            <a:r>
              <a:rPr lang="sk-SK" dirty="0" smtClean="0"/>
              <a:t> – </a:t>
            </a:r>
            <a:r>
              <a:rPr lang="sk-SK" u="sng" dirty="0" smtClean="0"/>
              <a:t>tzv. imperfektná právna norma.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Podoba internetovej stránky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Pri VZN</a:t>
            </a:r>
            <a:r>
              <a:rPr lang="sk-SK" u="sng" dirty="0" smtClean="0"/>
              <a:t> odporúčam</a:t>
            </a:r>
            <a:r>
              <a:rPr lang="sk-SK" dirty="0" smtClean="0"/>
              <a:t>, aby mala obec na internetovej stránke v rámci položky „VZN“ tri podpoložky: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400" b="1" dirty="0" smtClean="0"/>
              <a:t>„Navrhované VZN“</a:t>
            </a:r>
            <a:endParaRPr lang="en-US" sz="44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400" b="1" dirty="0" smtClean="0"/>
              <a:t>„Platné VZN“</a:t>
            </a:r>
            <a:endParaRPr lang="en-US" sz="44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4400" b="1" dirty="0" smtClean="0"/>
              <a:t>„Archív VZN“</a:t>
            </a:r>
            <a:endParaRPr lang="en-US" sz="4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Pojem - </a:t>
            </a:r>
            <a:r>
              <a:rPr lang="sk-SK" dirty="0" err="1" smtClean="0"/>
              <a:t>Republikácia</a:t>
            </a:r>
            <a:r>
              <a:rPr lang="sk-SK" dirty="0" smtClean="0"/>
              <a:t> VZN</a:t>
            </a:r>
            <a:endParaRPr lang="en-US" dirty="0"/>
          </a:p>
        </p:txBody>
      </p:sp>
      <p:sp>
        <p:nvSpPr>
          <p:cNvPr id="184324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14288" eaLnBrk="1" hangingPunct="1">
              <a:buFont typeface="Arial" charset="0"/>
              <a:buNone/>
            </a:pPr>
            <a:r>
              <a:rPr lang="sk-SK" b="1" dirty="0" smtClean="0"/>
              <a:t>= vyhlásenie úplného znenia právneho predpisu</a:t>
            </a:r>
            <a:r>
              <a:rPr lang="sk-SK" dirty="0" smtClean="0"/>
              <a:t> - </a:t>
            </a:r>
            <a:r>
              <a:rPr lang="sk-SK" i="1" dirty="0" smtClean="0"/>
              <a:t>„ako vyplýva z neskorších predpisov“ </a:t>
            </a:r>
            <a:r>
              <a:rPr lang="sk-SK" dirty="0" smtClean="0"/>
              <a:t>- po vykonanej novelizácii (novelizáciách). </a:t>
            </a:r>
          </a:p>
          <a:p>
            <a:pPr marL="0" indent="14288" eaLnBrk="1" hangingPunct="1"/>
            <a:r>
              <a:rPr lang="sk-SK" dirty="0" smtClean="0"/>
              <a:t> Realizuje sa </a:t>
            </a:r>
            <a:r>
              <a:rPr lang="sk-SK" u="sng" dirty="0" smtClean="0"/>
              <a:t>spravidla</a:t>
            </a:r>
            <a:r>
              <a:rPr lang="sk-SK" dirty="0" smtClean="0"/>
              <a:t> u zákonov (ústavných zákonov), avšak platná právna úprava </a:t>
            </a:r>
            <a:r>
              <a:rPr lang="sk-SK" b="1" dirty="0" smtClean="0"/>
              <a:t>nevylučuje možnosť takejto </a:t>
            </a:r>
            <a:r>
              <a:rPr lang="sk-SK" b="1" dirty="0" err="1" smtClean="0"/>
              <a:t>republikácie</a:t>
            </a:r>
            <a:r>
              <a:rPr lang="sk-SK" b="1" dirty="0" smtClean="0"/>
              <a:t> </a:t>
            </a:r>
            <a:r>
              <a:rPr lang="sk-SK" dirty="0" smtClean="0"/>
              <a:t>ani u iných druhov právnych predpisov, a teda ani u </a:t>
            </a:r>
            <a:r>
              <a:rPr lang="sk-SK" b="1" dirty="0" smtClean="0"/>
              <a:t>VZN</a:t>
            </a:r>
            <a:r>
              <a:rPr lang="sk-SK" dirty="0" smtClean="0"/>
              <a:t>.</a:t>
            </a:r>
          </a:p>
          <a:p>
            <a:pPr marL="0" indent="14288" eaLnBrk="1" hangingPunct="1"/>
            <a:r>
              <a:rPr lang="sk-SK" dirty="0" smtClean="0"/>
              <a:t> V takomto prípade </a:t>
            </a:r>
            <a:r>
              <a:rPr lang="sk-SK" b="1" dirty="0" smtClean="0"/>
              <a:t>prameňmi práva </a:t>
            </a:r>
            <a:r>
              <a:rPr lang="sk-SK" dirty="0" smtClean="0"/>
              <a:t>naďalej ostávajú pôvodné VZN.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Republikácia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300" b="1" dirty="0" smtClean="0"/>
              <a:t>žiaduca najmä v prípadoch</a:t>
            </a:r>
            <a:r>
              <a:rPr lang="sk-SK" sz="3300" dirty="0" smtClean="0"/>
              <a:t>, keď sa v dôsledku </a:t>
            </a:r>
            <a:r>
              <a:rPr lang="sk-SK" sz="3300" u="sng" dirty="0" smtClean="0"/>
              <a:t>väčšieho množstva dodatkov </a:t>
            </a:r>
            <a:r>
              <a:rPr lang="sk-SK" sz="3300" dirty="0" smtClean="0"/>
              <a:t>(t.j. VZN, ktorými sa mení a dopĺňa pôvodné VZN) sťažila možnosť adresátov orientovať sa vo VZN.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300" dirty="0" err="1" smtClean="0"/>
              <a:t>Republikáciu</a:t>
            </a:r>
            <a:r>
              <a:rPr lang="sk-SK" sz="3300" dirty="0" smtClean="0"/>
              <a:t> odporúčam </a:t>
            </a:r>
            <a:r>
              <a:rPr lang="sk-SK" sz="3300" u="sng" dirty="0" smtClean="0"/>
              <a:t>vykonať formou </a:t>
            </a:r>
            <a:r>
              <a:rPr lang="sk-SK" sz="3300" b="1" dirty="0" smtClean="0"/>
              <a:t>„všeobecne záväzného nariadenia, ktorým sa vyhlasuje úplné znenie všeobecne záväzného nariadenia XY v znení neskorších zmien a doplnkov.“ </a:t>
            </a:r>
            <a:endParaRPr lang="en-US" sz="33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3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V § 6 ods. 1 z. 369/1990:</a:t>
            </a:r>
            <a:endParaRPr lang="sk-SK" dirty="0"/>
          </a:p>
        </p:txBody>
      </p:sp>
      <p:sp>
        <p:nvSpPr>
          <p:cNvPr id="26628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3600" i="1" dirty="0" smtClean="0"/>
              <a:t>„Obec môže vo </a:t>
            </a:r>
            <a:r>
              <a:rPr lang="sk-SK" sz="3600" b="1" i="1" u="sng" dirty="0" smtClean="0"/>
              <a:t>veciach územnej samosprávy </a:t>
            </a:r>
            <a:r>
              <a:rPr lang="sk-SK" sz="3600" i="1" dirty="0" smtClean="0"/>
              <a:t>vydávať VZN; VZN </a:t>
            </a:r>
            <a:r>
              <a:rPr lang="sk-SK" sz="3600" b="1" i="1" dirty="0" smtClean="0"/>
              <a:t>nesmie byť v rozpore </a:t>
            </a:r>
            <a:r>
              <a:rPr lang="sk-SK" sz="3600" i="1" dirty="0" smtClean="0"/>
              <a:t>s Ústavou SR, ústavnými zákonmi, zákonmi a medzinárodnými zmluvami, s ktorými vyslovila súhlas NR SR a ktoré boli ratifikované a vyhlásené spôsobom ustanoveným zákonom.“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Alternatívna možnosť</a:t>
            </a:r>
            <a:endParaRPr lang="en-US" dirty="0"/>
          </a:p>
        </p:txBody>
      </p:sp>
      <p:sp>
        <p:nvSpPr>
          <p:cNvPr id="188420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sk-SK" sz="4000" dirty="0" smtClean="0"/>
              <a:t>Obec má okrem možnosti </a:t>
            </a:r>
            <a:r>
              <a:rPr lang="sk-SK" sz="4000" dirty="0" err="1" smtClean="0"/>
              <a:t>republikácie</a:t>
            </a:r>
            <a:r>
              <a:rPr lang="sk-SK" sz="4000" dirty="0" smtClean="0"/>
              <a:t> samozrejme vždy možnosť pôvodné VZN, ako aj všetky jeho neskoršie dodatky </a:t>
            </a:r>
            <a:r>
              <a:rPr lang="sk-SK" sz="4000" b="1" dirty="0" smtClean="0"/>
              <a:t>zrušiť a nahradiť </a:t>
            </a:r>
            <a:r>
              <a:rPr lang="sk-SK" sz="4000" dirty="0" smtClean="0"/>
              <a:t>ich </a:t>
            </a:r>
            <a:r>
              <a:rPr lang="sk-SK" sz="4000" b="1" dirty="0" smtClean="0"/>
              <a:t>úplne novým VZN</a:t>
            </a:r>
            <a:r>
              <a:rPr lang="sk-SK" sz="4000" dirty="0" smtClean="0"/>
              <a:t>, ktoré sa stáva jediným prameňom práva.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Úradná tabuľa</a:t>
            </a:r>
            <a:endParaRPr lang="en-US" dirty="0"/>
          </a:p>
        </p:txBody>
      </p:sp>
      <p:sp>
        <p:nvSpPr>
          <p:cNvPr id="190468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sk-SK" sz="3400" u="sng" dirty="0" smtClean="0"/>
              <a:t>Nejasnosťou </a:t>
            </a:r>
            <a:r>
              <a:rPr lang="sk-SK" sz="3400" dirty="0" smtClean="0"/>
              <a:t>v slovenskej právnej úprave zásady publikácie vo vzťahu k VZN obce je aj samotné vymedzenie </a:t>
            </a:r>
            <a:r>
              <a:rPr lang="sk-SK" sz="3400" b="1" dirty="0" smtClean="0"/>
              <a:t>pojmu „úradná tabuľa“.</a:t>
            </a:r>
            <a:r>
              <a:rPr lang="sk-SK" sz="3400" dirty="0" smtClean="0"/>
              <a:t> </a:t>
            </a:r>
          </a:p>
          <a:p>
            <a:pPr eaLnBrk="1" hangingPunct="1"/>
            <a:r>
              <a:rPr lang="sk-SK" sz="3400" dirty="0" smtClean="0"/>
              <a:t>Vychádzajúc z dikcie zákona: </a:t>
            </a:r>
            <a:r>
              <a:rPr lang="sk-SK" sz="3400" b="1" dirty="0" smtClean="0"/>
              <a:t>každá obec musí mať „úradnú tabuľu“</a:t>
            </a:r>
            <a:r>
              <a:rPr lang="sk-SK" sz="3400" dirty="0" smtClean="0"/>
              <a:t> – t. j. </a:t>
            </a:r>
            <a:r>
              <a:rPr lang="sk-SK" sz="3400" b="1" dirty="0" smtClean="0"/>
              <a:t>musí byť takto aj označená</a:t>
            </a:r>
            <a:r>
              <a:rPr lang="sk-SK" sz="3400" dirty="0" smtClean="0"/>
              <a:t> ; </a:t>
            </a:r>
          </a:p>
          <a:p>
            <a:pPr eaLnBrk="1" hangingPunct="1"/>
            <a:r>
              <a:rPr lang="sk-SK" sz="3400" dirty="0" smtClean="0"/>
              <a:t>inak nie je splnená podmienka vyvesenia =&gt; VZN, </a:t>
            </a:r>
            <a:r>
              <a:rPr lang="sk-SK" sz="3400" b="1" dirty="0" smtClean="0"/>
              <a:t>nemôže nadobudnúť platnosť</a:t>
            </a:r>
            <a:endParaRPr lang="sk-SK" sz="3400" dirty="0" smtClean="0"/>
          </a:p>
          <a:p>
            <a:pPr eaLnBrk="1" hangingPunct="1"/>
            <a:endParaRPr lang="en-US" sz="3400" dirty="0" smtClean="0"/>
          </a:p>
          <a:p>
            <a:pPr eaLnBrk="1" hangingPunct="1"/>
            <a:endParaRPr lang="en-US" sz="3400" dirty="0" smtClean="0"/>
          </a:p>
          <a:p>
            <a:pPr eaLnBrk="1" hangingPunct="1"/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Problém – v judikatúre i legislatíve absentuje vymedzenie úradnej tabule:</a:t>
            </a:r>
            <a:endParaRPr lang="en-US" dirty="0"/>
          </a:p>
        </p:txBody>
      </p:sp>
      <p:sp>
        <p:nvSpPr>
          <p:cNvPr id="192516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Platná právna úprava </a:t>
            </a:r>
            <a:r>
              <a:rPr lang="sk-SK" b="1" dirty="0" smtClean="0"/>
              <a:t>nedefinuje pojem „úradná tabuľa“</a:t>
            </a:r>
            <a:r>
              <a:rPr lang="sk-SK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 </a:t>
            </a:r>
            <a:r>
              <a:rPr lang="sk-SK" b="1" dirty="0" smtClean="0"/>
              <a:t>hmotnoprávnom predpise </a:t>
            </a:r>
            <a:r>
              <a:rPr lang="sk-SK" dirty="0" smtClean="0"/>
              <a:t>– z. 369/1990 - navyše nemožno nájsť </a:t>
            </a:r>
            <a:r>
              <a:rPr lang="sk-SK" b="1" dirty="0" smtClean="0"/>
              <a:t>ani špecifikáciu požiadaviek</a:t>
            </a:r>
            <a:r>
              <a:rPr lang="sk-SK" dirty="0" smtClean="0"/>
              <a:t> na tento materiálny nosič informácii, napr. jeho prístupnosť pre verejnosť, </a:t>
            </a:r>
            <a:r>
              <a:rPr lang="sk-SK" dirty="0" err="1" smtClean="0"/>
              <a:t>ai</a:t>
            </a:r>
            <a:r>
              <a:rPr lang="sk-SK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Absencia takýchto ustanovení zákona vyvoláva do istej miery vo vzťahu k inštitútu publikácie VZN </a:t>
            </a:r>
            <a:r>
              <a:rPr lang="sk-SK" b="1" dirty="0" smtClean="0"/>
              <a:t>stav právnej neistoty</a:t>
            </a:r>
            <a:r>
              <a:rPr lang="sk-SK" dirty="0" smtClean="0"/>
              <a:t>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1003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Demonštrácia na praktickom príklade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dirty="0" smtClean="0"/>
              <a:t> Je možné stretnúť sa, a to predovšetkým v menších obciach, že v snahe rešpektovať zákon tieto obce </a:t>
            </a:r>
            <a:r>
              <a:rPr lang="sk-SK" b="1" dirty="0" smtClean="0"/>
              <a:t>zriadia „Úradnú tabuľu obce</a:t>
            </a:r>
            <a:r>
              <a:rPr lang="sk-SK" dirty="0" smtClean="0"/>
              <a:t>“, ktorá nesie aj patričné </a:t>
            </a:r>
            <a:r>
              <a:rPr lang="sk-SK" b="1" dirty="0" smtClean="0"/>
              <a:t>označenie</a:t>
            </a:r>
            <a:r>
              <a:rPr lang="sk-SK" dirty="0" smtClean="0"/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 </a:t>
            </a:r>
            <a:r>
              <a:rPr lang="sk-SK" b="1" dirty="0" smtClean="0"/>
              <a:t>Problém</a:t>
            </a:r>
            <a:r>
              <a:rPr lang="sk-SK" dirty="0" smtClean="0"/>
              <a:t> však nastáva vtedy, ak takáto obec v snahe informovať svojich obyvateľov o dianí v obci, zverejňuje na úradnej tabuli </a:t>
            </a:r>
            <a:r>
              <a:rPr lang="sk-SK" b="1" dirty="0" smtClean="0"/>
              <a:t>oznamy predovšetkým kultúrneho a osvetového charakteru</a:t>
            </a:r>
            <a:r>
              <a:rPr lang="sk-SK" dirty="0" smtClean="0"/>
              <a:t>, napr. o konaní divadelných predstavení, folklórnych vystúpení ai., </a:t>
            </a:r>
            <a:r>
              <a:rPr lang="sk-SK" u="sng" dirty="0" smtClean="0"/>
              <a:t>bez toho </a:t>
            </a:r>
            <a:r>
              <a:rPr lang="sk-SK" dirty="0" smtClean="0"/>
              <a:t>aby na nej súčasne zverejňovali iné dokumenty, ktoré majú právne relevantný obsah – t. z. návrhy VZN, VZN, ai. povinne zverejňované informácie.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Dve alebo viac tabúľ</a:t>
            </a:r>
            <a:endParaRPr lang="en-US" dirty="0"/>
          </a:p>
        </p:txBody>
      </p:sp>
      <p:sp>
        <p:nvSpPr>
          <p:cNvPr id="198660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marL="0" indent="0" eaLnBrk="1" hangingPunct="1"/>
            <a:r>
              <a:rPr lang="sk-SK" sz="2900" dirty="0" smtClean="0"/>
              <a:t> Je možné stretnúť sa so situáciou, keď v jednej obci, nesú </a:t>
            </a:r>
            <a:r>
              <a:rPr lang="sk-SK" sz="2900" b="1" dirty="0" smtClean="0"/>
              <a:t>dve, príp. i viacero tabúľ označenie „Úradná tabuľa obce“ </a:t>
            </a:r>
            <a:r>
              <a:rPr lang="sk-SK" sz="2900" dirty="0" smtClean="0"/>
              <a:t>a to bez toho, aby na každej z nich boli zverejňované rovnaké právne relevantné dokumenty.  </a:t>
            </a:r>
          </a:p>
          <a:p>
            <a:pPr marL="0" indent="0" eaLnBrk="1" hangingPunct="1"/>
            <a:r>
              <a:rPr lang="sk-SK" sz="2900" dirty="0" smtClean="0"/>
              <a:t> Závažnejšie je, ak tabuľa, ktorá je síce označená </a:t>
            </a:r>
            <a:r>
              <a:rPr lang="sk-SK" sz="2900" i="1" dirty="0" smtClean="0"/>
              <a:t>„Úradná tabuľa obce“, </a:t>
            </a:r>
            <a:r>
              <a:rPr lang="sk-SK" sz="2900" dirty="0" smtClean="0"/>
              <a:t>no sú na nej zverejňované predovšetkým vyššie spomínané dokumenty kultúrneho a osvetového charakteru, je </a:t>
            </a:r>
            <a:r>
              <a:rPr lang="sk-SK" sz="2900" b="1" dirty="0" smtClean="0"/>
              <a:t>umiestnená na verejnom priestranstve</a:t>
            </a:r>
            <a:r>
              <a:rPr lang="sk-SK" sz="2900" dirty="0" smtClean="0"/>
              <a:t>, napr. na námestí obce, čo zabezpečuje širokú mieru publicity;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Dve alebo viac tabúľ</a:t>
            </a:r>
            <a:endParaRPr lang="en-US" dirty="0"/>
          </a:p>
        </p:txBody>
      </p:sp>
      <p:sp>
        <p:nvSpPr>
          <p:cNvPr id="200708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sz="3400" u="sng" dirty="0" smtClean="0"/>
              <a:t>a naopak </a:t>
            </a:r>
            <a:r>
              <a:rPr lang="sk-SK" sz="3400" dirty="0" smtClean="0"/>
              <a:t>tabuľa taktiež nesúca označenie „Úradná tabuľa obce“, na ktorej sú rešpektujúc zákon skutočne vyhlasované právne relevantné akty obce, je </a:t>
            </a:r>
            <a:r>
              <a:rPr lang="sk-SK" sz="3400" b="1" dirty="0" smtClean="0"/>
              <a:t>umiestnená v budove samotného obecného úradu</a:t>
            </a:r>
            <a:r>
              <a:rPr lang="sk-SK" sz="3400" dirty="0" smtClean="0"/>
              <a:t>,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sz="3400" dirty="0" smtClean="0"/>
              <a:t>- pričom takáto forma umiestnenia úradnej tabule obce do značnej miery </a:t>
            </a:r>
            <a:r>
              <a:rPr lang="sk-SK" sz="3400" u="sng" dirty="0" smtClean="0"/>
              <a:t>relativizuje požiadavku publicity </a:t>
            </a:r>
            <a:r>
              <a:rPr lang="sk-SK" sz="3400" dirty="0" smtClean="0"/>
              <a:t>právnych aktov územnej samosprávy. </a:t>
            </a:r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Rozpor so Správnym poriadkom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 Procesnoprávne ustanovenie</a:t>
            </a:r>
            <a:r>
              <a:rPr lang="sk-SK" dirty="0" smtClean="0"/>
              <a:t> § 3 ods. 5 zákona č. 71/1967 Zb. o správnom konaní (správny poriadok) stanovuje : </a:t>
            </a:r>
            <a:r>
              <a:rPr lang="sk-SK" i="1" dirty="0" smtClean="0"/>
              <a:t>„</a:t>
            </a:r>
            <a:r>
              <a:rPr lang="sk-SK" b="1" i="1" dirty="0" smtClean="0"/>
              <a:t>Úradná tabuľa správneho orgánu musí byť nepretržite prístupná verejnosti</a:t>
            </a:r>
            <a:r>
              <a:rPr lang="sk-SK" b="1" dirty="0" smtClean="0"/>
              <a:t>.</a:t>
            </a:r>
            <a:r>
              <a:rPr lang="sk-SK" dirty="0" smtClean="0"/>
              <a:t>“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sk-SK" dirty="0" smtClean="0"/>
              <a:t>=&gt; Obec musí zabezpečiť aby mal k informáciám zverejneným na úradnej tabuli </a:t>
            </a:r>
            <a:r>
              <a:rPr lang="sk-SK" b="1" dirty="0" smtClean="0"/>
              <a:t>prístup každý a mohol sa s nimi oboznámiť kedykoľvek, nielen napr. počas úradných hodín správneho orgánu</a:t>
            </a:r>
            <a:r>
              <a:rPr lang="sk-SK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Dopad na VZN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 Zásadnou je </a:t>
            </a:r>
            <a:r>
              <a:rPr lang="sk-SK" b="1" dirty="0" smtClean="0"/>
              <a:t>otázka:</a:t>
            </a:r>
            <a:r>
              <a:rPr lang="sk-SK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k-SK" dirty="0" smtClean="0"/>
              <a:t> Či v prípade, ak schválené VZN  </a:t>
            </a:r>
            <a:r>
              <a:rPr lang="sk-SK" b="1" dirty="0" smtClean="0"/>
              <a:t>bude </a:t>
            </a:r>
            <a:r>
              <a:rPr lang="sk-SK" dirty="0" smtClean="0"/>
              <a:t>v obci publikované na jednej tabuli nesúcej označenie „Úradná tabuľa obce“, avšak zároveň </a:t>
            </a:r>
            <a:r>
              <a:rPr lang="sk-SK" b="1" dirty="0" smtClean="0"/>
              <a:t>nebude</a:t>
            </a:r>
            <a:r>
              <a:rPr lang="sk-SK" dirty="0" smtClean="0"/>
              <a:t> publikovaná na inej tabuli v obci nesúcej taktiež označenie „Úradná tabuľa obce“, resp. pri existencii troch a viacerých tabúľ v obci nesúcich označenie „Úradná tabuľa obce“ nebude publikované aspoň na jednej z nich, </a:t>
            </a:r>
            <a:r>
              <a:rPr lang="sk-SK" b="1" dirty="0" smtClean="0"/>
              <a:t>bude splnená podmienka vyhlásenia VZN</a:t>
            </a:r>
            <a:r>
              <a:rPr lang="sk-SK" dirty="0" smtClean="0"/>
              <a:t>? </a:t>
            </a:r>
          </a:p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k-SK" dirty="0" smtClean="0"/>
              <a:t> A či teda takéto VZN obce bude spôsobilé nadobudnúť platnosť a následne i účinnosť?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Judikatúra ÚS SR</a:t>
            </a:r>
            <a:endParaRPr lang="en-US" dirty="0"/>
          </a:p>
        </p:txBody>
      </p:sp>
      <p:sp>
        <p:nvSpPr>
          <p:cNvPr id="20890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3600" dirty="0" smtClean="0"/>
              <a:t>V </a:t>
            </a:r>
            <a:r>
              <a:rPr lang="sk-SK" sz="3600" b="1" dirty="0" smtClean="0"/>
              <a:t>judikatúre ÚS SR</a:t>
            </a:r>
            <a:r>
              <a:rPr lang="sk-SK" sz="3600" dirty="0" smtClean="0"/>
              <a:t> badať v posledných rokoch úbytok rozhodnutí týkajúcich sa záležitostí územnej samosprávy. </a:t>
            </a:r>
          </a:p>
          <a:p>
            <a:pPr eaLnBrk="1" hangingPunct="1">
              <a:buFont typeface="Symbol"/>
              <a:buChar char="Þ"/>
            </a:pPr>
            <a:r>
              <a:rPr lang="sk-SK" sz="3600" dirty="0" smtClean="0"/>
              <a:t>ÚS SR takouto a ani obdobnou otázkou </a:t>
            </a:r>
            <a:r>
              <a:rPr lang="sk-SK" sz="3600" b="1" dirty="0" smtClean="0"/>
              <a:t>doposiaľ nezaoberal</a:t>
            </a:r>
            <a:r>
              <a:rPr lang="sk-SK" sz="3600" dirty="0" smtClean="0"/>
              <a:t>. </a:t>
            </a:r>
          </a:p>
          <a:p>
            <a:pPr eaLnBrk="1" hangingPunct="1">
              <a:buFont typeface="Symbol"/>
              <a:buChar char="Þ"/>
            </a:pPr>
            <a:r>
              <a:rPr lang="sk-SK" sz="3600" dirty="0" smtClean="0"/>
              <a:t> možno formulovať len súkromný názor, že s ohľadom na zásadu právnej istoty nemožno v takom prípade akceptovať splnenie podmienky vyvesenia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Komparácia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 rozdiel od slovenského zákonodarcu si </a:t>
            </a:r>
            <a:r>
              <a:rPr lang="sk-SK" b="1" dirty="0" smtClean="0"/>
              <a:t>český  zákonodarca </a:t>
            </a:r>
            <a:r>
              <a:rPr lang="sk-SK" dirty="0" smtClean="0"/>
              <a:t>závažnosť právnych dôsledkov takýchto faktických situácii uvedomil a pokúsil sa ich riešiť cestou </a:t>
            </a:r>
            <a:r>
              <a:rPr lang="sk-SK" b="1" dirty="0" smtClean="0"/>
              <a:t>zákonnej úpravy</a:t>
            </a:r>
            <a:r>
              <a:rPr lang="sk-SK" dirty="0" smtClean="0"/>
              <a:t>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Podľa z.č. 500/2004 </a:t>
            </a:r>
            <a:r>
              <a:rPr lang="sk-SK" dirty="0" err="1" smtClean="0"/>
              <a:t>Sb</a:t>
            </a:r>
            <a:r>
              <a:rPr lang="sk-SK" dirty="0" smtClean="0"/>
              <a:t>., </a:t>
            </a:r>
            <a:r>
              <a:rPr lang="sk-SK" dirty="0" err="1" smtClean="0"/>
              <a:t>správní</a:t>
            </a:r>
            <a:r>
              <a:rPr lang="sk-SK" dirty="0" smtClean="0"/>
              <a:t> </a:t>
            </a:r>
            <a:r>
              <a:rPr lang="sk-SK" dirty="0" err="1" smtClean="0"/>
              <a:t>řád</a:t>
            </a:r>
            <a:r>
              <a:rPr lang="sk-SK" dirty="0" smtClean="0"/>
              <a:t> „</a:t>
            </a:r>
            <a:r>
              <a:rPr lang="sk-SK" i="1" dirty="0" smtClean="0"/>
              <a:t>Každý správny orgán zriaďuje úradnú tabuľu, ktorá musí byť nepretržite verejne prístupná. </a:t>
            </a:r>
            <a:r>
              <a:rPr lang="sk-SK" b="1" i="1" dirty="0" smtClean="0"/>
              <a:t>Pre orgány územného samosprávneho celku sa zriaďuje jedna úradná tabuľa.</a:t>
            </a:r>
            <a:r>
              <a:rPr lang="sk-SK" b="1" dirty="0" smtClean="0"/>
              <a:t> </a:t>
            </a:r>
            <a:r>
              <a:rPr lang="sk-SK" i="1" dirty="0" smtClean="0"/>
              <a:t>Obsah úradnej tabule sa zverejňuje aj spôsobom umožňujúcim diaľkový prístup.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V § 6 ods. 2 z. 369/1990:</a:t>
            </a:r>
            <a:endParaRPr lang="sk-SK" dirty="0"/>
          </a:p>
        </p:txBody>
      </p:sp>
      <p:sp>
        <p:nvSpPr>
          <p:cNvPr id="2867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i="1" dirty="0" smtClean="0"/>
              <a:t>„Vo veciach, v ktorých obec plní </a:t>
            </a:r>
            <a:r>
              <a:rPr lang="sk-SK" b="1" i="1" dirty="0" smtClean="0"/>
              <a:t>úlohy </a:t>
            </a:r>
            <a:r>
              <a:rPr lang="sk-SK" b="1" i="1" u="sng" dirty="0" smtClean="0"/>
              <a:t>štátnej správy</a:t>
            </a:r>
            <a:r>
              <a:rPr lang="sk-SK" i="1" dirty="0" smtClean="0"/>
              <a:t>, môže vydávať VZN </a:t>
            </a:r>
            <a:r>
              <a:rPr lang="sk-SK" b="1" i="1" dirty="0" smtClean="0"/>
              <a:t>len na základe splnomocnenia zákonom </a:t>
            </a:r>
            <a:r>
              <a:rPr lang="sk-SK" i="1" dirty="0" smtClean="0"/>
              <a:t>a v jeho medziach. </a:t>
            </a:r>
          </a:p>
          <a:p>
            <a:pPr marL="0" indent="0" eaLnBrk="1" hangingPunct="1">
              <a:buFont typeface="Arial" charset="0"/>
              <a:buNone/>
            </a:pPr>
            <a:r>
              <a:rPr lang="sk-SK" i="1" dirty="0" smtClean="0"/>
              <a:t>Také nariadenie </a:t>
            </a:r>
            <a:r>
              <a:rPr lang="sk-SK" b="1" i="1" dirty="0" smtClean="0"/>
              <a:t>nesmie byť v rozpore</a:t>
            </a:r>
            <a:r>
              <a:rPr lang="sk-SK" i="1" dirty="0" smtClean="0"/>
              <a:t> s Ústavou SR, ústavnými zákonmi, medzinárodnými zmluvami, ktoré boli ratifikované a vyhlásené spôsobom ustanoveným zákonom, so zákonmi, s nariadeniami vlády, so všeobecne záväznými predpismi ministerstiev a ostatných ústredných orgánov štátnej správy.“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ZÁVERY a ODPORÚČANIA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Úradnú tabuľu musí mať </a:t>
            </a:r>
            <a:r>
              <a:rPr lang="sk-SK" b="1" dirty="0" smtClean="0"/>
              <a:t>každá obec</a:t>
            </a:r>
            <a:r>
              <a:rPr lang="sk-SK" dirty="0" smtClean="0"/>
              <a:t>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Úradná tabuľa musí byť </a:t>
            </a:r>
            <a:r>
              <a:rPr lang="sk-SK" b="1" dirty="0" smtClean="0"/>
              <a:t>verejnosti prístupná nepretržite, po celých 24 hodín</a:t>
            </a:r>
            <a:r>
              <a:rPr lang="sk-SK" dirty="0" smtClean="0"/>
              <a:t>. </a:t>
            </a:r>
            <a:r>
              <a:rPr lang="sk-SK" u="sng" dirty="0" smtClean="0"/>
              <a:t>Nesmie sa preto nachádzať vnútri budov </a:t>
            </a:r>
            <a:r>
              <a:rPr lang="sk-SK" dirty="0" smtClean="0"/>
              <a:t>správnych úradoch či v ich areáloch, pokiaľ nie sú celodenne prístupné.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ODPORÚČANIA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Úradná tabuľa musí byť </a:t>
            </a:r>
            <a:r>
              <a:rPr lang="sk-SK" b="1" dirty="0" smtClean="0"/>
              <a:t>umiestnená</a:t>
            </a:r>
            <a:r>
              <a:rPr lang="sk-SK" dirty="0" smtClean="0"/>
              <a:t> na </a:t>
            </a:r>
            <a:r>
              <a:rPr lang="sk-SK" b="1" dirty="0" smtClean="0"/>
              <a:t>dohľad</a:t>
            </a:r>
            <a:r>
              <a:rPr lang="sk-SK" dirty="0" smtClean="0"/>
              <a:t>  úradu v jeho predvídateľnej vzdialenosti. Ak je umiestnená</a:t>
            </a:r>
            <a:r>
              <a:rPr lang="sk-SK" b="1" dirty="0" smtClean="0"/>
              <a:t> inde</a:t>
            </a:r>
            <a:r>
              <a:rPr lang="sk-SK" dirty="0" smtClean="0"/>
              <a:t>, napríklad v malých obciach na námestí, mal by byť na budove príslušného správneho úradu na tuto skutočnosť </a:t>
            </a:r>
            <a:r>
              <a:rPr lang="sk-SK" b="1" dirty="0" smtClean="0"/>
              <a:t>odkaz</a:t>
            </a:r>
            <a:r>
              <a:rPr lang="sk-SK" dirty="0" smtClean="0"/>
              <a:t>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Úradná tabuľa by mala byť </a:t>
            </a:r>
            <a:r>
              <a:rPr lang="sk-SK" b="1" dirty="0" smtClean="0"/>
              <a:t>konštruovaná</a:t>
            </a:r>
            <a:r>
              <a:rPr lang="sk-SK" dirty="0" smtClean="0"/>
              <a:t> tak, aby bola </a:t>
            </a:r>
            <a:r>
              <a:rPr lang="sk-SK" b="1" dirty="0" smtClean="0"/>
              <a:t>čitateľná, aby vylučovala manipuláciu s vyvesenými písomnosťami</a:t>
            </a:r>
            <a:r>
              <a:rPr lang="sk-SK" dirty="0" smtClean="0"/>
              <a:t>. Zákon nestanovuje konkrétnu podobu úradnej tabule ani jej vzhľad, prípadne osvetlenie, ai.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ODPORÚČANIA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 žiaduce, aby obec mala iba </a:t>
            </a:r>
            <a:r>
              <a:rPr lang="sk-SK" b="1" dirty="0" smtClean="0"/>
              <a:t>jednu úradnú tabuľu</a:t>
            </a:r>
            <a:r>
              <a:rPr lang="sk-SK" dirty="0" smtClean="0"/>
              <a:t>, aj keď to zo slovenského zákona výslovne nevyplýva.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Nemožno vylúčiť ani prípad, ak sídlia </a:t>
            </a:r>
            <a:r>
              <a:rPr lang="sk-SK" b="1" dirty="0" smtClean="0"/>
              <a:t>oddelenia obecného úradu v rámci jednej obce v rôznych budovách</a:t>
            </a:r>
            <a:r>
              <a:rPr lang="sk-SK" dirty="0" smtClean="0"/>
              <a:t> a bude sa úradná tabuľa nachádzať na týchto budovách alebo v ich bezprostrednej blízkosti. V takomto prípade sa na úradnej tabuli vlastného sídla obce uvedie aspoň </a:t>
            </a:r>
            <a:r>
              <a:rPr lang="sk-SK" b="1" dirty="0" smtClean="0"/>
              <a:t>presná dislokácia jednotlivých oddelení s uvedením presných adries vrátane poučenia o umiestnení ďalších úradných tabúľ</a:t>
            </a:r>
            <a:r>
              <a:rPr lang="sk-SK" dirty="0" smtClean="0"/>
              <a:t>.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 žiadúce, ak obec na úradnej tabuli uvedie adresy príslušných </a:t>
            </a:r>
            <a:r>
              <a:rPr lang="sk-SK" b="1" dirty="0" smtClean="0"/>
              <a:t>webových stránok </a:t>
            </a:r>
            <a:r>
              <a:rPr lang="sk-SK" dirty="0" smtClean="0"/>
              <a:t>obce a jej organizácií.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Okrem VZN obce je potrebné, aby boli v podmienkach obce schválené tzv.: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k-SK" sz="60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6000" b="1" dirty="0" smtClean="0"/>
              <a:t>VNÚTRO-ORGANIZAČNÉ NORMY A ZÁSADY OBCE</a:t>
            </a:r>
            <a:endParaRPr lang="en-US" sz="6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Pojem vnútorných predpisov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Do kategórie </a:t>
            </a:r>
            <a:r>
              <a:rPr lang="sk-SK" b="1" dirty="0" smtClean="0"/>
              <a:t>tzv. vnútorných predpisov obce</a:t>
            </a:r>
            <a:r>
              <a:rPr lang="sk-SK" dirty="0" smtClean="0"/>
              <a:t> je potrebné zaradiť také dokumenty, u ktorých platná právna úprava </a:t>
            </a:r>
            <a:r>
              <a:rPr lang="sk-SK" u="sng" dirty="0" smtClean="0"/>
              <a:t>nepredpokladá ich vydávanie formou všeobecne záväzných nariadení obce</a:t>
            </a:r>
            <a:r>
              <a:rPr lang="sk-SK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T. z. ide o </a:t>
            </a:r>
            <a:r>
              <a:rPr lang="sk-SK" b="1" dirty="0" smtClean="0"/>
              <a:t>tzv. interné normatívne akty</a:t>
            </a:r>
            <a:r>
              <a:rPr lang="sk-SK" dirty="0" smtClean="0"/>
              <a:t>, </a:t>
            </a:r>
            <a:r>
              <a:rPr lang="sk-SK" b="1" dirty="0" smtClean="0"/>
              <a:t>smerujúcich do vnútra organizácie samosprávy, ktorými sa nemá regulovať správanie nepodriadených fyzických a právnických osôb !!!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Kompetencia</a:t>
            </a:r>
            <a:endParaRPr lang="en-US" dirty="0"/>
          </a:p>
        </p:txBody>
      </p:sp>
      <p:sp>
        <p:nvSpPr>
          <p:cNvPr id="346116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sk-SK" sz="3400" dirty="0" smtClean="0"/>
              <a:t>Vydávanie vnútorných predpisov je </a:t>
            </a:r>
            <a:r>
              <a:rPr lang="sk-SK" sz="3400" b="1" dirty="0" smtClean="0"/>
              <a:t>tzv. delenou kompetenciou</a:t>
            </a:r>
            <a:r>
              <a:rPr lang="sk-SK" sz="3400" dirty="0" smtClean="0"/>
              <a:t> medzi orgánmi obce – t. z. vnútorné predpisy sa členia podľa toho, či ich vydávanie je zverené do kompetencie obecného zastupiteľstva alebo starostu.</a:t>
            </a:r>
            <a:endParaRPr lang="en-US" sz="3400" dirty="0" smtClean="0"/>
          </a:p>
          <a:p>
            <a:pPr eaLnBrk="1" hangingPunct="1"/>
            <a:r>
              <a:rPr lang="sk-SK" sz="3400" dirty="0" smtClean="0"/>
              <a:t>Častým aplikačným problémom obcí je vo všeobecnosti riešenie otázky, či určitá záležitosť </a:t>
            </a:r>
            <a:r>
              <a:rPr lang="sk-SK" sz="3400" u="sng" dirty="0" smtClean="0"/>
              <a:t>patrí do kompetencie starostu alebo do kompetencie OZ</a:t>
            </a:r>
            <a:r>
              <a:rPr lang="sk-SK" sz="3400" dirty="0" smtClean="0"/>
              <a:t>.</a:t>
            </a:r>
            <a:endParaRPr lang="en-US" sz="3400" dirty="0" smtClean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Interpretačné pravidlo</a:t>
            </a:r>
            <a:endParaRPr lang="en-US" dirty="0"/>
          </a:p>
        </p:txBody>
      </p:sp>
      <p:sp>
        <p:nvSpPr>
          <p:cNvPr id="348164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0" indent="0" eaLnBrk="1" hangingPunct="1"/>
            <a:r>
              <a:rPr lang="sk-SK" sz="3400" dirty="0" smtClean="0"/>
              <a:t> Riešenie spočíva základnom interpretačnom pravidle v § 13 ods. 3 písm. e) z. č. 369/1990 </a:t>
            </a:r>
            <a:r>
              <a:rPr lang="sk-SK" sz="3400" b="1" i="1" dirty="0" smtClean="0"/>
              <a:t>„Starosta...rozhoduje vo všetkých veciach správy obce, ktoré nie sú zákonom alebo štatútom obce vyhradené obecnému zastupiteľstvu.“</a:t>
            </a:r>
            <a:r>
              <a:rPr lang="sk-SK" sz="3400" i="1" dirty="0" smtClean="0"/>
              <a:t> </a:t>
            </a:r>
          </a:p>
          <a:p>
            <a:pPr marL="0" indent="0" eaLnBrk="1" hangingPunct="1"/>
            <a:r>
              <a:rPr lang="sk-SK" sz="3400" dirty="0" smtClean="0"/>
              <a:t> T. z. ak určitú právomoc </a:t>
            </a:r>
            <a:r>
              <a:rPr lang="sk-SK" sz="3400" b="1" dirty="0" smtClean="0"/>
              <a:t>nezveruje</a:t>
            </a:r>
            <a:r>
              <a:rPr lang="sk-SK" sz="3400" dirty="0" smtClean="0"/>
              <a:t> zákon alebo štatút obce výslovne do právomoci obecného zastupiteľstva, je daná kompetencia starostu obce.</a:t>
            </a:r>
            <a:endParaRPr lang="en-US" sz="3400" dirty="0" smtClean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Základné otázky obce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b="1" dirty="0" smtClean="0"/>
              <a:t>Rozšírenie právomoci OZ štatútom </a:t>
            </a:r>
            <a:r>
              <a:rPr lang="sk-SK" sz="3500" dirty="0" smtClean="0"/>
              <a:t>musí byť v úzkom napojení na riešenie základných otázok života obce v zmysle § 11 ods. 4 z. 369/1990: </a:t>
            </a:r>
            <a:r>
              <a:rPr lang="sk-SK" sz="3500" b="1" i="1" dirty="0" smtClean="0"/>
              <a:t>„obecné zastupiteľstvo rozhoduje o základných otázkach života obce</a:t>
            </a:r>
            <a:r>
              <a:rPr lang="sk-SK" sz="3500" dirty="0" smtClean="0"/>
              <a:t>“.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500" dirty="0" smtClean="0"/>
              <a:t>OZ pritom </a:t>
            </a:r>
            <a:r>
              <a:rPr lang="sk-SK" sz="3500" b="1" dirty="0" smtClean="0"/>
              <a:t>nemôže v nijakom prípade zasahovať do výhradnej pôsobnosti starostu</a:t>
            </a:r>
            <a:r>
              <a:rPr lang="sk-SK" sz="3500" dirty="0" smtClean="0"/>
              <a:t>.</a:t>
            </a:r>
            <a:endParaRPr lang="en-US" sz="35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5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Kompetencia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100" dirty="0" smtClean="0"/>
              <a:t>Ak štatút obce </a:t>
            </a:r>
            <a:r>
              <a:rPr lang="sk-SK" sz="3100" b="1" dirty="0" smtClean="0"/>
              <a:t>nestanovuje právomoci OZ odlišne od zákona</a:t>
            </a:r>
            <a:r>
              <a:rPr lang="sk-SK" sz="3100" dirty="0" smtClean="0"/>
              <a:t>, tak </a:t>
            </a:r>
            <a:r>
              <a:rPr lang="sk-SK" sz="3100" u="sng" dirty="0" smtClean="0"/>
              <a:t>jediným diverzifikačným kritériom </a:t>
            </a:r>
            <a:r>
              <a:rPr lang="sk-SK" sz="3100" dirty="0" smtClean="0"/>
              <a:t>pre rozdelenie právomocí medzi starostom a OZ je výlučne zákonná úprava.</a:t>
            </a: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100" dirty="0" smtClean="0"/>
              <a:t>Uvedené pravidlo platí </a:t>
            </a:r>
            <a:r>
              <a:rPr lang="sk-SK" sz="3100" b="1" dirty="0" smtClean="0"/>
              <a:t>aj pri tvorbe interných normatívnych aktov obce</a:t>
            </a:r>
            <a:r>
              <a:rPr lang="sk-SK" sz="31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100" dirty="0" smtClean="0"/>
              <a:t>V</a:t>
            </a:r>
            <a:r>
              <a:rPr lang="sk-SK" sz="3100" b="1" dirty="0" smtClean="0"/>
              <a:t> praxi </a:t>
            </a:r>
            <a:r>
              <a:rPr lang="sk-SK" sz="3100" dirty="0" smtClean="0"/>
              <a:t>slovenských obcí však takéto členenie kompetencií </a:t>
            </a:r>
            <a:r>
              <a:rPr lang="sk-SK" sz="3100" b="1" dirty="0" smtClean="0"/>
              <a:t>často-krát nie je rešpektované </a:t>
            </a:r>
            <a:r>
              <a:rPr lang="sk-SK" sz="3100" dirty="0" smtClean="0"/>
              <a:t>a veľké množstvo vnútorných predpisov, býva nesprávne vydaných vecne nepríslušným orgánom, a to najmä obecným zastupiteľstvom. </a:t>
            </a: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b="1" dirty="0" smtClean="0"/>
              <a:t>A/ 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Na základe platnej zákonnej úpravy teda patrí do schvaľovacej </a:t>
            </a:r>
            <a:r>
              <a:rPr lang="sk-SK" sz="3200" b="1" dirty="0" smtClean="0"/>
              <a:t>VÝLUČNEJ PÔSOBNOSTI OBECNÉHO ZASTUPITEĽSTVA </a:t>
            </a:r>
            <a:r>
              <a:rPr lang="sk-SK" sz="3200" dirty="0" smtClean="0"/>
              <a:t>schvaľovanie týchto interných normatívnych aktov: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54308" name="Zástupný symbol obsahu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3600" b="1" dirty="0" smtClean="0"/>
              <a:t>1. Štatút obce</a:t>
            </a:r>
            <a:endParaRPr lang="en-US" sz="3600" dirty="0" smtClean="0"/>
          </a:p>
          <a:p>
            <a:pPr eaLnBrk="1" hangingPunct="1">
              <a:buFont typeface="Arial" charset="0"/>
              <a:buNone/>
            </a:pPr>
            <a:r>
              <a:rPr lang="sk-SK" sz="3600" i="1" dirty="0" smtClean="0"/>
              <a:t>• Podľa § 11 ods. 4 písm. k) zákona č. 369/1990 Zb. o obecnom zriadení -  „Obecnému zastupiteľstvu je vyhradené schvaľovať štatút obce.“</a:t>
            </a:r>
            <a:endParaRPr lang="en-US" sz="36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3088</Words>
  <Application>Microsoft Office PowerPoint</Application>
  <PresentationFormat>Prezentácia na obrazovke (4:3)</PresentationFormat>
  <Paragraphs>519</Paragraphs>
  <Slides>115</Slides>
  <Notes>102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115</vt:i4>
      </vt:variant>
    </vt:vector>
  </HeadingPairs>
  <TitlesOfParts>
    <vt:vector size="119" baseType="lpstr">
      <vt:lpstr>Arial</vt:lpstr>
      <vt:lpstr>Calibri</vt:lpstr>
      <vt:lpstr>Symbol</vt:lpstr>
      <vt:lpstr>Motív Office</vt:lpstr>
      <vt:lpstr>NORMOTVORBA OBCÍ </vt:lpstr>
      <vt:lpstr>Prezentácia programu PowerPoint</vt:lpstr>
      <vt:lpstr>CIEĽ PREDNÁŠKY</vt:lpstr>
      <vt:lpstr>CIEĽ PREDNÁŠKY</vt:lpstr>
      <vt:lpstr>CIEĽ PREDNÁŠKY</vt:lpstr>
      <vt:lpstr>POJEM VŠEOBECNE ZÁVÄZNÝCH NARIADENÍ OBCE</vt:lpstr>
      <vt:lpstr>Právne zakotvenie</vt:lpstr>
      <vt:lpstr>V § 6 ods. 1 z. 369/1990:</vt:lpstr>
      <vt:lpstr>V § 6 ods. 2 z. 369/1990:</vt:lpstr>
      <vt:lpstr>Definícia</vt:lpstr>
      <vt:lpstr>Z tejto definície =&gt; znaky VZN:</vt:lpstr>
      <vt:lpstr>Znaky VZN</vt:lpstr>
      <vt:lpstr>Znaky VZN</vt:lpstr>
      <vt:lpstr>ČLENENIE VZN</vt:lpstr>
      <vt:lpstr>1. Tzv. prvotné VZN (originárne)</vt:lpstr>
      <vt:lpstr>Súladnosť prvotných VZN</vt:lpstr>
      <vt:lpstr>Vecná pôsobnosť prvotných VZN </vt:lpstr>
      <vt:lpstr>A) Ukladanie povinností</vt:lpstr>
      <vt:lpstr>Príklady</vt:lpstr>
      <vt:lpstr>1. Požívanie alkoholu</vt:lpstr>
      <vt:lpstr>Stará úprava- do 31. júla 1996 </vt:lpstr>
      <vt:lpstr>Nová úprava – od 1. augusta 1996</vt:lpstr>
      <vt:lpstr>Doplnenie zákonného splnomocnenia</vt:lpstr>
      <vt:lpstr>Protiústavné VZN</vt:lpstr>
      <vt:lpstr>2. Žobranie</vt:lpstr>
      <vt:lpstr>Judikatúra ÚS SR o žobraní  (sp. zn. II. ÚS 45/96)</vt:lpstr>
      <vt:lpstr>3. Používanie pyrotechnických výrobkov na zábavné a oslavné účely</vt:lpstr>
      <vt:lpstr>Zavedenie splnomocnenia</vt:lpstr>
      <vt:lpstr>Využitie možnosti</vt:lpstr>
      <vt:lpstr>Krátke trvanie splnomocnenia</vt:lpstr>
      <vt:lpstr>Dôsledok</vt:lpstr>
      <vt:lpstr>Pôsobnosť obcí na úseku výbušnín</vt:lpstr>
      <vt:lpstr>B) Obmedzenie základných práv a slobôd</vt:lpstr>
      <vt:lpstr>Príklad </vt:lpstr>
      <vt:lpstr>Príklad</vt:lpstr>
      <vt:lpstr>2. Tzv. odvodené (derivatívne) VZN </vt:lpstr>
      <vt:lpstr>Súladnosť odvodených VZN</vt:lpstr>
      <vt:lpstr>Rozlíšenie</vt:lpstr>
      <vt:lpstr>Trend</vt:lpstr>
      <vt:lpstr>=&gt; Princíp subsidiarity:</vt:lpstr>
      <vt:lpstr>TVORBA VZN OBCE</vt:lpstr>
      <vt:lpstr> Proces tvorby VZN - zahrňuje tieto  etapy práce: </vt:lpstr>
      <vt:lpstr>1. Príprava návrhu VZN</vt:lpstr>
      <vt:lpstr>Zverejnenie návrhu VZN</vt:lpstr>
      <vt:lpstr>Trendy pri zverejňovaní návrhu</vt:lpstr>
      <vt:lpstr>Zverejnenie návrhu na internetovej adrese</vt:lpstr>
      <vt:lpstr>Paradox</vt:lpstr>
      <vt:lpstr>Výnimky</vt:lpstr>
      <vt:lpstr>Pripomienkovanie návrhu VZN</vt:lpstr>
      <vt:lpstr>Vyhodnotenie pripomienok</vt:lpstr>
      <vt:lpstr>Aplikačná skúsenosť</vt:lpstr>
      <vt:lpstr>2. Prejednanie návrhu VZN</vt:lpstr>
      <vt:lpstr>Vypočutie poradného hlasu</vt:lpstr>
      <vt:lpstr>3. Schválenie VZN</vt:lpstr>
      <vt:lpstr>Zásadný aplikačný a právno-teorecický problém =&gt; problém zákonnej úpravy:</vt:lpstr>
      <vt:lpstr>a) USTÁLENÝ VÝKLAD: negatívna odpoveď</vt:lpstr>
      <vt:lpstr>ROZDIELY:</vt:lpstr>
      <vt:lpstr>ROZDIELY:</vt:lpstr>
      <vt:lpstr>ROZDIELY:</vt:lpstr>
      <vt:lpstr>b) ODLIŠNÝ PRÍSTUP: pozitívna odpoveď</vt:lpstr>
      <vt:lpstr>Aplikačný dôsledok</vt:lpstr>
      <vt:lpstr>ODPORÚČANIA: </vt:lpstr>
      <vt:lpstr>Ďalšie záverečné ustanovenia</vt:lpstr>
      <vt:lpstr>PUBLICITA VZN OBCE</vt:lpstr>
      <vt:lpstr>Pojem publikácie</vt:lpstr>
      <vt:lpstr>Pojem publikácie</vt:lpstr>
      <vt:lpstr>Neznalosť VZN neospravedlňuje</vt:lpstr>
      <vt:lpstr>Zakotvenie fikcie</vt:lpstr>
      <vt:lpstr>Príklad</vt:lpstr>
      <vt:lpstr>Pozorovanie</vt:lpstr>
      <vt:lpstr>Vyhlásenie VZN – znenie zákona</vt:lpstr>
      <vt:lpstr>Z citovaného znenia vyplýva:</vt:lpstr>
      <vt:lpstr>1. Vyvesenie na úradnej tabuli v obci</vt:lpstr>
      <vt:lpstr>2. Zverejnenie spôsobom v obci obvyklým</vt:lpstr>
      <vt:lpstr>Materiálna publikácia</vt:lpstr>
      <vt:lpstr>Opomenutie materiálnej publikácie</vt:lpstr>
      <vt:lpstr>Podoba internetovej stránky</vt:lpstr>
      <vt:lpstr>Pojem - Republikácia VZN</vt:lpstr>
      <vt:lpstr>Republikácia</vt:lpstr>
      <vt:lpstr>Alternatívna možnosť</vt:lpstr>
      <vt:lpstr>Úradná tabuľa</vt:lpstr>
      <vt:lpstr>Problém – v judikatúre i legislatíve absentuje vymedzenie úradnej tabule:</vt:lpstr>
      <vt:lpstr>Demonštrácia na praktickom príklade</vt:lpstr>
      <vt:lpstr>Dve alebo viac tabúľ</vt:lpstr>
      <vt:lpstr>Dve alebo viac tabúľ</vt:lpstr>
      <vt:lpstr>Rozpor so Správnym poriadkom</vt:lpstr>
      <vt:lpstr>Dopad na VZN</vt:lpstr>
      <vt:lpstr>Judikatúra ÚS SR</vt:lpstr>
      <vt:lpstr>Komparácia</vt:lpstr>
      <vt:lpstr>ZÁVERY a ODPORÚČANIA</vt:lpstr>
      <vt:lpstr>ODPORÚČANIA</vt:lpstr>
      <vt:lpstr>ODPORÚČANIA</vt:lpstr>
      <vt:lpstr> Okrem VZN obce je potrebné, aby boli v podmienkach obce schválené tzv.: </vt:lpstr>
      <vt:lpstr>Pojem vnútorných predpisov</vt:lpstr>
      <vt:lpstr>Kompetencia</vt:lpstr>
      <vt:lpstr>Interpretačné pravidlo</vt:lpstr>
      <vt:lpstr>Základné otázky obce</vt:lpstr>
      <vt:lpstr>Kompetencia</vt:lpstr>
      <vt:lpstr> A/  Na základe platnej zákonnej úpravy teda patrí do schvaľovacej VÝLUČNEJ PÔSOBNOSTI OBECNÉHO ZASTUPITEĽSTVA schvaľovanie týchto interných normatívnych aktov: </vt:lpstr>
      <vt:lpstr>VÝLUČNÁ PÔSOBNOSŤ OBECNÉHO ZASTUPITEĽSTVA</vt:lpstr>
      <vt:lpstr>VÝLUČNÁ PÔSOBNOSŤ OBECNÉHO ZASTUPITEĽSTVA</vt:lpstr>
      <vt:lpstr>VÝLUČNÁ PÔSOBNOSŤ OBECNÉHO ZASTUPITEĽSTVA</vt:lpstr>
      <vt:lpstr> B/ Do VÝLUČNEJ PRÁVOMOCI STAROSTU OBCE je vyhradené vydávanie týchto interných normatívnych aktov: </vt:lpstr>
      <vt:lpstr>VÝLUČNÁ PRÁVOMOC STAROSTU OBCE</vt:lpstr>
      <vt:lpstr>VÝLUČNÁ PRÁVOMOC STAROSTU OBCE</vt:lpstr>
      <vt:lpstr>Ostatné vnútorné predpisy</vt:lpstr>
      <vt:lpstr>KATALÓG VNÚTORNÝCH NORIEM</vt:lpstr>
      <vt:lpstr>PREHĽAD ŠTANDARDNÝCH VNÚTORNÝCH PREDPISOV</vt:lpstr>
      <vt:lpstr>PREHĽAD ŠTANDARDNÝCH VNÚTORNÝCH PREDPISOV</vt:lpstr>
      <vt:lpstr>PREHĽAD ŠTANDARDNÝCH VNÚTORNÝCH PREDPISOV</vt:lpstr>
      <vt:lpstr>PREHĽAD ŠTANDARDNÝCH VNÚTORNÝCH PREDPISOV</vt:lpstr>
      <vt:lpstr>Evidencia vnútorných predpisov</vt:lpstr>
      <vt:lpstr>KATALÓG VŠEOBECNE ZÁVÄZNÝCH NARIADENÍ </vt:lpstr>
      <vt:lpstr>Faktický stav</vt:lpstr>
      <vt:lpstr>Ďakujem za pozornosť.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NORMOTVORBA OBCÍ </dc:title>
  <cp:lastModifiedBy>tekeli</cp:lastModifiedBy>
  <cp:revision>450</cp:revision>
  <dcterms:modified xsi:type="dcterms:W3CDTF">2015-10-27T21:35:33Z</dcterms:modified>
</cp:coreProperties>
</file>