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3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4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5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5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5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6.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5"/>
  </p:notesMasterIdLst>
  <p:handoutMasterIdLst>
    <p:handoutMasterId r:id="rId96"/>
  </p:handoutMasterIdLst>
  <p:sldIdLst>
    <p:sldId id="259" r:id="rId2"/>
    <p:sldId id="331" r:id="rId3"/>
    <p:sldId id="289" r:id="rId4"/>
    <p:sldId id="261" r:id="rId5"/>
    <p:sldId id="290" r:id="rId6"/>
    <p:sldId id="288" r:id="rId7"/>
    <p:sldId id="291" r:id="rId8"/>
    <p:sldId id="282" r:id="rId9"/>
    <p:sldId id="292" r:id="rId10"/>
    <p:sldId id="296" r:id="rId11"/>
    <p:sldId id="395" r:id="rId12"/>
    <p:sldId id="301" r:id="rId13"/>
    <p:sldId id="306" r:id="rId14"/>
    <p:sldId id="307" r:id="rId15"/>
    <p:sldId id="298" r:id="rId16"/>
    <p:sldId id="318" r:id="rId17"/>
    <p:sldId id="413" r:id="rId18"/>
    <p:sldId id="308" r:id="rId19"/>
    <p:sldId id="347" r:id="rId20"/>
    <p:sldId id="317" r:id="rId21"/>
    <p:sldId id="353" r:id="rId22"/>
    <p:sldId id="351" r:id="rId23"/>
    <p:sldId id="349" r:id="rId24"/>
    <p:sldId id="344" r:id="rId25"/>
    <p:sldId id="348" r:id="rId26"/>
    <p:sldId id="387" r:id="rId27"/>
    <p:sldId id="390" r:id="rId28"/>
    <p:sldId id="345" r:id="rId29"/>
    <p:sldId id="388" r:id="rId30"/>
    <p:sldId id="389" r:id="rId31"/>
    <p:sldId id="309" r:id="rId32"/>
    <p:sldId id="310" r:id="rId33"/>
    <p:sldId id="407" r:id="rId34"/>
    <p:sldId id="408" r:id="rId35"/>
    <p:sldId id="391" r:id="rId36"/>
    <p:sldId id="314" r:id="rId37"/>
    <p:sldId id="313" r:id="rId38"/>
    <p:sldId id="316" r:id="rId39"/>
    <p:sldId id="315" r:id="rId40"/>
    <p:sldId id="412" r:id="rId41"/>
    <p:sldId id="396" r:id="rId42"/>
    <p:sldId id="397" r:id="rId43"/>
    <p:sldId id="299" r:id="rId44"/>
    <p:sldId id="329" r:id="rId45"/>
    <p:sldId id="339" r:id="rId46"/>
    <p:sldId id="357" r:id="rId47"/>
    <p:sldId id="355" r:id="rId48"/>
    <p:sldId id="356" r:id="rId49"/>
    <p:sldId id="358" r:id="rId50"/>
    <p:sldId id="405" r:id="rId51"/>
    <p:sldId id="300" r:id="rId52"/>
    <p:sldId id="327" r:id="rId53"/>
    <p:sldId id="323" r:id="rId54"/>
    <p:sldId id="322" r:id="rId55"/>
    <p:sldId id="325" r:id="rId56"/>
    <p:sldId id="354" r:id="rId57"/>
    <p:sldId id="332" r:id="rId58"/>
    <p:sldId id="375" r:id="rId59"/>
    <p:sldId id="382" r:id="rId60"/>
    <p:sldId id="385" r:id="rId61"/>
    <p:sldId id="400" r:id="rId62"/>
    <p:sldId id="401" r:id="rId63"/>
    <p:sldId id="402" r:id="rId64"/>
    <p:sldId id="403" r:id="rId65"/>
    <p:sldId id="334" r:id="rId66"/>
    <p:sldId id="377" r:id="rId67"/>
    <p:sldId id="384" r:id="rId68"/>
    <p:sldId id="362" r:id="rId69"/>
    <p:sldId id="383" r:id="rId70"/>
    <p:sldId id="371" r:id="rId71"/>
    <p:sldId id="335" r:id="rId72"/>
    <p:sldId id="337" r:id="rId73"/>
    <p:sldId id="326" r:id="rId74"/>
    <p:sldId id="330" r:id="rId75"/>
    <p:sldId id="361" r:id="rId76"/>
    <p:sldId id="399" r:id="rId77"/>
    <p:sldId id="328" r:id="rId78"/>
    <p:sldId id="305" r:id="rId79"/>
    <p:sldId id="293" r:id="rId80"/>
    <p:sldId id="411" r:id="rId81"/>
    <p:sldId id="406" r:id="rId82"/>
    <p:sldId id="294" r:id="rId83"/>
    <p:sldId id="418" r:id="rId84"/>
    <p:sldId id="409" r:id="rId85"/>
    <p:sldId id="414" r:id="rId86"/>
    <p:sldId id="415" r:id="rId87"/>
    <p:sldId id="417" r:id="rId88"/>
    <p:sldId id="416" r:id="rId89"/>
    <p:sldId id="410" r:id="rId90"/>
    <p:sldId id="370" r:id="rId91"/>
    <p:sldId id="378" r:id="rId92"/>
    <p:sldId id="283" r:id="rId93"/>
    <p:sldId id="278" r:id="rId94"/>
  </p:sldIdLst>
  <p:sldSz cx="9144000" cy="6858000" type="screen4x3"/>
  <p:notesSz cx="6769100" cy="9906000"/>
  <p:defaultText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79CC93D-E52E-4D84-901B-11D7331DD495}">
          <p14:sldIdLst>
            <p14:sldId id="259"/>
          </p14:sldIdLst>
        </p14:section>
        <p14:section name="Přehled a cíle" id="{ABA716BF-3A5C-4ADB-94C9-CFEF84EBA240}">
          <p14:sldIdLst>
            <p14:sldId id="331"/>
            <p14:sldId id="289"/>
            <p14:sldId id="261"/>
            <p14:sldId id="290"/>
            <p14:sldId id="288"/>
            <p14:sldId id="291"/>
            <p14:sldId id="282"/>
            <p14:sldId id="292"/>
            <p14:sldId id="296"/>
            <p14:sldId id="395"/>
            <p14:sldId id="301"/>
            <p14:sldId id="306"/>
            <p14:sldId id="307"/>
            <p14:sldId id="298"/>
            <p14:sldId id="318"/>
            <p14:sldId id="413"/>
            <p14:sldId id="308"/>
            <p14:sldId id="347"/>
            <p14:sldId id="317"/>
            <p14:sldId id="353"/>
            <p14:sldId id="351"/>
            <p14:sldId id="349"/>
            <p14:sldId id="344"/>
            <p14:sldId id="348"/>
            <p14:sldId id="387"/>
            <p14:sldId id="390"/>
            <p14:sldId id="345"/>
            <p14:sldId id="388"/>
            <p14:sldId id="389"/>
            <p14:sldId id="309"/>
            <p14:sldId id="310"/>
            <p14:sldId id="407"/>
            <p14:sldId id="408"/>
            <p14:sldId id="391"/>
            <p14:sldId id="314"/>
            <p14:sldId id="313"/>
            <p14:sldId id="316"/>
            <p14:sldId id="315"/>
            <p14:sldId id="412"/>
            <p14:sldId id="396"/>
            <p14:sldId id="397"/>
            <p14:sldId id="299"/>
            <p14:sldId id="329"/>
            <p14:sldId id="339"/>
            <p14:sldId id="357"/>
            <p14:sldId id="355"/>
            <p14:sldId id="356"/>
            <p14:sldId id="358"/>
            <p14:sldId id="405"/>
            <p14:sldId id="300"/>
            <p14:sldId id="327"/>
            <p14:sldId id="323"/>
            <p14:sldId id="322"/>
            <p14:sldId id="325"/>
            <p14:sldId id="354"/>
            <p14:sldId id="332"/>
            <p14:sldId id="375"/>
            <p14:sldId id="382"/>
            <p14:sldId id="385"/>
            <p14:sldId id="400"/>
            <p14:sldId id="401"/>
            <p14:sldId id="402"/>
            <p14:sldId id="403"/>
            <p14:sldId id="334"/>
            <p14:sldId id="377"/>
            <p14:sldId id="384"/>
            <p14:sldId id="362"/>
            <p14:sldId id="383"/>
            <p14:sldId id="371"/>
            <p14:sldId id="335"/>
            <p14:sldId id="337"/>
            <p14:sldId id="326"/>
            <p14:sldId id="330"/>
            <p14:sldId id="361"/>
            <p14:sldId id="399"/>
            <p14:sldId id="328"/>
            <p14:sldId id="305"/>
            <p14:sldId id="293"/>
            <p14:sldId id="411"/>
            <p14:sldId id="406"/>
            <p14:sldId id="294"/>
            <p14:sldId id="418"/>
            <p14:sldId id="409"/>
            <p14:sldId id="414"/>
            <p14:sldId id="415"/>
            <p14:sldId id="417"/>
            <p14:sldId id="416"/>
            <p14:sldId id="410"/>
            <p14:sldId id="370"/>
            <p14:sldId id="378"/>
            <p14:sldId id="283"/>
          </p14:sldIdLst>
        </p14:section>
        <p14:section name="Téma 1" id="{6D9936A3-3945-4757-BC8B-B5C252D8E036}">
          <p14:sldIdLst/>
        </p14:section>
        <p14:section name="Ukázkové snímky pro vizuální prvky" id="{BAB3A466-96C9-4230-9978-795378D75699}">
          <p14:sldIdLst/>
        </p14:section>
        <p14:section name="Případová studie" id="{8C0305C9-B152-4FBA-A789-FE1976D53990}">
          <p14:sldIdLst/>
        </p14:section>
        <p14:section name="Závěr a souhrn" id="{790CEF5B-569A-4C2F-BED5-750B08C0E5AD}">
          <p14:sldIdLst/>
        </p14:section>
        <p14:section name="Dodatek" id="{3F78B471-41DA-46F2-A8E4-97E471896AB3}">
          <p14:sldIdLst>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75" d="100"/>
          <a:sy n="75" d="100"/>
        </p:scale>
        <p:origin x="1781" y="43"/>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latinLnBrk="0">
              <a:defRPr lang="cs-CZ" sz="1200"/>
            </a:lvl1pPr>
          </a:lstStyle>
          <a:p>
            <a:endParaRPr lang="cs-CZ" dirty="0"/>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latinLnBrk="0">
              <a:defRPr lang="cs-CZ" sz="1200"/>
            </a:lvl1pPr>
          </a:lstStyle>
          <a:p>
            <a:fld id="{D83FDC75-7F73-4A4A-A77C-09AADF00E0EA}" type="datetimeFigureOut">
              <a:rPr lang="cs-CZ" smtClean="0"/>
              <a:pPr/>
              <a:t>5.2.2015</a:t>
            </a:fld>
            <a:endParaRPr lang="cs-CZ" dirty="0"/>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latinLnBrk="0">
              <a:defRPr lang="cs-CZ" sz="1200"/>
            </a:lvl1pPr>
          </a:lstStyle>
          <a:p>
            <a:endParaRPr lang="cs-CZ" dirty="0"/>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latinLnBrk="0">
              <a:defRPr lang="cs-CZ" sz="1200"/>
            </a:lvl1pPr>
          </a:lstStyle>
          <a:p>
            <a:fld id="{459226BF-1F13-42D3-80DC-373E7ADD1EBC}" type="slidenum">
              <a:rPr lang="cs-CZ" smtClean="0"/>
              <a:pPr/>
              <a:t>‹#›</a:t>
            </a:fld>
            <a:endParaRPr lang="cs-CZ" dirty="0"/>
          </a:p>
        </p:txBody>
      </p:sp>
    </p:spTree>
    <p:extLst>
      <p:ext uri="{BB962C8B-B14F-4D97-AF65-F5344CB8AC3E}">
        <p14:creationId xmlns:p14="http://schemas.microsoft.com/office/powerpoint/2010/main" val="49225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latinLnBrk="0">
              <a:defRPr lang="cs-CZ" sz="1200"/>
            </a:lvl1pPr>
          </a:lstStyle>
          <a:p>
            <a:endParaRPr lang="cs-CZ"/>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latinLnBrk="0">
              <a:defRPr lang="cs-CZ" sz="1200"/>
            </a:lvl1pPr>
          </a:lstStyle>
          <a:p>
            <a:fld id="{48AEF76B-3757-4A0B-AF93-28494465C1DD}" type="datetimeFigureOut">
              <a:pPr/>
              <a:t>5.2.2015</a:t>
            </a:fld>
            <a:endParaRPr lang="cs-CZ"/>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cs-CZ"/>
              <a:t>Po kliknutí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latinLnBrk="0">
              <a:defRPr lang="cs-CZ" sz="1200"/>
            </a:lvl1pPr>
          </a:lstStyle>
          <a:p>
            <a:endParaRPr lang="cs-CZ"/>
          </a:p>
        </p:txBody>
      </p:sp>
      <p:sp>
        <p:nvSpPr>
          <p:cNvPr id="7" name="Slide Number Placehold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latinLnBrk="0">
              <a:defRPr lang="cs-CZ" sz="1200"/>
            </a:lvl1pPr>
          </a:lstStyle>
          <a:p>
            <a:fld id="{75693FD4-8F83-4EF7-AC3F-0DC0388986B0}" type="slidenum">
              <a:pPr/>
              <a:t>‹#›</a:t>
            </a:fld>
            <a:endParaRPr lang="cs-CZ"/>
          </a:p>
        </p:txBody>
      </p:sp>
    </p:spTree>
    <p:extLst>
      <p:ext uri="{BB962C8B-B14F-4D97-AF65-F5344CB8AC3E}">
        <p14:creationId xmlns:p14="http://schemas.microsoft.com/office/powerpoint/2010/main" val="863395905"/>
      </p:ext>
    </p:extLst>
  </p:cSld>
  <p:clrMap bg1="lt1" tx1="dk1" bg2="lt2" tx2="dk2" accent1="accent1" accent2="accent2" accent3="accent3" accent4="accent4" accent5="accent5" accent6="accent6" hlink="hlink" folHlink="folHlink"/>
  <p:notesStyle>
    <a:lvl1pPr marL="0" algn="l" defTabSz="914400" rtl="0" eaLnBrk="1" latinLnBrk="0" hangingPunct="1">
      <a:defRPr lang="cs-CZ" sz="1200" kern="1200">
        <a:solidFill>
          <a:schemeClr val="tx1"/>
        </a:solidFill>
        <a:latin typeface="+mn-lt"/>
        <a:ea typeface="+mn-ea"/>
        <a:cs typeface="+mn-cs"/>
      </a:defRPr>
    </a:lvl1pPr>
    <a:lvl2pPr marL="457200" algn="l" defTabSz="914400" rtl="0" eaLnBrk="1" latinLnBrk="0" hangingPunct="1">
      <a:defRPr lang="cs-CZ" sz="1200" kern="1200">
        <a:solidFill>
          <a:schemeClr val="tx1"/>
        </a:solidFill>
        <a:latin typeface="+mn-lt"/>
        <a:ea typeface="+mn-ea"/>
        <a:cs typeface="+mn-cs"/>
      </a:defRPr>
    </a:lvl2pPr>
    <a:lvl3pPr marL="914400" algn="l" defTabSz="914400" rtl="0" eaLnBrk="1" latinLnBrk="0" hangingPunct="1">
      <a:defRPr lang="cs-CZ" sz="1200" kern="1200">
        <a:solidFill>
          <a:schemeClr val="tx1"/>
        </a:solidFill>
        <a:latin typeface="+mn-lt"/>
        <a:ea typeface="+mn-ea"/>
        <a:cs typeface="+mn-cs"/>
      </a:defRPr>
    </a:lvl3pPr>
    <a:lvl4pPr marL="1371600" algn="l" defTabSz="914400" rtl="0" eaLnBrk="1" latinLnBrk="0" hangingPunct="1">
      <a:defRPr lang="cs-CZ" sz="1200" kern="1200">
        <a:solidFill>
          <a:schemeClr val="tx1"/>
        </a:solidFill>
        <a:latin typeface="+mn-lt"/>
        <a:ea typeface="+mn-ea"/>
        <a:cs typeface="+mn-cs"/>
      </a:defRPr>
    </a:lvl4pPr>
    <a:lvl5pPr marL="1828800" algn="l" defTabSz="914400" rtl="0" eaLnBrk="1" latinLnBrk="0" hangingPunct="1">
      <a:defRPr lang="cs-CZ" sz="1200" kern="1200">
        <a:solidFill>
          <a:schemeClr val="tx1"/>
        </a:solidFill>
        <a:latin typeface="+mn-lt"/>
        <a:ea typeface="+mn-ea"/>
        <a:cs typeface="+mn-cs"/>
      </a:defRPr>
    </a:lvl5pPr>
    <a:lvl6pPr marL="2286000" algn="l" defTabSz="914400" rtl="0" eaLnBrk="1" latinLnBrk="0" hangingPunct="1">
      <a:defRPr lang="cs-CZ" sz="1200" kern="1200">
        <a:solidFill>
          <a:schemeClr val="tx1"/>
        </a:solidFill>
        <a:latin typeface="+mn-lt"/>
        <a:ea typeface="+mn-ea"/>
        <a:cs typeface="+mn-cs"/>
      </a:defRPr>
    </a:lvl6pPr>
    <a:lvl7pPr marL="2743200" algn="l" defTabSz="914400" rtl="0" eaLnBrk="1" latinLnBrk="0" hangingPunct="1">
      <a:defRPr lang="cs-CZ" sz="1200" kern="1200">
        <a:solidFill>
          <a:schemeClr val="tx1"/>
        </a:solidFill>
        <a:latin typeface="+mn-lt"/>
        <a:ea typeface="+mn-ea"/>
        <a:cs typeface="+mn-cs"/>
      </a:defRPr>
    </a:lvl7pPr>
    <a:lvl8pPr marL="3200400" algn="l" defTabSz="914400" rtl="0" eaLnBrk="1" latinLnBrk="0" hangingPunct="1">
      <a:defRPr lang="cs-CZ" sz="1200" kern="1200">
        <a:solidFill>
          <a:schemeClr val="tx1"/>
        </a:solidFill>
        <a:latin typeface="+mn-lt"/>
        <a:ea typeface="+mn-ea"/>
        <a:cs typeface="+mn-cs"/>
      </a:defRPr>
    </a:lvl8pPr>
    <a:lvl9pPr marL="3657600" algn="l" defTabSz="914400" rtl="0" eaLnBrk="1" latinLnBrk="0" hangingPunct="1">
      <a:defRPr lang="cs-CZ"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cs-CZ"/>
            </a:pPr>
            <a:r>
              <a:rPr lang="cs-CZ" dirty="0" smtClean="0"/>
              <a:t>Tuto šablonu lze použít jako počáteční soubor pro prezentaci výukových materiálů při práci ve skupině.</a:t>
            </a:r>
          </a:p>
          <a:p>
            <a:endParaRPr lang="cs-CZ" dirty="0" smtClean="0"/>
          </a:p>
          <a:p>
            <a:pPr lvl="0"/>
            <a:r>
              <a:rPr lang="cs-CZ" sz="1200" b="1" dirty="0" smtClean="0"/>
              <a:t>Oddíly</a:t>
            </a:r>
            <a:endParaRPr lang="cs-CZ" sz="1200" b="0" dirty="0" smtClean="0"/>
          </a:p>
          <a:p>
            <a:pPr lvl="0"/>
            <a:r>
              <a:rPr lang="cs-CZ" sz="1200" b="0" dirty="0" smtClean="0"/>
              <a:t>Po kliknutí na snímek pravým tlačítkem myši lze přidat oddíly.</a:t>
            </a:r>
            <a:r>
              <a:rPr lang="cs-CZ" sz="1200" b="0" baseline="0" dirty="0" smtClean="0"/>
              <a:t> Oddíly mohou pomoci uspořádat snímky nebo usnadnit spolupráci mezi více autory.</a:t>
            </a:r>
            <a:endParaRPr lang="cs-CZ" sz="1200" b="0" dirty="0" smtClean="0"/>
          </a:p>
          <a:p>
            <a:pPr lvl="0"/>
            <a:endParaRPr lang="cs-CZ" sz="1200" b="1" dirty="0" smtClean="0"/>
          </a:p>
          <a:p>
            <a:pPr lvl="0"/>
            <a:r>
              <a:rPr lang="cs-CZ" sz="1200" b="1" dirty="0" smtClean="0"/>
              <a:t>Poznámky</a:t>
            </a:r>
          </a:p>
          <a:p>
            <a:pPr lvl="0"/>
            <a:r>
              <a:rPr lang="cs-CZ" sz="1200" dirty="0" smtClean="0"/>
              <a:t>Oddíl Poznámky použijte k zadání poznámek k doručení nebo dalších podrobností pro posluchače.</a:t>
            </a:r>
            <a:r>
              <a:rPr lang="cs-CZ" sz="1200" baseline="0" dirty="0" smtClean="0"/>
              <a:t> Tyto poznámky lze zobrazit během prezentace. </a:t>
            </a:r>
          </a:p>
          <a:p>
            <a:pPr lvl="0">
              <a:buFontTx/>
              <a:buNone/>
            </a:pPr>
            <a:r>
              <a:rPr lang="cs-CZ" sz="1200" dirty="0" smtClean="0"/>
              <a:t>Vezměte v úvahu velikost písma (důležité pro usnadnění, viditelnost, pořízení videozáznamu a online provoz).</a:t>
            </a:r>
          </a:p>
          <a:p>
            <a:pPr lvl="0"/>
            <a:endParaRPr lang="cs-CZ" sz="1200" dirty="0" smtClean="0"/>
          </a:p>
          <a:p>
            <a:pPr lvl="0">
              <a:buFontTx/>
              <a:buNone/>
            </a:pPr>
            <a:r>
              <a:rPr lang="cs-CZ" sz="1200" b="1" dirty="0" smtClean="0"/>
              <a:t>Sladěné barvy </a:t>
            </a:r>
          </a:p>
          <a:p>
            <a:pPr lvl="0">
              <a:buFontTx/>
              <a:buNone/>
            </a:pPr>
            <a:r>
              <a:rPr lang="cs-CZ" sz="1200" dirty="0" smtClean="0"/>
              <a:t>Věnujte zvláštní pozornost obrázkům, grafům a textovým polím.</a:t>
            </a:r>
            <a:r>
              <a:rPr lang="cs-CZ" sz="1200" baseline="0" dirty="0" smtClean="0"/>
              <a:t> </a:t>
            </a:r>
            <a:endParaRPr lang="cs-CZ" sz="1200" dirty="0" smtClean="0"/>
          </a:p>
          <a:p>
            <a:pPr lvl="0"/>
            <a:r>
              <a:rPr lang="cs-CZ" sz="1200" dirty="0" smtClean="0"/>
              <a:t>Zvažte, zda účastníci budou tisknout černobíle nebo ve </a:t>
            </a:r>
            <a:r>
              <a:rPr lang="cs-CZ" sz="1200" dirty="0" err="1" smtClean="0"/>
              <a:t>stupních šedé</a:t>
            </a:r>
            <a:r>
              <a:rPr lang="cs-CZ" sz="1200" dirty="0" smtClean="0"/>
              <a:t>. Provedením zkušebního tisku ověřte, zda barvy fungují správně při vytištění černobíle i ve </a:t>
            </a:r>
            <a:r>
              <a:rPr lang="cs-CZ" sz="1200" dirty="0" err="1" smtClean="0"/>
              <a:t>stupních šedé</a:t>
            </a:r>
            <a:r>
              <a:rPr lang="cs-CZ" sz="1200" dirty="0" smtClean="0"/>
              <a:t>.</a:t>
            </a:r>
          </a:p>
          <a:p>
            <a:pPr lvl="0">
              <a:buFontTx/>
              <a:buNone/>
            </a:pPr>
            <a:endParaRPr lang="cs-CZ" sz="1200" dirty="0" smtClean="0"/>
          </a:p>
          <a:p>
            <a:pPr lvl="0">
              <a:buFontTx/>
              <a:buNone/>
            </a:pPr>
            <a:r>
              <a:rPr lang="cs-CZ" sz="1200" b="1" dirty="0" smtClean="0"/>
              <a:t>Obrázky, tabulky a grafy</a:t>
            </a:r>
          </a:p>
          <a:p>
            <a:pPr lvl="0"/>
            <a:r>
              <a:rPr lang="cs-CZ" sz="1200" dirty="0" smtClean="0"/>
              <a:t>Vsaďte na jednoduchost: pokud je to možné, použijte konzistentní a nerušivé styly a barvy.</a:t>
            </a:r>
          </a:p>
          <a:p>
            <a:pPr lvl="0"/>
            <a:r>
              <a:rPr lang="cs-CZ" sz="1200" dirty="0" smtClean="0"/>
              <a:t>Označte popisky všechny grafy a tabulky.</a:t>
            </a:r>
          </a:p>
          <a:p>
            <a:endParaRPr lang="cs-CZ" dirty="0" smtClean="0"/>
          </a:p>
          <a:p>
            <a:endParaRPr lang="cs-CZ" dirty="0" smtClean="0"/>
          </a:p>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a:t>
            </a:fld>
            <a:endParaRPr lang="cs-CZ"/>
          </a:p>
        </p:txBody>
      </p:sp>
    </p:spTree>
    <p:extLst>
      <p:ext uri="{BB962C8B-B14F-4D97-AF65-F5344CB8AC3E}">
        <p14:creationId xmlns:p14="http://schemas.microsoft.com/office/powerpoint/2010/main" val="108660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10</a:t>
            </a:fld>
            <a:endParaRPr lang="cs-CZ" dirty="0"/>
          </a:p>
        </p:txBody>
      </p:sp>
    </p:spTree>
    <p:extLst>
      <p:ext uri="{BB962C8B-B14F-4D97-AF65-F5344CB8AC3E}">
        <p14:creationId xmlns:p14="http://schemas.microsoft.com/office/powerpoint/2010/main" val="66751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cs-CZ" dirty="0" smtClean="0"/>
              <a:t>Microsoft </a:t>
            </a:r>
            <a:r>
              <a:rPr lang="cs-CZ" b="1" dirty="0" smtClean="0"/>
              <a:t>Konstrukční dokonalost</a:t>
            </a:r>
            <a:endParaRPr lang="cs-CZ" dirty="0" smtClean="0"/>
          </a:p>
        </p:txBody>
      </p:sp>
      <p:sp>
        <p:nvSpPr>
          <p:cNvPr id="41987" name="Rectangle 25"/>
          <p:cNvSpPr>
            <a:spLocks noGrp="1" noChangeArrowheads="1"/>
          </p:cNvSpPr>
          <p:nvPr>
            <p:ph type="ftr" sz="quarter" idx="4"/>
          </p:nvPr>
        </p:nvSpPr>
        <p:spPr>
          <a:noFill/>
        </p:spPr>
        <p:txBody>
          <a:bodyPr/>
          <a:lstStyle/>
          <a:p>
            <a:r>
              <a:rPr lang="cs-CZ" dirty="0" smtClean="0"/>
              <a:t>Důvěrné informace společnosti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cs-CZ" smtClean="0"/>
              <a:pPr/>
              <a:t>11</a:t>
            </a:fld>
            <a:endParaRPr lang="cs-CZ" dirty="0" smtClean="0"/>
          </a:p>
        </p:txBody>
      </p:sp>
      <p:sp>
        <p:nvSpPr>
          <p:cNvPr id="41989" name="Rectangle 2"/>
          <p:cNvSpPr>
            <a:spLocks noGrp="1" noRot="1" noChangeAspect="1" noChangeArrowheads="1" noTextEdit="1"/>
          </p:cNvSpPr>
          <p:nvPr>
            <p:ph type="sldImg"/>
          </p:nvPr>
        </p:nvSpPr>
        <p:spPr>
          <a:xfrm>
            <a:off x="908050" y="488950"/>
            <a:ext cx="4953000" cy="3714750"/>
          </a:xfrm>
          <a:ln/>
        </p:spPr>
      </p:sp>
      <p:sp>
        <p:nvSpPr>
          <p:cNvPr id="41990" name="Rectangle 3"/>
          <p:cNvSpPr>
            <a:spLocks noGrp="1" noChangeArrowheads="1"/>
          </p:cNvSpPr>
          <p:nvPr>
            <p:ph type="body" idx="1"/>
          </p:nvPr>
        </p:nvSpPr>
        <p:spPr>
          <a:xfrm>
            <a:off x="303506" y="4474280"/>
            <a:ext cx="6180482" cy="4934392"/>
          </a:xfrm>
          <a:noFill/>
          <a:ln/>
        </p:spPr>
        <p:txBody>
          <a:bodyPr/>
          <a:lstStyle/>
          <a:p>
            <a:pPr>
              <a:buFontTx/>
              <a:buNone/>
            </a:pPr>
            <a:endParaRPr lang="cs-CZ" dirty="0" smtClean="0"/>
          </a:p>
        </p:txBody>
      </p:sp>
    </p:spTree>
    <p:extLst>
      <p:ext uri="{BB962C8B-B14F-4D97-AF65-F5344CB8AC3E}">
        <p14:creationId xmlns:p14="http://schemas.microsoft.com/office/powerpoint/2010/main" val="263185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12</a:t>
            </a:fld>
            <a:endParaRPr lang="cs-CZ" dirty="0"/>
          </a:p>
        </p:txBody>
      </p:sp>
    </p:spTree>
    <p:extLst>
      <p:ext uri="{BB962C8B-B14F-4D97-AF65-F5344CB8AC3E}">
        <p14:creationId xmlns:p14="http://schemas.microsoft.com/office/powerpoint/2010/main" val="307278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13</a:t>
            </a:fld>
            <a:endParaRPr lang="cs-CZ" dirty="0"/>
          </a:p>
        </p:txBody>
      </p:sp>
    </p:spTree>
    <p:extLst>
      <p:ext uri="{BB962C8B-B14F-4D97-AF65-F5344CB8AC3E}">
        <p14:creationId xmlns:p14="http://schemas.microsoft.com/office/powerpoint/2010/main" val="36745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15</a:t>
            </a:fld>
            <a:endParaRPr lang="cs-CZ" dirty="0"/>
          </a:p>
        </p:txBody>
      </p:sp>
    </p:spTree>
    <p:extLst>
      <p:ext uri="{BB962C8B-B14F-4D97-AF65-F5344CB8AC3E}">
        <p14:creationId xmlns:p14="http://schemas.microsoft.com/office/powerpoint/2010/main" val="387656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17</a:t>
            </a:fld>
            <a:endParaRPr lang="cs-CZ"/>
          </a:p>
        </p:txBody>
      </p:sp>
    </p:spTree>
    <p:extLst>
      <p:ext uri="{BB962C8B-B14F-4D97-AF65-F5344CB8AC3E}">
        <p14:creationId xmlns:p14="http://schemas.microsoft.com/office/powerpoint/2010/main" val="249086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19</a:t>
            </a:fld>
            <a:endParaRPr lang="cs-CZ" dirty="0"/>
          </a:p>
        </p:txBody>
      </p:sp>
    </p:spTree>
    <p:extLst>
      <p:ext uri="{BB962C8B-B14F-4D97-AF65-F5344CB8AC3E}">
        <p14:creationId xmlns:p14="http://schemas.microsoft.com/office/powerpoint/2010/main" val="86828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21</a:t>
            </a:fld>
            <a:endParaRPr lang="cs-CZ" dirty="0"/>
          </a:p>
        </p:txBody>
      </p:sp>
    </p:spTree>
    <p:extLst>
      <p:ext uri="{BB962C8B-B14F-4D97-AF65-F5344CB8AC3E}">
        <p14:creationId xmlns:p14="http://schemas.microsoft.com/office/powerpoint/2010/main" val="98664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22</a:t>
            </a:fld>
            <a:endParaRPr lang="cs-CZ" dirty="0"/>
          </a:p>
        </p:txBody>
      </p:sp>
    </p:spTree>
    <p:extLst>
      <p:ext uri="{BB962C8B-B14F-4D97-AF65-F5344CB8AC3E}">
        <p14:creationId xmlns:p14="http://schemas.microsoft.com/office/powerpoint/2010/main" val="279574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23</a:t>
            </a:fld>
            <a:endParaRPr lang="cs-CZ" dirty="0"/>
          </a:p>
        </p:txBody>
      </p:sp>
    </p:spTree>
    <p:extLst>
      <p:ext uri="{BB962C8B-B14F-4D97-AF65-F5344CB8AC3E}">
        <p14:creationId xmlns:p14="http://schemas.microsoft.com/office/powerpoint/2010/main" val="414583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2</a:t>
            </a:fld>
            <a:endParaRPr lang="cs-CZ"/>
          </a:p>
        </p:txBody>
      </p:sp>
    </p:spTree>
    <p:extLst>
      <p:ext uri="{BB962C8B-B14F-4D97-AF65-F5344CB8AC3E}">
        <p14:creationId xmlns:p14="http://schemas.microsoft.com/office/powerpoint/2010/main" val="192976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25</a:t>
            </a:fld>
            <a:endParaRPr lang="cs-CZ" dirty="0"/>
          </a:p>
        </p:txBody>
      </p:sp>
    </p:spTree>
    <p:extLst>
      <p:ext uri="{BB962C8B-B14F-4D97-AF65-F5344CB8AC3E}">
        <p14:creationId xmlns:p14="http://schemas.microsoft.com/office/powerpoint/2010/main" val="313240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26</a:t>
            </a:fld>
            <a:endParaRPr lang="cs-CZ" dirty="0"/>
          </a:p>
        </p:txBody>
      </p:sp>
    </p:spTree>
    <p:extLst>
      <p:ext uri="{BB962C8B-B14F-4D97-AF65-F5344CB8AC3E}">
        <p14:creationId xmlns:p14="http://schemas.microsoft.com/office/powerpoint/2010/main" val="395580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30</a:t>
            </a:fld>
            <a:endParaRPr lang="cs-CZ" dirty="0"/>
          </a:p>
        </p:txBody>
      </p:sp>
    </p:spTree>
    <p:extLst>
      <p:ext uri="{BB962C8B-B14F-4D97-AF65-F5344CB8AC3E}">
        <p14:creationId xmlns:p14="http://schemas.microsoft.com/office/powerpoint/2010/main" val="1261756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32</a:t>
            </a:fld>
            <a:endParaRPr lang="cs-CZ"/>
          </a:p>
        </p:txBody>
      </p:sp>
    </p:spTree>
    <p:extLst>
      <p:ext uri="{BB962C8B-B14F-4D97-AF65-F5344CB8AC3E}">
        <p14:creationId xmlns:p14="http://schemas.microsoft.com/office/powerpoint/2010/main" val="346315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40</a:t>
            </a:fld>
            <a:endParaRPr lang="cs-CZ"/>
          </a:p>
        </p:txBody>
      </p:sp>
    </p:spTree>
    <p:extLst>
      <p:ext uri="{BB962C8B-B14F-4D97-AF65-F5344CB8AC3E}">
        <p14:creationId xmlns:p14="http://schemas.microsoft.com/office/powerpoint/2010/main" val="3887883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cs-CZ" dirty="0" smtClean="0"/>
              <a:t>Microsoft </a:t>
            </a:r>
            <a:r>
              <a:rPr lang="cs-CZ" b="1" dirty="0" smtClean="0"/>
              <a:t>Konstrukční dokonalost</a:t>
            </a:r>
            <a:endParaRPr lang="cs-CZ" dirty="0" smtClean="0"/>
          </a:p>
        </p:txBody>
      </p:sp>
      <p:sp>
        <p:nvSpPr>
          <p:cNvPr id="41987" name="Rectangle 25"/>
          <p:cNvSpPr>
            <a:spLocks noGrp="1" noChangeArrowheads="1"/>
          </p:cNvSpPr>
          <p:nvPr>
            <p:ph type="ftr" sz="quarter" idx="4"/>
          </p:nvPr>
        </p:nvSpPr>
        <p:spPr>
          <a:noFill/>
        </p:spPr>
        <p:txBody>
          <a:bodyPr/>
          <a:lstStyle/>
          <a:p>
            <a:r>
              <a:rPr lang="cs-CZ" dirty="0" smtClean="0"/>
              <a:t>Důvěrné informace společnosti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cs-CZ" smtClean="0"/>
              <a:pPr/>
              <a:t>41</a:t>
            </a:fld>
            <a:endParaRPr lang="cs-CZ" dirty="0" smtClean="0"/>
          </a:p>
        </p:txBody>
      </p:sp>
      <p:sp>
        <p:nvSpPr>
          <p:cNvPr id="41989" name="Rectangle 2"/>
          <p:cNvSpPr>
            <a:spLocks noGrp="1" noRot="1" noChangeAspect="1" noChangeArrowheads="1" noTextEdit="1"/>
          </p:cNvSpPr>
          <p:nvPr>
            <p:ph type="sldImg"/>
          </p:nvPr>
        </p:nvSpPr>
        <p:spPr>
          <a:xfrm>
            <a:off x="908050" y="488950"/>
            <a:ext cx="4953000" cy="3714750"/>
          </a:xfrm>
          <a:ln/>
        </p:spPr>
      </p:sp>
      <p:sp>
        <p:nvSpPr>
          <p:cNvPr id="41990" name="Rectangle 3"/>
          <p:cNvSpPr>
            <a:spLocks noGrp="1" noChangeArrowheads="1"/>
          </p:cNvSpPr>
          <p:nvPr>
            <p:ph type="body" idx="1"/>
          </p:nvPr>
        </p:nvSpPr>
        <p:spPr>
          <a:xfrm>
            <a:off x="303506" y="4474280"/>
            <a:ext cx="6180482" cy="4934392"/>
          </a:xfrm>
          <a:noFill/>
          <a:ln/>
        </p:spPr>
        <p:txBody>
          <a:bodyPr/>
          <a:lstStyle/>
          <a:p>
            <a:pPr>
              <a:buFontTx/>
              <a:buNone/>
            </a:pPr>
            <a:endParaRPr lang="cs-CZ" dirty="0" smtClean="0"/>
          </a:p>
        </p:txBody>
      </p:sp>
    </p:spTree>
    <p:extLst>
      <p:ext uri="{BB962C8B-B14F-4D97-AF65-F5344CB8AC3E}">
        <p14:creationId xmlns:p14="http://schemas.microsoft.com/office/powerpoint/2010/main" val="526434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43</a:t>
            </a:fld>
            <a:endParaRPr lang="cs-CZ" dirty="0"/>
          </a:p>
        </p:txBody>
      </p:sp>
    </p:spTree>
    <p:extLst>
      <p:ext uri="{BB962C8B-B14F-4D97-AF65-F5344CB8AC3E}">
        <p14:creationId xmlns:p14="http://schemas.microsoft.com/office/powerpoint/2010/main" val="1315113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46</a:t>
            </a:fld>
            <a:endParaRPr lang="cs-CZ" dirty="0"/>
          </a:p>
        </p:txBody>
      </p:sp>
    </p:spTree>
    <p:extLst>
      <p:ext uri="{BB962C8B-B14F-4D97-AF65-F5344CB8AC3E}">
        <p14:creationId xmlns:p14="http://schemas.microsoft.com/office/powerpoint/2010/main" val="3732739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47</a:t>
            </a:fld>
            <a:endParaRPr lang="cs-CZ" dirty="0"/>
          </a:p>
        </p:txBody>
      </p:sp>
    </p:spTree>
    <p:extLst>
      <p:ext uri="{BB962C8B-B14F-4D97-AF65-F5344CB8AC3E}">
        <p14:creationId xmlns:p14="http://schemas.microsoft.com/office/powerpoint/2010/main" val="3804265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48</a:t>
            </a:fld>
            <a:endParaRPr lang="cs-CZ" dirty="0"/>
          </a:p>
        </p:txBody>
      </p:sp>
    </p:spTree>
    <p:extLst>
      <p:ext uri="{BB962C8B-B14F-4D97-AF65-F5344CB8AC3E}">
        <p14:creationId xmlns:p14="http://schemas.microsoft.com/office/powerpoint/2010/main" val="132253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smtClean="0"/>
              <a:t>Sdělte stručný přehled prezentace.</a:t>
            </a:r>
            <a:r>
              <a:rPr lang="cs-CZ" baseline="0" dirty="0" smtClean="0"/>
              <a:t> P</a:t>
            </a:r>
            <a:r>
              <a:rPr lang="cs-CZ" dirty="0" smtClean="0"/>
              <a:t>opište hlavní záměr prezentace a v čem spočívá její důležitost.</a:t>
            </a:r>
          </a:p>
          <a:p>
            <a:pPr>
              <a:lnSpc>
                <a:spcPct val="80000"/>
              </a:lnSpc>
            </a:pPr>
            <a:r>
              <a:rPr lang="cs-CZ" dirty="0" smtClean="0"/>
              <a:t>Uveďte každé z hlavních témat.</a:t>
            </a:r>
          </a:p>
          <a:p>
            <a:r>
              <a:rPr lang="cs-CZ" dirty="0" smtClean="0"/>
              <a:t>Aby se posluchači dokázali v prezentaci orientovat,</a:t>
            </a:r>
            <a:r>
              <a:rPr lang="cs-CZ" baseline="0" dirty="0" smtClean="0"/>
              <a:t> můžete </a:t>
            </a:r>
            <a:r>
              <a:rPr lang="cs-CZ" dirty="0" smtClean="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a:t>
            </a:fld>
            <a:endParaRPr lang="cs-CZ"/>
          </a:p>
        </p:txBody>
      </p:sp>
    </p:spTree>
    <p:extLst>
      <p:ext uri="{BB962C8B-B14F-4D97-AF65-F5344CB8AC3E}">
        <p14:creationId xmlns:p14="http://schemas.microsoft.com/office/powerpoint/2010/main" val="3697256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49</a:t>
            </a:fld>
            <a:endParaRPr lang="cs-CZ" dirty="0"/>
          </a:p>
        </p:txBody>
      </p:sp>
    </p:spTree>
    <p:extLst>
      <p:ext uri="{BB962C8B-B14F-4D97-AF65-F5344CB8AC3E}">
        <p14:creationId xmlns:p14="http://schemas.microsoft.com/office/powerpoint/2010/main" val="2631893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cs-CZ" dirty="0" smtClean="0"/>
              <a:t>Microsoft </a:t>
            </a:r>
            <a:r>
              <a:rPr lang="cs-CZ" b="1" dirty="0" smtClean="0"/>
              <a:t>Konstrukční dokonalost</a:t>
            </a:r>
            <a:endParaRPr lang="cs-CZ" dirty="0" smtClean="0"/>
          </a:p>
        </p:txBody>
      </p:sp>
      <p:sp>
        <p:nvSpPr>
          <p:cNvPr id="41987" name="Rectangle 25"/>
          <p:cNvSpPr>
            <a:spLocks noGrp="1" noChangeArrowheads="1"/>
          </p:cNvSpPr>
          <p:nvPr>
            <p:ph type="ftr" sz="quarter" idx="4"/>
          </p:nvPr>
        </p:nvSpPr>
        <p:spPr>
          <a:noFill/>
        </p:spPr>
        <p:txBody>
          <a:bodyPr/>
          <a:lstStyle/>
          <a:p>
            <a:r>
              <a:rPr lang="cs-CZ" dirty="0" smtClean="0"/>
              <a:t>Důvěrné informace společnosti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cs-CZ" smtClean="0"/>
              <a:pPr/>
              <a:t>50</a:t>
            </a:fld>
            <a:endParaRPr lang="cs-CZ" dirty="0" smtClean="0"/>
          </a:p>
        </p:txBody>
      </p:sp>
      <p:sp>
        <p:nvSpPr>
          <p:cNvPr id="41989" name="Rectangle 2"/>
          <p:cNvSpPr>
            <a:spLocks noGrp="1" noRot="1" noChangeAspect="1" noChangeArrowheads="1" noTextEdit="1"/>
          </p:cNvSpPr>
          <p:nvPr>
            <p:ph type="sldImg"/>
          </p:nvPr>
        </p:nvSpPr>
        <p:spPr>
          <a:xfrm>
            <a:off x="908050" y="488950"/>
            <a:ext cx="4953000" cy="3714750"/>
          </a:xfrm>
          <a:ln/>
        </p:spPr>
      </p:sp>
      <p:sp>
        <p:nvSpPr>
          <p:cNvPr id="41990" name="Rectangle 3"/>
          <p:cNvSpPr>
            <a:spLocks noGrp="1" noChangeArrowheads="1"/>
          </p:cNvSpPr>
          <p:nvPr>
            <p:ph type="body" idx="1"/>
          </p:nvPr>
        </p:nvSpPr>
        <p:spPr>
          <a:xfrm>
            <a:off x="303506" y="4474280"/>
            <a:ext cx="6180482" cy="4934392"/>
          </a:xfrm>
          <a:noFill/>
          <a:ln/>
        </p:spPr>
        <p:txBody>
          <a:bodyPr/>
          <a:lstStyle/>
          <a:p>
            <a:pPr>
              <a:buFontTx/>
              <a:buNone/>
            </a:pPr>
            <a:endParaRPr lang="cs-CZ" dirty="0" smtClean="0"/>
          </a:p>
        </p:txBody>
      </p:sp>
    </p:spTree>
    <p:extLst>
      <p:ext uri="{BB962C8B-B14F-4D97-AF65-F5344CB8AC3E}">
        <p14:creationId xmlns:p14="http://schemas.microsoft.com/office/powerpoint/2010/main" val="3271410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51</a:t>
            </a:fld>
            <a:endParaRPr lang="cs-CZ" dirty="0"/>
          </a:p>
        </p:txBody>
      </p:sp>
    </p:spTree>
    <p:extLst>
      <p:ext uri="{BB962C8B-B14F-4D97-AF65-F5344CB8AC3E}">
        <p14:creationId xmlns:p14="http://schemas.microsoft.com/office/powerpoint/2010/main" val="205215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56</a:t>
            </a:fld>
            <a:endParaRPr lang="cs-CZ" dirty="0"/>
          </a:p>
        </p:txBody>
      </p:sp>
    </p:spTree>
    <p:extLst>
      <p:ext uri="{BB962C8B-B14F-4D97-AF65-F5344CB8AC3E}">
        <p14:creationId xmlns:p14="http://schemas.microsoft.com/office/powerpoint/2010/main" val="3237230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58</a:t>
            </a:fld>
            <a:endParaRPr lang="cs-CZ" dirty="0"/>
          </a:p>
        </p:txBody>
      </p:sp>
    </p:spTree>
    <p:extLst>
      <p:ext uri="{BB962C8B-B14F-4D97-AF65-F5344CB8AC3E}">
        <p14:creationId xmlns:p14="http://schemas.microsoft.com/office/powerpoint/2010/main" val="163901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59</a:t>
            </a:fld>
            <a:endParaRPr lang="cs-CZ" dirty="0"/>
          </a:p>
        </p:txBody>
      </p:sp>
    </p:spTree>
    <p:extLst>
      <p:ext uri="{BB962C8B-B14F-4D97-AF65-F5344CB8AC3E}">
        <p14:creationId xmlns:p14="http://schemas.microsoft.com/office/powerpoint/2010/main" val="3733390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60</a:t>
            </a:fld>
            <a:endParaRPr lang="cs-CZ" dirty="0"/>
          </a:p>
        </p:txBody>
      </p:sp>
    </p:spTree>
    <p:extLst>
      <p:ext uri="{BB962C8B-B14F-4D97-AF65-F5344CB8AC3E}">
        <p14:creationId xmlns:p14="http://schemas.microsoft.com/office/powerpoint/2010/main" val="1014079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62</a:t>
            </a:fld>
            <a:endParaRPr lang="cs-CZ" dirty="0"/>
          </a:p>
        </p:txBody>
      </p:sp>
    </p:spTree>
    <p:extLst>
      <p:ext uri="{BB962C8B-B14F-4D97-AF65-F5344CB8AC3E}">
        <p14:creationId xmlns:p14="http://schemas.microsoft.com/office/powerpoint/2010/main" val="3868049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63</a:t>
            </a:fld>
            <a:endParaRPr lang="cs-CZ" dirty="0"/>
          </a:p>
        </p:txBody>
      </p:sp>
    </p:spTree>
    <p:extLst>
      <p:ext uri="{BB962C8B-B14F-4D97-AF65-F5344CB8AC3E}">
        <p14:creationId xmlns:p14="http://schemas.microsoft.com/office/powerpoint/2010/main" val="2886846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64</a:t>
            </a:fld>
            <a:endParaRPr lang="cs-CZ" dirty="0"/>
          </a:p>
        </p:txBody>
      </p:sp>
    </p:spTree>
    <p:extLst>
      <p:ext uri="{BB962C8B-B14F-4D97-AF65-F5344CB8AC3E}">
        <p14:creationId xmlns:p14="http://schemas.microsoft.com/office/powerpoint/2010/main" val="353963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smtClean="0"/>
              <a:t>Sdělte stručný přehled prezentace.</a:t>
            </a:r>
            <a:r>
              <a:rPr lang="cs-CZ" baseline="0" dirty="0" smtClean="0"/>
              <a:t> P</a:t>
            </a:r>
            <a:r>
              <a:rPr lang="cs-CZ" dirty="0" smtClean="0"/>
              <a:t>opište hlavní záměr prezentace a v čem spočívá její důležitost.</a:t>
            </a:r>
          </a:p>
          <a:p>
            <a:pPr>
              <a:lnSpc>
                <a:spcPct val="80000"/>
              </a:lnSpc>
            </a:pPr>
            <a:r>
              <a:rPr lang="cs-CZ" dirty="0" smtClean="0"/>
              <a:t>Uveďte každé z hlavních témat.</a:t>
            </a:r>
          </a:p>
          <a:p>
            <a:r>
              <a:rPr lang="cs-CZ" dirty="0" smtClean="0"/>
              <a:t>Aby se posluchači dokázali v prezentaci orientovat,</a:t>
            </a:r>
            <a:r>
              <a:rPr lang="cs-CZ" baseline="0" dirty="0" smtClean="0"/>
              <a:t> můžete </a:t>
            </a:r>
            <a:r>
              <a:rPr lang="cs-CZ" dirty="0" smtClean="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a:t>
            </a:fld>
            <a:endParaRPr lang="cs-CZ"/>
          </a:p>
        </p:txBody>
      </p:sp>
    </p:spTree>
    <p:extLst>
      <p:ext uri="{BB962C8B-B14F-4D97-AF65-F5344CB8AC3E}">
        <p14:creationId xmlns:p14="http://schemas.microsoft.com/office/powerpoint/2010/main" val="1015128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66</a:t>
            </a:fld>
            <a:endParaRPr lang="cs-CZ" dirty="0"/>
          </a:p>
        </p:txBody>
      </p:sp>
    </p:spTree>
    <p:extLst>
      <p:ext uri="{BB962C8B-B14F-4D97-AF65-F5344CB8AC3E}">
        <p14:creationId xmlns:p14="http://schemas.microsoft.com/office/powerpoint/2010/main" val="3495074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67</a:t>
            </a:fld>
            <a:endParaRPr lang="cs-CZ" dirty="0"/>
          </a:p>
        </p:txBody>
      </p:sp>
    </p:spTree>
    <p:extLst>
      <p:ext uri="{BB962C8B-B14F-4D97-AF65-F5344CB8AC3E}">
        <p14:creationId xmlns:p14="http://schemas.microsoft.com/office/powerpoint/2010/main" val="4199503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68</a:t>
            </a:fld>
            <a:endParaRPr lang="cs-CZ" dirty="0"/>
          </a:p>
        </p:txBody>
      </p:sp>
    </p:spTree>
    <p:extLst>
      <p:ext uri="{BB962C8B-B14F-4D97-AF65-F5344CB8AC3E}">
        <p14:creationId xmlns:p14="http://schemas.microsoft.com/office/powerpoint/2010/main" val="1383650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69</a:t>
            </a:fld>
            <a:endParaRPr lang="cs-CZ" dirty="0"/>
          </a:p>
        </p:txBody>
      </p:sp>
    </p:spTree>
    <p:extLst>
      <p:ext uri="{BB962C8B-B14F-4D97-AF65-F5344CB8AC3E}">
        <p14:creationId xmlns:p14="http://schemas.microsoft.com/office/powerpoint/2010/main" val="4180023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70</a:t>
            </a:fld>
            <a:endParaRPr lang="cs-CZ" dirty="0"/>
          </a:p>
        </p:txBody>
      </p:sp>
    </p:spTree>
    <p:extLst>
      <p:ext uri="{BB962C8B-B14F-4D97-AF65-F5344CB8AC3E}">
        <p14:creationId xmlns:p14="http://schemas.microsoft.com/office/powerpoint/2010/main" val="3302130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75</a:t>
            </a:fld>
            <a:endParaRPr lang="cs-CZ" dirty="0"/>
          </a:p>
        </p:txBody>
      </p:sp>
    </p:spTree>
    <p:extLst>
      <p:ext uri="{BB962C8B-B14F-4D97-AF65-F5344CB8AC3E}">
        <p14:creationId xmlns:p14="http://schemas.microsoft.com/office/powerpoint/2010/main" val="521718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78</a:t>
            </a:fld>
            <a:endParaRPr lang="cs-CZ"/>
          </a:p>
        </p:txBody>
      </p:sp>
    </p:spTree>
    <p:extLst>
      <p:ext uri="{BB962C8B-B14F-4D97-AF65-F5344CB8AC3E}">
        <p14:creationId xmlns:p14="http://schemas.microsoft.com/office/powerpoint/2010/main" val="1791943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79</a:t>
            </a:fld>
            <a:endParaRPr lang="cs-CZ" dirty="0"/>
          </a:p>
        </p:txBody>
      </p:sp>
    </p:spTree>
    <p:extLst>
      <p:ext uri="{BB962C8B-B14F-4D97-AF65-F5344CB8AC3E}">
        <p14:creationId xmlns:p14="http://schemas.microsoft.com/office/powerpoint/2010/main" val="1115004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80</a:t>
            </a:fld>
            <a:endParaRPr lang="cs-CZ"/>
          </a:p>
        </p:txBody>
      </p:sp>
    </p:spTree>
    <p:extLst>
      <p:ext uri="{BB962C8B-B14F-4D97-AF65-F5344CB8AC3E}">
        <p14:creationId xmlns:p14="http://schemas.microsoft.com/office/powerpoint/2010/main" val="1563094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cs-CZ" dirty="0" smtClean="0"/>
              <a:t>Microsoft </a:t>
            </a:r>
            <a:r>
              <a:rPr lang="cs-CZ" b="1" dirty="0" smtClean="0"/>
              <a:t>Konstrukční dokonalost</a:t>
            </a:r>
            <a:endParaRPr lang="cs-CZ" dirty="0" smtClean="0"/>
          </a:p>
        </p:txBody>
      </p:sp>
      <p:sp>
        <p:nvSpPr>
          <p:cNvPr id="41987" name="Rectangle 25"/>
          <p:cNvSpPr>
            <a:spLocks noGrp="1" noChangeArrowheads="1"/>
          </p:cNvSpPr>
          <p:nvPr>
            <p:ph type="ftr" sz="quarter" idx="4"/>
          </p:nvPr>
        </p:nvSpPr>
        <p:spPr>
          <a:noFill/>
        </p:spPr>
        <p:txBody>
          <a:bodyPr/>
          <a:lstStyle/>
          <a:p>
            <a:r>
              <a:rPr lang="cs-CZ" dirty="0" smtClean="0"/>
              <a:t>Důvěrné informace společnosti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cs-CZ" smtClean="0"/>
              <a:pPr/>
              <a:t>81</a:t>
            </a:fld>
            <a:endParaRPr lang="cs-CZ" dirty="0" smtClean="0"/>
          </a:p>
        </p:txBody>
      </p:sp>
      <p:sp>
        <p:nvSpPr>
          <p:cNvPr id="41989" name="Rectangle 2"/>
          <p:cNvSpPr>
            <a:spLocks noGrp="1" noRot="1" noChangeAspect="1" noChangeArrowheads="1" noTextEdit="1"/>
          </p:cNvSpPr>
          <p:nvPr>
            <p:ph type="sldImg"/>
          </p:nvPr>
        </p:nvSpPr>
        <p:spPr>
          <a:xfrm>
            <a:off x="908050" y="488950"/>
            <a:ext cx="4953000" cy="3714750"/>
          </a:xfrm>
          <a:ln/>
        </p:spPr>
      </p:sp>
      <p:sp>
        <p:nvSpPr>
          <p:cNvPr id="41990" name="Rectangle 3"/>
          <p:cNvSpPr>
            <a:spLocks noGrp="1" noChangeArrowheads="1"/>
          </p:cNvSpPr>
          <p:nvPr>
            <p:ph type="body" idx="1"/>
          </p:nvPr>
        </p:nvSpPr>
        <p:spPr>
          <a:xfrm>
            <a:off x="303506" y="4474280"/>
            <a:ext cx="6180482" cy="4934392"/>
          </a:xfrm>
          <a:noFill/>
          <a:ln/>
        </p:spPr>
        <p:txBody>
          <a:bodyPr/>
          <a:lstStyle/>
          <a:p>
            <a:pPr>
              <a:buFontTx/>
              <a:buNone/>
            </a:pPr>
            <a:endParaRPr lang="cs-CZ" dirty="0" smtClean="0"/>
          </a:p>
        </p:txBody>
      </p:sp>
    </p:spTree>
    <p:extLst>
      <p:ext uri="{BB962C8B-B14F-4D97-AF65-F5344CB8AC3E}">
        <p14:creationId xmlns:p14="http://schemas.microsoft.com/office/powerpoint/2010/main" val="300521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smtClean="0"/>
              <a:t>Sdělte stručný přehled prezentace.</a:t>
            </a:r>
            <a:r>
              <a:rPr lang="cs-CZ" baseline="0" dirty="0" smtClean="0"/>
              <a:t> P</a:t>
            </a:r>
            <a:r>
              <a:rPr lang="cs-CZ" dirty="0" smtClean="0"/>
              <a:t>opište hlavní záměr prezentace a v čem spočívá její důležitost.</a:t>
            </a:r>
          </a:p>
          <a:p>
            <a:pPr>
              <a:lnSpc>
                <a:spcPct val="80000"/>
              </a:lnSpc>
            </a:pPr>
            <a:r>
              <a:rPr lang="cs-CZ" dirty="0" smtClean="0"/>
              <a:t>Uveďte každé z hlavních témat.</a:t>
            </a:r>
          </a:p>
          <a:p>
            <a:r>
              <a:rPr lang="cs-CZ" dirty="0" smtClean="0"/>
              <a:t>Aby se posluchači dokázali v prezentaci orientovat,</a:t>
            </a:r>
            <a:r>
              <a:rPr lang="cs-CZ" baseline="0" dirty="0" smtClean="0"/>
              <a:t> můžete </a:t>
            </a:r>
            <a:r>
              <a:rPr lang="cs-CZ" dirty="0" smtClean="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5</a:t>
            </a:fld>
            <a:endParaRPr lang="cs-CZ"/>
          </a:p>
        </p:txBody>
      </p:sp>
    </p:spTree>
    <p:extLst>
      <p:ext uri="{BB962C8B-B14F-4D97-AF65-F5344CB8AC3E}">
        <p14:creationId xmlns:p14="http://schemas.microsoft.com/office/powerpoint/2010/main" val="2149463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82</a:t>
            </a:fld>
            <a:endParaRPr lang="cs-CZ" dirty="0"/>
          </a:p>
        </p:txBody>
      </p:sp>
    </p:spTree>
    <p:extLst>
      <p:ext uri="{BB962C8B-B14F-4D97-AF65-F5344CB8AC3E}">
        <p14:creationId xmlns:p14="http://schemas.microsoft.com/office/powerpoint/2010/main" val="2801861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84</a:t>
            </a:fld>
            <a:endParaRPr lang="cs-CZ" dirty="0"/>
          </a:p>
        </p:txBody>
      </p:sp>
    </p:spTree>
    <p:extLst>
      <p:ext uri="{BB962C8B-B14F-4D97-AF65-F5344CB8AC3E}">
        <p14:creationId xmlns:p14="http://schemas.microsoft.com/office/powerpoint/2010/main" val="232320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85</a:t>
            </a:fld>
            <a:endParaRPr lang="cs-CZ"/>
          </a:p>
        </p:txBody>
      </p:sp>
    </p:spTree>
    <p:extLst>
      <p:ext uri="{BB962C8B-B14F-4D97-AF65-F5344CB8AC3E}">
        <p14:creationId xmlns:p14="http://schemas.microsoft.com/office/powerpoint/2010/main" val="3074593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86</a:t>
            </a:fld>
            <a:endParaRPr lang="cs-CZ" dirty="0"/>
          </a:p>
        </p:txBody>
      </p:sp>
    </p:spTree>
    <p:extLst>
      <p:ext uri="{BB962C8B-B14F-4D97-AF65-F5344CB8AC3E}">
        <p14:creationId xmlns:p14="http://schemas.microsoft.com/office/powerpoint/2010/main" val="764751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87</a:t>
            </a:fld>
            <a:endParaRPr lang="cs-CZ" dirty="0"/>
          </a:p>
        </p:txBody>
      </p:sp>
    </p:spTree>
    <p:extLst>
      <p:ext uri="{BB962C8B-B14F-4D97-AF65-F5344CB8AC3E}">
        <p14:creationId xmlns:p14="http://schemas.microsoft.com/office/powerpoint/2010/main" val="2584617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88</a:t>
            </a:fld>
            <a:endParaRPr lang="cs-CZ" dirty="0"/>
          </a:p>
        </p:txBody>
      </p:sp>
    </p:spTree>
    <p:extLst>
      <p:ext uri="{BB962C8B-B14F-4D97-AF65-F5344CB8AC3E}">
        <p14:creationId xmlns:p14="http://schemas.microsoft.com/office/powerpoint/2010/main" val="568349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89</a:t>
            </a:fld>
            <a:endParaRPr lang="cs-CZ" dirty="0"/>
          </a:p>
        </p:txBody>
      </p:sp>
    </p:spTree>
    <p:extLst>
      <p:ext uri="{BB962C8B-B14F-4D97-AF65-F5344CB8AC3E}">
        <p14:creationId xmlns:p14="http://schemas.microsoft.com/office/powerpoint/2010/main" val="2075030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90</a:t>
            </a:fld>
            <a:endParaRPr lang="cs-CZ" dirty="0"/>
          </a:p>
        </p:txBody>
      </p:sp>
    </p:spTree>
    <p:extLst>
      <p:ext uri="{BB962C8B-B14F-4D97-AF65-F5344CB8AC3E}">
        <p14:creationId xmlns:p14="http://schemas.microsoft.com/office/powerpoint/2010/main" val="2441070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92</a:t>
            </a:fld>
            <a:endParaRPr lang="cs-CZ"/>
          </a:p>
        </p:txBody>
      </p:sp>
    </p:spTree>
    <p:extLst>
      <p:ext uri="{BB962C8B-B14F-4D97-AF65-F5344CB8AC3E}">
        <p14:creationId xmlns:p14="http://schemas.microsoft.com/office/powerpoint/2010/main" val="1324114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cs-CZ" dirty="0" smtClean="0"/>
              <a:t>Microsoft </a:t>
            </a:r>
            <a:r>
              <a:rPr lang="cs-CZ" b="1" dirty="0" smtClean="0"/>
              <a:t>Konstrukční dokonalost</a:t>
            </a:r>
            <a:endParaRPr lang="cs-CZ" dirty="0" smtClean="0"/>
          </a:p>
        </p:txBody>
      </p:sp>
      <p:sp>
        <p:nvSpPr>
          <p:cNvPr id="43011" name="Rectangle 25"/>
          <p:cNvSpPr>
            <a:spLocks noGrp="1" noChangeArrowheads="1"/>
          </p:cNvSpPr>
          <p:nvPr>
            <p:ph type="ftr" sz="quarter" idx="4"/>
          </p:nvPr>
        </p:nvSpPr>
        <p:spPr>
          <a:noFill/>
        </p:spPr>
        <p:txBody>
          <a:bodyPr/>
          <a:lstStyle/>
          <a:p>
            <a:r>
              <a:rPr lang="cs-CZ" dirty="0" smtClean="0"/>
              <a:t>Důvěrné informace společnosti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cs-CZ" smtClean="0"/>
              <a:pPr/>
              <a:t>93</a:t>
            </a:fld>
            <a:endParaRPr lang="cs-CZ" dirty="0" smtClean="0"/>
          </a:p>
        </p:txBody>
      </p:sp>
      <p:sp>
        <p:nvSpPr>
          <p:cNvPr id="43013" name="Rectangle 2"/>
          <p:cNvSpPr>
            <a:spLocks noGrp="1" noRot="1" noChangeAspect="1" noChangeArrowheads="1" noTextEdit="1"/>
          </p:cNvSpPr>
          <p:nvPr>
            <p:ph type="sldImg"/>
          </p:nvPr>
        </p:nvSpPr>
        <p:spPr>
          <a:xfrm>
            <a:off x="908050" y="488950"/>
            <a:ext cx="4953000" cy="3714750"/>
          </a:xfrm>
          <a:ln/>
        </p:spPr>
      </p:sp>
      <p:sp>
        <p:nvSpPr>
          <p:cNvPr id="43014" name="Rectangle 3"/>
          <p:cNvSpPr>
            <a:spLocks noGrp="1" noChangeArrowheads="1"/>
          </p:cNvSpPr>
          <p:nvPr>
            <p:ph type="body" idx="1"/>
          </p:nvPr>
        </p:nvSpPr>
        <p:spPr>
          <a:xfrm>
            <a:off x="303506" y="4474278"/>
            <a:ext cx="6180482" cy="4986833"/>
          </a:xfrm>
          <a:noFill/>
          <a:ln/>
        </p:spPr>
        <p:txBody>
          <a:bodyPr/>
          <a:lstStyle/>
          <a:p>
            <a:r>
              <a:rPr lang="cs-CZ" dirty="0" smtClean="0"/>
              <a:t>Je vaše prezentace co nejvýstižnější? Zvažte přesunutí nadbytečného obsahu do dodatku.</a:t>
            </a:r>
          </a:p>
          <a:p>
            <a:r>
              <a:rPr lang="cs-CZ" dirty="0" smtClean="0"/>
              <a:t>K uložení obsahu, který případně budete chtít zmínit v části vyhrazené pro dotazy nebo který si mohou účastníci podrobněji prozkoumat později, použijte snímky s dodatkem.</a:t>
            </a:r>
          </a:p>
          <a:p>
            <a:pPr>
              <a:buFontTx/>
              <a:buNone/>
            </a:pPr>
            <a:endParaRPr lang="cs-CZ" dirty="0" smtClean="0"/>
          </a:p>
          <a:p>
            <a:endParaRPr lang="cs-CZ" dirty="0" smtClean="0"/>
          </a:p>
          <a:p>
            <a:endParaRPr lang="cs-CZ" dirty="0" smtClean="0"/>
          </a:p>
          <a:p>
            <a:endParaRPr lang="cs-CZ" dirty="0" smtClean="0"/>
          </a:p>
        </p:txBody>
      </p:sp>
    </p:spTree>
    <p:extLst>
      <p:ext uri="{BB962C8B-B14F-4D97-AF65-F5344CB8AC3E}">
        <p14:creationId xmlns:p14="http://schemas.microsoft.com/office/powerpoint/2010/main" val="189192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smtClean="0"/>
              <a:t>Sdělte stručný přehled prezentace.</a:t>
            </a:r>
            <a:r>
              <a:rPr lang="cs-CZ" baseline="0" dirty="0" smtClean="0"/>
              <a:t> P</a:t>
            </a:r>
            <a:r>
              <a:rPr lang="cs-CZ" dirty="0" smtClean="0"/>
              <a:t>opište hlavní záměr prezentace a v čem spočívá její důležitost.</a:t>
            </a:r>
          </a:p>
          <a:p>
            <a:pPr>
              <a:lnSpc>
                <a:spcPct val="80000"/>
              </a:lnSpc>
            </a:pPr>
            <a:r>
              <a:rPr lang="cs-CZ" dirty="0" smtClean="0"/>
              <a:t>Uveďte každé z hlavních témat.</a:t>
            </a:r>
          </a:p>
          <a:p>
            <a:r>
              <a:rPr lang="cs-CZ" dirty="0" smtClean="0"/>
              <a:t>Aby se posluchači dokázali v prezentaci orientovat,</a:t>
            </a:r>
            <a:r>
              <a:rPr lang="cs-CZ" baseline="0" dirty="0" smtClean="0"/>
              <a:t> můžete </a:t>
            </a:r>
            <a:r>
              <a:rPr lang="cs-CZ" dirty="0" smtClean="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6</a:t>
            </a:fld>
            <a:endParaRPr lang="cs-CZ"/>
          </a:p>
        </p:txBody>
      </p:sp>
    </p:spTree>
    <p:extLst>
      <p:ext uri="{BB962C8B-B14F-4D97-AF65-F5344CB8AC3E}">
        <p14:creationId xmlns:p14="http://schemas.microsoft.com/office/powerpoint/2010/main" val="211612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smtClean="0"/>
              <a:t>Sdělte stručný přehled prezentace.</a:t>
            </a:r>
            <a:r>
              <a:rPr lang="cs-CZ" baseline="0" dirty="0" smtClean="0"/>
              <a:t> P</a:t>
            </a:r>
            <a:r>
              <a:rPr lang="cs-CZ" dirty="0" smtClean="0"/>
              <a:t>opište hlavní záměr prezentace a v čem spočívá její důležitost.</a:t>
            </a:r>
          </a:p>
          <a:p>
            <a:pPr>
              <a:lnSpc>
                <a:spcPct val="80000"/>
              </a:lnSpc>
            </a:pPr>
            <a:r>
              <a:rPr lang="cs-CZ" dirty="0" smtClean="0"/>
              <a:t>Uveďte každé z hlavních témat.</a:t>
            </a:r>
          </a:p>
          <a:p>
            <a:r>
              <a:rPr lang="cs-CZ" dirty="0" smtClean="0"/>
              <a:t>Aby se posluchači dokázali v prezentaci orientovat,</a:t>
            </a:r>
            <a:r>
              <a:rPr lang="cs-CZ" baseline="0" dirty="0" smtClean="0"/>
              <a:t> můžete </a:t>
            </a:r>
            <a:r>
              <a:rPr lang="cs-CZ" dirty="0" smtClean="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7</a:t>
            </a:fld>
            <a:endParaRPr lang="cs-CZ"/>
          </a:p>
        </p:txBody>
      </p:sp>
    </p:spTree>
    <p:extLst>
      <p:ext uri="{BB962C8B-B14F-4D97-AF65-F5344CB8AC3E}">
        <p14:creationId xmlns:p14="http://schemas.microsoft.com/office/powerpoint/2010/main" val="311171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8</a:t>
            </a:fld>
            <a:endParaRPr lang="cs-CZ"/>
          </a:p>
        </p:txBody>
      </p:sp>
    </p:spTree>
    <p:extLst>
      <p:ext uri="{BB962C8B-B14F-4D97-AF65-F5344CB8AC3E}">
        <p14:creationId xmlns:p14="http://schemas.microsoft.com/office/powerpoint/2010/main" val="332162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Shrňte obsah prezentace zopakováním důležitých bodů z lekcí.</a:t>
            </a:r>
          </a:p>
          <a:p>
            <a:r>
              <a:rPr lang="cs-CZ" dirty="0" smtClean="0"/>
              <a:t>Co si mají posluchači zapamatovat po skončení vaší prezentace?</a:t>
            </a:r>
          </a:p>
          <a:p>
            <a:endParaRPr lang="cs-CZ" dirty="0" smtClean="0"/>
          </a:p>
          <a:p>
            <a:r>
              <a:rPr lang="cs-CZ" dirty="0" smtClean="0"/>
              <a:t>Uložte prezentaci jako video, což usnadní její distribuci. (Chcete-li vytvořit video, klikněte na kartu Soubor a na položku Sdílet. V poli Typy souborů klikněte na položku Vytvořit video.)</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9</a:t>
            </a:fld>
            <a:endParaRPr lang="cs-CZ" dirty="0"/>
          </a:p>
        </p:txBody>
      </p:sp>
    </p:spTree>
    <p:extLst>
      <p:ext uri="{BB962C8B-B14F-4D97-AF65-F5344CB8AC3E}">
        <p14:creationId xmlns:p14="http://schemas.microsoft.com/office/powerpoint/2010/main" val="7174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cs-CZ" b="1" cap="small" baseline="0">
                <a:solidFill>
                  <a:srgbClr val="003300"/>
                </a:solidFill>
              </a:defRPr>
            </a:lvl1pPr>
          </a:lstStyle>
          <a:p>
            <a:r>
              <a:rPr kumimoji="0" lang="cs-CZ"/>
              <a:t>Po kliknutí lze upravit styl předlohy nadpisů.</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cs-CZ" sz="2000" b="0">
                <a:solidFill>
                  <a:schemeClr val="tx1"/>
                </a:solidFill>
                <a:latin typeface="Georgia" pitchFamily="18" charset="0"/>
              </a:defRPr>
            </a:lvl1pPr>
            <a:lvl2pPr marL="457200" indent="0" algn="ctr" eaLnBrk="1" latinLnBrk="0" hangingPunct="1">
              <a:buNone/>
              <a:defRPr kumimoji="0" lang="cs-CZ">
                <a:solidFill>
                  <a:schemeClr val="tx1">
                    <a:tint val="75000"/>
                  </a:schemeClr>
                </a:solidFill>
              </a:defRPr>
            </a:lvl2pPr>
            <a:lvl3pPr marL="914400" indent="0" algn="ctr" eaLnBrk="1" latinLnBrk="0" hangingPunct="1">
              <a:buNone/>
              <a:defRPr kumimoji="0" lang="cs-CZ">
                <a:solidFill>
                  <a:schemeClr val="tx1">
                    <a:tint val="75000"/>
                  </a:schemeClr>
                </a:solidFill>
              </a:defRPr>
            </a:lvl3pPr>
            <a:lvl4pPr marL="1371600" indent="0" algn="ctr" eaLnBrk="1" latinLnBrk="0" hangingPunct="1">
              <a:buNone/>
              <a:defRPr kumimoji="0" lang="cs-CZ">
                <a:solidFill>
                  <a:schemeClr val="tx1">
                    <a:tint val="75000"/>
                  </a:schemeClr>
                </a:solidFill>
              </a:defRPr>
            </a:lvl4pPr>
            <a:lvl5pPr marL="1828800" indent="0" algn="ctr" eaLnBrk="1" latinLnBrk="0" hangingPunct="1">
              <a:buNone/>
              <a:defRPr kumimoji="0" lang="cs-CZ">
                <a:solidFill>
                  <a:schemeClr val="tx1">
                    <a:tint val="75000"/>
                  </a:schemeClr>
                </a:solidFill>
              </a:defRPr>
            </a:lvl5pPr>
            <a:lvl6pPr marL="2286000" indent="0" algn="ctr" eaLnBrk="1" latinLnBrk="0" hangingPunct="1">
              <a:buNone/>
              <a:defRPr kumimoji="0" lang="cs-CZ">
                <a:solidFill>
                  <a:schemeClr val="tx1">
                    <a:tint val="75000"/>
                  </a:schemeClr>
                </a:solidFill>
              </a:defRPr>
            </a:lvl6pPr>
            <a:lvl7pPr marL="2743200" indent="0" algn="ctr" eaLnBrk="1" latinLnBrk="0" hangingPunct="1">
              <a:buNone/>
              <a:defRPr kumimoji="0" lang="cs-CZ">
                <a:solidFill>
                  <a:schemeClr val="tx1">
                    <a:tint val="75000"/>
                  </a:schemeClr>
                </a:solidFill>
              </a:defRPr>
            </a:lvl7pPr>
            <a:lvl8pPr marL="3200400" indent="0" algn="ctr" eaLnBrk="1" latinLnBrk="0" hangingPunct="1">
              <a:buNone/>
              <a:defRPr kumimoji="0" lang="cs-CZ">
                <a:solidFill>
                  <a:schemeClr val="tx1">
                    <a:tint val="75000"/>
                  </a:schemeClr>
                </a:solidFill>
              </a:defRPr>
            </a:lvl8pPr>
            <a:lvl9pPr marL="3657600" indent="0" algn="ctr" eaLnBrk="1" latinLnBrk="0" hangingPunct="1">
              <a:buNone/>
              <a:defRPr kumimoji="0" lang="cs-CZ">
                <a:solidFill>
                  <a:schemeClr val="tx1">
                    <a:tint val="75000"/>
                  </a:schemeClr>
                </a:solidFill>
              </a:defRPr>
            </a:lvl9pPr>
          </a:lstStyle>
          <a:p>
            <a:pPr eaLnBrk="1" latinLnBrk="0" hangingPunct="1"/>
            <a:r>
              <a:rPr lang="cs-CZ" smtClean="0"/>
              <a:t>Kliknutím lze upravit styl předlohy.</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cs-CZ" sz="2000" baseline="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smtClean="0"/>
              <a:t>Kliknutím lze upravit styl.</a:t>
            </a:r>
            <a:endParaRPr/>
          </a:p>
        </p:txBody>
      </p:sp>
      <p:sp>
        <p:nvSpPr>
          <p:cNvPr id="3" name="Date Placeholder 2"/>
          <p:cNvSpPr>
            <a:spLocks noGrp="1"/>
          </p:cNvSpPr>
          <p:nvPr>
            <p:ph type="dt" sz="half" idx="10"/>
          </p:nvPr>
        </p:nvSpPr>
        <p:spPr/>
        <p:txBody>
          <a:bodyPr/>
          <a:lstStyle/>
          <a:p>
            <a:fld id="{757B281C-5159-4971-8228-52B9A72E9ED2}" type="datetimeFigureOut">
              <a:pPr/>
              <a:t>5.2.2015</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5.2.2015</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uze pozadí">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5.2.2015</a:t>
            </a:fld>
            <a:endParaRPr kumimoji="0" lang="cs-CZ"/>
          </a:p>
        </p:txBody>
      </p:sp>
      <p:sp>
        <p:nvSpPr>
          <p:cNvPr id="4" name="Footer Placeholder 4"/>
          <p:cNvSpPr>
            <a:spLocks noGrp="1"/>
          </p:cNvSpPr>
          <p:nvPr>
            <p:ph type="ftr" sz="quarter" idx="11"/>
          </p:nvPr>
        </p:nvSpPr>
        <p:spPr>
          <a:xfrm>
            <a:off x="3352800" y="6356350"/>
            <a:ext cx="2895600" cy="365125"/>
          </a:xfrm>
        </p:spPr>
        <p:txBody>
          <a:bodyPr/>
          <a:lstStyle/>
          <a:p>
            <a:endParaRPr kumimoji="0" lang="cs-CZ"/>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cs-CZ" sz="4000" b="1" cap="small" baseline="0">
                <a:solidFill>
                  <a:srgbClr val="003300"/>
                </a:solidFill>
              </a:defRPr>
            </a:lvl1pPr>
          </a:lstStyle>
          <a:p>
            <a:r>
              <a:rPr kumimoji="0" lang="cs-CZ" sz="3500"/>
              <a:t>Po kliknutí lze upravit styl předlohy nadpisů.</a:t>
            </a:r>
            <a:endParaRPr kumimoji="0" lang="cs-CZ"/>
          </a:p>
        </p:txBody>
      </p:sp>
      <p:sp>
        <p:nvSpPr>
          <p:cNvPr id="4" name="Date Placeholder 3"/>
          <p:cNvSpPr>
            <a:spLocks noGrp="1"/>
          </p:cNvSpPr>
          <p:nvPr>
            <p:ph type="dt" sz="half" idx="10"/>
          </p:nvPr>
        </p:nvSpPr>
        <p:spPr/>
        <p:txBody>
          <a:bodyPr/>
          <a:lstStyle/>
          <a:p>
            <a:fld id="{757B281C-5159-4971-8228-52B9A72E9ED2}" type="datetimeFigureOut">
              <a:pPr/>
              <a:t>5.2.2015</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cs-CZ" sz="180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cs-CZ"/>
            </a:lvl1pPr>
          </a:lstStyle>
          <a:p>
            <a:r>
              <a:rPr kumimoji="0" lang="cs-CZ"/>
              <a:t>Po kliknutí lze upravit styl předlohy nadpisů.</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cs-CZ" sz="3200">
                <a:latin typeface="+mn-lt"/>
              </a:defRPr>
            </a:lvl1pPr>
            <a:lvl2pPr eaLnBrk="1" latinLnBrk="0" hangingPunct="1">
              <a:defRPr kumimoji="0" lang="cs-CZ" sz="2800">
                <a:latin typeface="+mn-lt"/>
              </a:defRPr>
            </a:lvl2pPr>
            <a:lvl3pPr eaLnBrk="1" latinLnBrk="0" hangingPunct="1">
              <a:defRPr kumimoji="0" lang="cs-CZ" sz="2400">
                <a:latin typeface="+mn-lt"/>
              </a:defRPr>
            </a:lvl3pPr>
            <a:lvl4pPr eaLnBrk="1" latinLnBrk="0" hangingPunct="1">
              <a:defRPr kumimoji="0" lang="cs-CZ" sz="2400">
                <a:latin typeface="+mn-lt"/>
              </a:defRPr>
            </a:lvl4pPr>
            <a:lvl5pPr eaLnBrk="1" latinLnBrk="0" hangingPunct="1">
              <a:defRPr kumimoji="0" lang="cs-CZ" sz="2400">
                <a:latin typeface="+mn-lt"/>
              </a:defRPr>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4" name="Date Placeholder 3"/>
          <p:cNvSpPr>
            <a:spLocks noGrp="1"/>
          </p:cNvSpPr>
          <p:nvPr>
            <p:ph type="dt" sz="half" idx="10"/>
          </p:nvPr>
        </p:nvSpPr>
        <p:spPr/>
        <p:txBody>
          <a:bodyPr/>
          <a:lstStyle/>
          <a:p>
            <a:fld id="{757B281C-5159-4971-8228-52B9A72E9ED2}" type="datetimeFigureOut">
              <a:pPr/>
              <a:t>5.2.2015</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smtClean="0"/>
              <a:t>Kliknutím lze upravit styl.</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5" name="Date Placeholder 4"/>
          <p:cNvSpPr>
            <a:spLocks noGrp="1"/>
          </p:cNvSpPr>
          <p:nvPr>
            <p:ph type="dt" sz="half" idx="10"/>
          </p:nvPr>
        </p:nvSpPr>
        <p:spPr/>
        <p:txBody>
          <a:bodyPr/>
          <a:lstStyle/>
          <a:p>
            <a:fld id="{757B281C-5159-4971-8228-52B9A72E9ED2}" type="datetimeFigureOut">
              <a:pPr/>
              <a:t>5.2.2015</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cs-CZ"/>
            </a:lvl1pPr>
          </a:lstStyle>
          <a:p>
            <a:pPr eaLnBrk="1" latinLnBrk="0" hangingPunct="1"/>
            <a:r>
              <a:rPr lang="cs-CZ" smtClean="0"/>
              <a:t>Kliknutím lze upravit styl.</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smtClean="0"/>
              <a:t>Kliknutím lze upravit styly předlohy textu.</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smtClean="0"/>
              <a:t>Kliknutím lze upravit styly předlohy textu.</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7" name="Date Placeholder 6"/>
          <p:cNvSpPr>
            <a:spLocks noGrp="1"/>
          </p:cNvSpPr>
          <p:nvPr>
            <p:ph type="dt" sz="half" idx="10"/>
          </p:nvPr>
        </p:nvSpPr>
        <p:spPr/>
        <p:txBody>
          <a:bodyPr/>
          <a:lstStyle/>
          <a:p>
            <a:fld id="{757B281C-5159-4971-8228-52B9A72E9ED2}" type="datetimeFigureOut">
              <a:pPr/>
              <a:t>5.2.2015</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cs-CZ" sz="2000" b="1"/>
            </a:lvl1pPr>
          </a:lstStyle>
          <a:p>
            <a:pPr eaLnBrk="1" latinLnBrk="0" hangingPunct="1"/>
            <a:r>
              <a:rPr lang="cs-CZ" smtClean="0"/>
              <a:t>Kliknutím lze upravit styl.</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cs-CZ" sz="3200"/>
            </a:lvl1pPr>
            <a:lvl2pPr eaLnBrk="1" latinLnBrk="0" hangingPunct="1">
              <a:defRPr kumimoji="0" lang="cs-CZ" sz="2800"/>
            </a:lvl2pPr>
            <a:lvl3pPr eaLnBrk="1" latinLnBrk="0" hangingPunct="1">
              <a:defRPr kumimoji="0" lang="cs-CZ" sz="2400"/>
            </a:lvl3pPr>
            <a:lvl4pPr eaLnBrk="1" latinLnBrk="0" hangingPunct="1">
              <a:defRPr kumimoji="0" lang="cs-CZ" sz="2000"/>
            </a:lvl4pPr>
            <a:lvl5pPr eaLnBrk="1" latinLnBrk="0" hangingPunct="1">
              <a:defRPr kumimoji="0" lang="cs-CZ" sz="2000"/>
            </a:lvl5pPr>
            <a:lvl6pPr eaLnBrk="1" latinLnBrk="0" hangingPunct="1">
              <a:defRPr kumimoji="0" lang="cs-CZ" sz="2000"/>
            </a:lvl6pPr>
            <a:lvl7pPr eaLnBrk="1" latinLnBrk="0" hangingPunct="1">
              <a:defRPr kumimoji="0" lang="cs-CZ" sz="2000"/>
            </a:lvl7pPr>
            <a:lvl8pPr eaLnBrk="1" latinLnBrk="0" hangingPunct="1">
              <a:defRPr kumimoji="0" lang="cs-CZ" sz="2000"/>
            </a:lvl8pPr>
            <a:lvl9pPr eaLnBrk="1" latinLnBrk="0" hangingPunct="1">
              <a:defRPr kumimoji="0" lang="cs-CZ" sz="2000"/>
            </a:lvl9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smtClean="0"/>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5.2.2015</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2000" b="1"/>
            </a:lvl1pPr>
          </a:lstStyle>
          <a:p>
            <a:pPr eaLnBrk="1" latinLnBrk="0" hangingPunct="1"/>
            <a:r>
              <a:rPr lang="cs-CZ" smtClean="0"/>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3200"/>
            </a:lvl1pPr>
            <a:lvl2pPr marL="457200" indent="0" eaLnBrk="1" latinLnBrk="0" hangingPunct="1">
              <a:buNone/>
              <a:defRPr kumimoji="0" lang="cs-CZ" sz="2800"/>
            </a:lvl2pPr>
            <a:lvl3pPr marL="914400" indent="0" eaLnBrk="1" latinLnBrk="0" hangingPunct="1">
              <a:buNone/>
              <a:defRPr kumimoji="0" lang="cs-CZ" sz="2400"/>
            </a:lvl3pPr>
            <a:lvl4pPr marL="1371600" indent="0" eaLnBrk="1" latinLnBrk="0" hangingPunct="1">
              <a:buNone/>
              <a:defRPr kumimoji="0" lang="cs-CZ" sz="2000"/>
            </a:lvl4pPr>
            <a:lvl5pPr marL="1828800" indent="0" eaLnBrk="1" latinLnBrk="0" hangingPunct="1">
              <a:buNone/>
              <a:defRPr kumimoji="0" lang="cs-CZ" sz="2000"/>
            </a:lvl5pPr>
            <a:lvl6pPr marL="2286000" indent="0" eaLnBrk="1" latinLnBrk="0" hangingPunct="1">
              <a:buNone/>
              <a:defRPr kumimoji="0" lang="cs-CZ" sz="2000"/>
            </a:lvl6pPr>
            <a:lvl7pPr marL="2743200" indent="0" eaLnBrk="1" latinLnBrk="0" hangingPunct="1">
              <a:buNone/>
              <a:defRPr kumimoji="0" lang="cs-CZ" sz="2000"/>
            </a:lvl7pPr>
            <a:lvl8pPr marL="3200400" indent="0" eaLnBrk="1" latinLnBrk="0" hangingPunct="1">
              <a:buNone/>
              <a:defRPr kumimoji="0" lang="cs-CZ" sz="2000"/>
            </a:lvl8pPr>
            <a:lvl9pPr marL="3657600" indent="0" eaLnBrk="1" latinLnBrk="0" hangingPunct="1">
              <a:buNone/>
              <a:defRPr kumimoji="0" lang="cs-CZ" sz="2000"/>
            </a:lvl9pPr>
          </a:lstStyle>
          <a:p>
            <a:pPr eaLnBrk="1" latinLnBrk="0" hangingPunct="1"/>
            <a:r>
              <a:rPr lang="cs-CZ" smtClean="0"/>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smtClean="0"/>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5.2.2015</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smtClean="0"/>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4" name="Date Placeholder 3"/>
          <p:cNvSpPr>
            <a:spLocks noGrp="1"/>
          </p:cNvSpPr>
          <p:nvPr>
            <p:ph type="dt" sz="half" idx="10"/>
          </p:nvPr>
        </p:nvSpPr>
        <p:spPr/>
        <p:txBody>
          <a:bodyPr/>
          <a:lstStyle/>
          <a:p>
            <a:fld id="{757B281C-5159-4971-8228-52B9A72E9ED2}" type="datetimeFigureOut">
              <a:pPr/>
              <a:t>5.2.2015</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cs-CZ" smtClean="0"/>
              <a:t>Kliknutím lze upravit styl.</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a:p>
        </p:txBody>
      </p:sp>
      <p:sp>
        <p:nvSpPr>
          <p:cNvPr id="4" name="Date Placeholder 3"/>
          <p:cNvSpPr>
            <a:spLocks noGrp="1"/>
          </p:cNvSpPr>
          <p:nvPr>
            <p:ph type="dt" sz="half" idx="10"/>
          </p:nvPr>
        </p:nvSpPr>
        <p:spPr/>
        <p:txBody>
          <a:bodyPr/>
          <a:lstStyle/>
          <a:p>
            <a:fld id="{757B281C-5159-4971-8228-52B9A72E9ED2}" type="datetimeFigureOut">
              <a:pPr/>
              <a:t>5.2.2015</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cs-CZ" smtClean="0"/>
              <a:t>Kliknutím lze upravit styl.</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cs-CZ" sz="1200">
                <a:solidFill>
                  <a:schemeClr val="tx1">
                    <a:tint val="75000"/>
                  </a:schemeClr>
                </a:solidFill>
              </a:defRPr>
            </a:lvl1pPr>
          </a:lstStyle>
          <a:p>
            <a:fld id="{757B281C-5159-4971-8228-52B9A72E9ED2}" type="datetimeFigureOut">
              <a:pPr/>
              <a:t>5.2.2015</a:t>
            </a:fld>
            <a:endParaRPr kumimoji="0" lang="cs-CZ"/>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cs-CZ" sz="12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cs-CZ" sz="1200">
                <a:solidFill>
                  <a:schemeClr val="tx1">
                    <a:tint val="75000"/>
                  </a:schemeClr>
                </a:solidFill>
              </a:defRPr>
            </a:lvl1pPr>
          </a:lstStyle>
          <a:p>
            <a:fld id="{33D6E5A2-EC83-451F-A719-9AC1370DD5CF}" type="slidenum">
              <a:pPr/>
              <a:t>‹#›</a:t>
            </a:fld>
            <a:endParaRPr kumimoji="0" lang="cs-CZ"/>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cs-CZ"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cs-CZ"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cs-CZ"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p:bodyStyle>
    <p:otherStyle>
      <a:defPPr>
        <a:defRPr kumimoji="0" lang="cs-CZ"/>
      </a:defPPr>
      <a:lvl1pPr marL="0" algn="l" defTabSz="914400" rtl="0" eaLnBrk="1" latinLnBrk="0" hangingPunct="1">
        <a:defRPr kumimoji="0" lang="cs-CZ" sz="1800" kern="1200">
          <a:solidFill>
            <a:schemeClr val="tx1"/>
          </a:solidFill>
          <a:latin typeface="+mn-lt"/>
          <a:ea typeface="+mn-ea"/>
          <a:cs typeface="+mn-cs"/>
        </a:defRPr>
      </a:lvl1pPr>
      <a:lvl2pPr marL="457200" algn="l" defTabSz="914400" rtl="0" eaLnBrk="1" latinLnBrk="0" hangingPunct="1">
        <a:defRPr kumimoji="0" lang="cs-CZ" sz="1800" kern="1200">
          <a:solidFill>
            <a:schemeClr val="tx1"/>
          </a:solidFill>
          <a:latin typeface="+mn-lt"/>
          <a:ea typeface="+mn-ea"/>
          <a:cs typeface="+mn-cs"/>
        </a:defRPr>
      </a:lvl2pPr>
      <a:lvl3pPr marL="914400" algn="l" defTabSz="914400" rtl="0" eaLnBrk="1" latinLnBrk="0" hangingPunct="1">
        <a:defRPr kumimoji="0" lang="cs-CZ" sz="1800" kern="1200">
          <a:solidFill>
            <a:schemeClr val="tx1"/>
          </a:solidFill>
          <a:latin typeface="+mn-lt"/>
          <a:ea typeface="+mn-ea"/>
          <a:cs typeface="+mn-cs"/>
        </a:defRPr>
      </a:lvl3pPr>
      <a:lvl4pPr marL="1371600" algn="l" defTabSz="914400" rtl="0" eaLnBrk="1" latinLnBrk="0" hangingPunct="1">
        <a:defRPr kumimoji="0" lang="cs-CZ" sz="1800" kern="1200">
          <a:solidFill>
            <a:schemeClr val="tx1"/>
          </a:solidFill>
          <a:latin typeface="+mn-lt"/>
          <a:ea typeface="+mn-ea"/>
          <a:cs typeface="+mn-cs"/>
        </a:defRPr>
      </a:lvl4pPr>
      <a:lvl5pPr marL="1828800" algn="l" defTabSz="914400" rtl="0" eaLnBrk="1" latinLnBrk="0" hangingPunct="1">
        <a:defRPr kumimoji="0" lang="cs-CZ" sz="1800" kern="1200">
          <a:solidFill>
            <a:schemeClr val="tx1"/>
          </a:solidFill>
          <a:latin typeface="+mn-lt"/>
          <a:ea typeface="+mn-ea"/>
          <a:cs typeface="+mn-cs"/>
        </a:defRPr>
      </a:lvl5pPr>
      <a:lvl6pPr marL="2286000" algn="l" defTabSz="914400" rtl="0" eaLnBrk="1" latinLnBrk="0" hangingPunct="1">
        <a:defRPr kumimoji="0" lang="cs-CZ" sz="1800" kern="1200">
          <a:solidFill>
            <a:schemeClr val="tx1"/>
          </a:solidFill>
          <a:latin typeface="+mn-lt"/>
          <a:ea typeface="+mn-ea"/>
          <a:cs typeface="+mn-cs"/>
        </a:defRPr>
      </a:lvl6pPr>
      <a:lvl7pPr marL="2743200" algn="l" defTabSz="914400" rtl="0" eaLnBrk="1" latinLnBrk="0" hangingPunct="1">
        <a:defRPr kumimoji="0" lang="cs-CZ" sz="1800" kern="1200">
          <a:solidFill>
            <a:schemeClr val="tx1"/>
          </a:solidFill>
          <a:latin typeface="+mn-lt"/>
          <a:ea typeface="+mn-ea"/>
          <a:cs typeface="+mn-cs"/>
        </a:defRPr>
      </a:lvl7pPr>
      <a:lvl8pPr marL="3200400" algn="l" defTabSz="914400" rtl="0" eaLnBrk="1" latinLnBrk="0" hangingPunct="1">
        <a:defRPr kumimoji="0" lang="cs-CZ" sz="1800" kern="1200">
          <a:solidFill>
            <a:schemeClr val="tx1"/>
          </a:solidFill>
          <a:latin typeface="+mn-lt"/>
          <a:ea typeface="+mn-ea"/>
          <a:cs typeface="+mn-cs"/>
        </a:defRPr>
      </a:lvl8pPr>
      <a:lvl9pPr marL="3657600" algn="l" defTabSz="914400" rtl="0" eaLnBrk="1" latinLnBrk="0" hangingPunct="1">
        <a:defRPr kumimoji="0" lang="cs-CZ"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40.xml"/><Relationship Id="rId4"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41.xml"/><Relationship Id="rId4"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42.xml"/><Relationship Id="rId4"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43.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44.xml"/><Relationship Id="rId4"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45.xml"/><Relationship Id="rId4"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4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49.xml"/></Relationships>
</file>

<file path=ppt/slides/_rels/slide8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50.xml"/><Relationship Id="rId4"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51.xml"/><Relationship Id="rId4"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53.xml"/><Relationship Id="rId4"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54.xml"/><Relationship Id="rId4"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55.xml"/><Relationship Id="rId4"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5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57.xml"/><Relationship Id="rId4"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notesSlide" Target="../notesSlides/notesSlid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47664" y="1268760"/>
            <a:ext cx="7223360" cy="2448272"/>
          </a:xfrm>
        </p:spPr>
        <p:txBody>
          <a:bodyPr>
            <a:noAutofit/>
          </a:bodyPr>
          <a:lstStyle/>
          <a:p>
            <a:r>
              <a:rPr lang="cs-CZ" sz="8000" dirty="0" smtClean="0">
                <a:solidFill>
                  <a:srgbClr val="002060"/>
                </a:solidFill>
              </a:rPr>
              <a:t>Advokátní tarif</a:t>
            </a:r>
            <a:br>
              <a:rPr lang="cs-CZ" sz="8000" dirty="0" smtClean="0">
                <a:solidFill>
                  <a:srgbClr val="002060"/>
                </a:solidFill>
              </a:rPr>
            </a:br>
            <a:r>
              <a:rPr lang="cs-CZ" sz="3200" dirty="0" smtClean="0">
                <a:solidFill>
                  <a:srgbClr val="002060"/>
                </a:solidFill>
              </a:rPr>
              <a:t>Seminář pro advokáty 5. února 2015</a:t>
            </a:r>
            <a:endParaRPr lang="cs-CZ" sz="8000" dirty="0">
              <a:solidFill>
                <a:srgbClr val="002060"/>
              </a:solidFill>
            </a:endParaRPr>
          </a:p>
        </p:txBody>
      </p:sp>
      <p:sp>
        <p:nvSpPr>
          <p:cNvPr id="3" name="Subtitle 2"/>
          <p:cNvSpPr>
            <a:spLocks noGrp="1"/>
          </p:cNvSpPr>
          <p:nvPr>
            <p:ph type="subTitle" idx="1"/>
            <p:custDataLst>
              <p:tags r:id="rId3"/>
            </p:custDataLst>
          </p:nvPr>
        </p:nvSpPr>
        <p:spPr>
          <a:xfrm>
            <a:off x="3059832" y="3717032"/>
            <a:ext cx="5675096" cy="2448272"/>
          </a:xfrm>
        </p:spPr>
        <p:txBody>
          <a:bodyPr>
            <a:normAutofit fontScale="92500"/>
          </a:bodyPr>
          <a:lstStyle/>
          <a:p>
            <a:endParaRPr lang="cs-CZ" sz="2400" b="1" dirty="0" smtClean="0">
              <a:solidFill>
                <a:srgbClr val="002060"/>
              </a:solidFill>
              <a:latin typeface="+mn-lt"/>
            </a:endParaRPr>
          </a:p>
          <a:p>
            <a:r>
              <a:rPr lang="cs-CZ" sz="3200" b="1" dirty="0" smtClean="0">
                <a:solidFill>
                  <a:srgbClr val="002060"/>
                </a:solidFill>
                <a:latin typeface="+mn-lt"/>
              </a:rPr>
              <a:t>JUDr. Daniela Kovářová, advokátka </a:t>
            </a:r>
          </a:p>
          <a:p>
            <a:r>
              <a:rPr lang="cs-CZ" sz="2400" b="1" dirty="0" smtClean="0">
                <a:solidFill>
                  <a:srgbClr val="002060"/>
                </a:solidFill>
                <a:latin typeface="+mn-lt"/>
              </a:rPr>
              <a:t>a členka Sekce pro advokátní tarif ČAK</a:t>
            </a:r>
          </a:p>
          <a:p>
            <a:r>
              <a:rPr lang="cs-CZ" sz="2400" b="1" dirty="0" smtClean="0">
                <a:solidFill>
                  <a:srgbClr val="002060"/>
                </a:solidFill>
                <a:latin typeface="+mn-lt"/>
              </a:rPr>
              <a:t>www.akkovarova.cz</a:t>
            </a:r>
            <a:endParaRPr lang="cs-CZ" sz="2400" b="1" dirty="0">
              <a:solidFill>
                <a:srgbClr val="002060"/>
              </a:solidFill>
              <a:latin typeface="+mn-lt"/>
            </a:endParaRPr>
          </a:p>
          <a:p>
            <a:r>
              <a:rPr lang="cs-CZ" sz="2400" b="1" dirty="0" smtClean="0">
                <a:solidFill>
                  <a:srgbClr val="002060"/>
                </a:solidFill>
                <a:latin typeface="+mn-lt"/>
              </a:rPr>
              <a:t>kovarova@akkovarova.cz</a:t>
            </a:r>
            <a:endParaRPr lang="cs-CZ" sz="2400" b="1" dirty="0">
              <a:solidFill>
                <a:srgbClr val="002060"/>
              </a:solidFill>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332656"/>
            <a:ext cx="8077200" cy="1143000"/>
          </a:xfrm>
        </p:spPr>
        <p:txBody>
          <a:bodyPr>
            <a:normAutofit fontScale="90000"/>
          </a:bodyPr>
          <a:lstStyle/>
          <a:p>
            <a:pPr algn="ctr"/>
            <a:r>
              <a:rPr lang="cs-CZ" sz="4800" b="1" dirty="0" smtClean="0">
                <a:solidFill>
                  <a:srgbClr val="00B0F0"/>
                </a:solidFill>
              </a:rPr>
              <a:t>Smluvní vztah advokáta a klienta</a:t>
            </a:r>
            <a:endParaRPr lang="cs-CZ" sz="4800" b="1" dirty="0">
              <a:solidFill>
                <a:srgbClr val="00B0F0"/>
              </a:solidFill>
            </a:endParaRPr>
          </a:p>
        </p:txBody>
      </p:sp>
      <p:sp>
        <p:nvSpPr>
          <p:cNvPr id="3" name="Content Placeholder 2"/>
          <p:cNvSpPr>
            <a:spLocks noGrp="1"/>
          </p:cNvSpPr>
          <p:nvPr>
            <p:ph idx="1"/>
            <p:custDataLst>
              <p:tags r:id="rId3"/>
            </p:custDataLst>
          </p:nvPr>
        </p:nvSpPr>
        <p:spPr>
          <a:xfrm>
            <a:off x="755576" y="1484784"/>
            <a:ext cx="8077200" cy="5184576"/>
          </a:xfrm>
        </p:spPr>
        <p:txBody>
          <a:bodyPr>
            <a:normAutofit fontScale="92500"/>
          </a:bodyPr>
          <a:lstStyle/>
          <a:p>
            <a:r>
              <a:rPr lang="cs-CZ" sz="4400" b="1" dirty="0" smtClean="0">
                <a:solidFill>
                  <a:srgbClr val="002060"/>
                </a:solidFill>
              </a:rPr>
              <a:t>Plná moc</a:t>
            </a:r>
          </a:p>
          <a:p>
            <a:r>
              <a:rPr lang="cs-CZ" sz="4400" b="1" dirty="0" smtClean="0">
                <a:solidFill>
                  <a:srgbClr val="002060"/>
                </a:solidFill>
              </a:rPr>
              <a:t>Smlouva o právní pomoci či mandátní smlouva</a:t>
            </a:r>
          </a:p>
          <a:p>
            <a:r>
              <a:rPr lang="cs-CZ" sz="4400" b="1" dirty="0" smtClean="0">
                <a:solidFill>
                  <a:srgbClr val="002060"/>
                </a:solidFill>
              </a:rPr>
              <a:t>Dohoda o odměně</a:t>
            </a:r>
          </a:p>
          <a:p>
            <a:r>
              <a:rPr lang="cs-CZ" sz="4400" b="1" dirty="0" smtClean="0">
                <a:solidFill>
                  <a:srgbClr val="002060"/>
                </a:solidFill>
              </a:rPr>
              <a:t>Klient může požádat o vyúčtování a rozpis položek</a:t>
            </a:r>
          </a:p>
          <a:p>
            <a:r>
              <a:rPr lang="cs-CZ" sz="4400" b="1" dirty="0" smtClean="0">
                <a:solidFill>
                  <a:srgbClr val="002060"/>
                </a:solidFill>
              </a:rPr>
              <a:t>Po skončení právní pomoci faktura </a:t>
            </a:r>
          </a:p>
          <a:p>
            <a:endParaRPr lang="cs-CZ" dirty="0">
              <a:solidFill>
                <a:srgbClr val="002060"/>
              </a:solidFill>
            </a:endParaRPr>
          </a:p>
        </p:txBody>
      </p:sp>
    </p:spTree>
    <p:custDataLst>
      <p:tags r:id="rId1"/>
    </p:custDataLst>
    <p:extLst>
      <p:ext uri="{BB962C8B-B14F-4D97-AF65-F5344CB8AC3E}">
        <p14:creationId xmlns:p14="http://schemas.microsoft.com/office/powerpoint/2010/main" val="22901379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971600" y="2132856"/>
            <a:ext cx="7920880" cy="3594323"/>
          </a:xfrm>
        </p:spPr>
        <p:txBody>
          <a:bodyPr>
            <a:noAutofit/>
          </a:bodyPr>
          <a:lstStyle/>
          <a:p>
            <a:pPr>
              <a:defRPr lang="cs-CZ"/>
            </a:pPr>
            <a:r>
              <a:rPr lang="cs-CZ" sz="8000" dirty="0">
                <a:solidFill>
                  <a:srgbClr val="7030A0"/>
                </a:solidFill>
              </a:rPr>
              <a:t>Smluvní odměna</a:t>
            </a:r>
            <a:br>
              <a:rPr lang="cs-CZ" sz="8000" dirty="0">
                <a:solidFill>
                  <a:srgbClr val="7030A0"/>
                </a:solidFill>
              </a:rPr>
            </a:br>
            <a:endParaRPr lang="cs-CZ" sz="8000" dirty="0"/>
          </a:p>
        </p:txBody>
      </p:sp>
    </p:spTree>
    <p:custDataLst>
      <p:tags r:id="rId1"/>
    </p:custDataLst>
    <p:extLst>
      <p:ext uri="{BB962C8B-B14F-4D97-AF65-F5344CB8AC3E}">
        <p14:creationId xmlns:p14="http://schemas.microsoft.com/office/powerpoint/2010/main" val="31418179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927120"/>
          </a:xfrm>
        </p:spPr>
        <p:txBody>
          <a:bodyPr/>
          <a:lstStyle/>
          <a:p>
            <a:pPr algn="ctr"/>
            <a:r>
              <a:rPr lang="cs-CZ" b="1" dirty="0" smtClean="0">
                <a:solidFill>
                  <a:srgbClr val="00B0F0"/>
                </a:solidFill>
              </a:rPr>
              <a:t>Povinnosti při smluvní odměně</a:t>
            </a:r>
            <a:endParaRPr lang="cs-CZ" b="1" dirty="0">
              <a:solidFill>
                <a:srgbClr val="00B0F0"/>
              </a:solidFill>
            </a:endParaRPr>
          </a:p>
        </p:txBody>
      </p:sp>
      <p:sp>
        <p:nvSpPr>
          <p:cNvPr id="3" name="Content Placeholder 2"/>
          <p:cNvSpPr>
            <a:spLocks noGrp="1"/>
          </p:cNvSpPr>
          <p:nvPr>
            <p:ph idx="1"/>
            <p:custDataLst>
              <p:tags r:id="rId3"/>
            </p:custDataLst>
          </p:nvPr>
        </p:nvSpPr>
        <p:spPr>
          <a:xfrm>
            <a:off x="762000" y="1124744"/>
            <a:ext cx="8077200" cy="5544615"/>
          </a:xfrm>
        </p:spPr>
        <p:txBody>
          <a:bodyPr>
            <a:normAutofit fontScale="92500" lnSpcReduction="10000"/>
          </a:bodyPr>
          <a:lstStyle/>
          <a:p>
            <a:r>
              <a:rPr lang="cs-CZ" sz="3400" b="1" dirty="0">
                <a:solidFill>
                  <a:srgbClr val="002060"/>
                </a:solidFill>
              </a:rPr>
              <a:t>Advokát je všeobecně povinen </a:t>
            </a:r>
            <a:r>
              <a:rPr lang="cs-CZ" sz="3400" b="1" dirty="0">
                <a:solidFill>
                  <a:srgbClr val="FF0000"/>
                </a:solidFill>
              </a:rPr>
              <a:t>poctivým</a:t>
            </a:r>
            <a:r>
              <a:rPr lang="cs-CZ" sz="3400" b="1" dirty="0">
                <a:solidFill>
                  <a:srgbClr val="002060"/>
                </a:solidFill>
              </a:rPr>
              <a:t>, čestným a slušným chováním přispívat </a:t>
            </a:r>
            <a:r>
              <a:rPr lang="cs-CZ" sz="3400" b="1" dirty="0" smtClean="0">
                <a:solidFill>
                  <a:srgbClr val="002060"/>
                </a:solidFill>
              </a:rPr>
              <a:t>            k </a:t>
            </a:r>
            <a:r>
              <a:rPr lang="cs-CZ" sz="3400" b="1" dirty="0">
                <a:solidFill>
                  <a:srgbClr val="002060"/>
                </a:solidFill>
              </a:rPr>
              <a:t>důstojnosti a vážnosti advokátního stavu</a:t>
            </a:r>
            <a:r>
              <a:rPr lang="cs-CZ" sz="3400" b="1" dirty="0" smtClean="0">
                <a:solidFill>
                  <a:srgbClr val="002060"/>
                </a:solidFill>
              </a:rPr>
              <a:t>. (čl. 4 odst. 1 Etických pravidel)</a:t>
            </a:r>
          </a:p>
          <a:p>
            <a:r>
              <a:rPr lang="cs-CZ" sz="3400" b="1" dirty="0">
                <a:solidFill>
                  <a:srgbClr val="002060"/>
                </a:solidFill>
              </a:rPr>
              <a:t>Projevy advokáta v souvislosti s výkonem advokacie jsou věcné, střízlivé a </a:t>
            </a:r>
            <a:r>
              <a:rPr lang="cs-CZ" sz="3400" b="1" dirty="0">
                <a:solidFill>
                  <a:srgbClr val="FF0000"/>
                </a:solidFill>
              </a:rPr>
              <a:t>nikoliv vědomě </a:t>
            </a:r>
            <a:r>
              <a:rPr lang="cs-CZ" sz="3400" b="1" dirty="0" smtClean="0">
                <a:solidFill>
                  <a:srgbClr val="FF0000"/>
                </a:solidFill>
              </a:rPr>
              <a:t>nepravdivé</a:t>
            </a:r>
            <a:r>
              <a:rPr lang="cs-CZ" sz="3400" b="1" dirty="0" smtClean="0">
                <a:solidFill>
                  <a:srgbClr val="002060"/>
                </a:solidFill>
              </a:rPr>
              <a:t>. </a:t>
            </a:r>
            <a:r>
              <a:rPr lang="cs-CZ" sz="3400" b="1" dirty="0">
                <a:solidFill>
                  <a:srgbClr val="002060"/>
                </a:solidFill>
              </a:rPr>
              <a:t>(čl. 4 odst. </a:t>
            </a:r>
            <a:r>
              <a:rPr lang="cs-CZ" sz="3400" b="1" dirty="0" smtClean="0">
                <a:solidFill>
                  <a:srgbClr val="002060"/>
                </a:solidFill>
              </a:rPr>
              <a:t>3 </a:t>
            </a:r>
            <a:r>
              <a:rPr lang="cs-CZ" sz="3400" b="1" dirty="0">
                <a:solidFill>
                  <a:srgbClr val="002060"/>
                </a:solidFill>
              </a:rPr>
              <a:t>Etických pravidel</a:t>
            </a:r>
            <a:r>
              <a:rPr lang="cs-CZ" sz="3400" b="1" dirty="0" smtClean="0">
                <a:solidFill>
                  <a:srgbClr val="002060"/>
                </a:solidFill>
              </a:rPr>
              <a:t>)</a:t>
            </a:r>
          </a:p>
          <a:p>
            <a:r>
              <a:rPr lang="cs-CZ" sz="3400" b="1" dirty="0">
                <a:solidFill>
                  <a:srgbClr val="002060"/>
                </a:solidFill>
              </a:rPr>
              <a:t>Oprávněné zájmy klienta mají </a:t>
            </a:r>
            <a:r>
              <a:rPr lang="cs-CZ" sz="3400" b="1" dirty="0">
                <a:solidFill>
                  <a:srgbClr val="FF0000"/>
                </a:solidFill>
              </a:rPr>
              <a:t>přednost</a:t>
            </a:r>
            <a:r>
              <a:rPr lang="cs-CZ" sz="3400" b="1" dirty="0">
                <a:solidFill>
                  <a:srgbClr val="002060"/>
                </a:solidFill>
              </a:rPr>
              <a:t> před vlastními zájmy advokáta i před jeho ohledem na jiné advokáty</a:t>
            </a:r>
            <a:r>
              <a:rPr lang="cs-CZ" sz="3400" b="1" dirty="0" smtClean="0">
                <a:solidFill>
                  <a:srgbClr val="002060"/>
                </a:solidFill>
              </a:rPr>
              <a:t>. </a:t>
            </a:r>
            <a:r>
              <a:rPr lang="cs-CZ" sz="3400" b="1" dirty="0">
                <a:solidFill>
                  <a:srgbClr val="002060"/>
                </a:solidFill>
              </a:rPr>
              <a:t>(čl. </a:t>
            </a:r>
            <a:r>
              <a:rPr lang="cs-CZ" sz="3400" b="1" dirty="0" smtClean="0">
                <a:solidFill>
                  <a:srgbClr val="002060"/>
                </a:solidFill>
              </a:rPr>
              <a:t>6 </a:t>
            </a:r>
            <a:r>
              <a:rPr lang="cs-CZ" sz="3400" b="1" dirty="0">
                <a:solidFill>
                  <a:srgbClr val="002060"/>
                </a:solidFill>
              </a:rPr>
              <a:t>odst. </a:t>
            </a:r>
            <a:r>
              <a:rPr lang="cs-CZ" sz="3400" b="1" dirty="0" smtClean="0">
                <a:solidFill>
                  <a:srgbClr val="002060"/>
                </a:solidFill>
              </a:rPr>
              <a:t>1 </a:t>
            </a:r>
            <a:r>
              <a:rPr lang="cs-CZ" sz="3400" b="1" dirty="0">
                <a:solidFill>
                  <a:srgbClr val="002060"/>
                </a:solidFill>
              </a:rPr>
              <a:t>Etických pravidel)</a:t>
            </a:r>
          </a:p>
          <a:p>
            <a:endParaRPr lang="cs-CZ" dirty="0"/>
          </a:p>
          <a:p>
            <a:endParaRPr lang="cs-CZ" dirty="0"/>
          </a:p>
          <a:p>
            <a:endParaRPr lang="cs-CZ" dirty="0"/>
          </a:p>
        </p:txBody>
      </p:sp>
    </p:spTree>
    <p:custDataLst>
      <p:tags r:id="rId1"/>
    </p:custDataLst>
    <p:extLst>
      <p:ext uri="{BB962C8B-B14F-4D97-AF65-F5344CB8AC3E}">
        <p14:creationId xmlns:p14="http://schemas.microsoft.com/office/powerpoint/2010/main" val="20129179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lstStyle/>
          <a:p>
            <a:pPr algn="ctr"/>
            <a:r>
              <a:rPr lang="cs-CZ" b="1" dirty="0" smtClean="0">
                <a:solidFill>
                  <a:srgbClr val="00B0F0"/>
                </a:solidFill>
              </a:rPr>
              <a:t>Článek 10 Etických pravidel</a:t>
            </a:r>
            <a:endParaRPr lang="cs-CZ" b="1" dirty="0">
              <a:solidFill>
                <a:srgbClr val="00B0F0"/>
              </a:solidFill>
            </a:endParaRPr>
          </a:p>
        </p:txBody>
      </p:sp>
      <p:sp>
        <p:nvSpPr>
          <p:cNvPr id="3" name="Content Placeholder 2"/>
          <p:cNvSpPr>
            <a:spLocks noGrp="1"/>
          </p:cNvSpPr>
          <p:nvPr>
            <p:ph idx="1"/>
            <p:custDataLst>
              <p:tags r:id="rId3"/>
            </p:custDataLst>
          </p:nvPr>
        </p:nvSpPr>
        <p:spPr>
          <a:xfrm>
            <a:off x="899592" y="1484784"/>
            <a:ext cx="8077200" cy="5373216"/>
          </a:xfrm>
        </p:spPr>
        <p:txBody>
          <a:bodyPr>
            <a:normAutofit lnSpcReduction="10000"/>
          </a:bodyPr>
          <a:lstStyle/>
          <a:p>
            <a:pPr marL="0" indent="0">
              <a:buNone/>
            </a:pPr>
            <a:r>
              <a:rPr lang="cs-CZ" sz="3600" b="1" dirty="0">
                <a:solidFill>
                  <a:srgbClr val="002060"/>
                </a:solidFill>
              </a:rPr>
              <a:t>(1) Při sjednávání smluvní odměny je </a:t>
            </a:r>
            <a:r>
              <a:rPr lang="cs-CZ" sz="3600" b="1" dirty="0" smtClean="0">
                <a:solidFill>
                  <a:srgbClr val="002060"/>
                </a:solidFill>
              </a:rPr>
              <a:t>advokát </a:t>
            </a:r>
            <a:r>
              <a:rPr lang="cs-CZ" sz="3600" b="1" dirty="0">
                <a:solidFill>
                  <a:srgbClr val="002060"/>
                </a:solidFill>
              </a:rPr>
              <a:t>povinen klientovi poskytnout </a:t>
            </a:r>
            <a:r>
              <a:rPr lang="cs-CZ" sz="3600" b="1" dirty="0">
                <a:solidFill>
                  <a:srgbClr val="FF0000"/>
                </a:solidFill>
              </a:rPr>
              <a:t>pravdivé </a:t>
            </a:r>
            <a:r>
              <a:rPr lang="cs-CZ" sz="3600" b="1" dirty="0">
                <a:solidFill>
                  <a:srgbClr val="002060"/>
                </a:solidFill>
              </a:rPr>
              <a:t>informace o očekávaném rozsahu svých výkonů a na jeho žádost </a:t>
            </a:r>
            <a:r>
              <a:rPr lang="cs-CZ" sz="3600" b="1" dirty="0" smtClean="0">
                <a:solidFill>
                  <a:srgbClr val="002060"/>
                </a:solidFill>
              </a:rPr>
              <a:t>     i </a:t>
            </a:r>
            <a:r>
              <a:rPr lang="cs-CZ" sz="3600" b="1" dirty="0">
                <a:solidFill>
                  <a:srgbClr val="002060"/>
                </a:solidFill>
              </a:rPr>
              <a:t>úplné vysvětlení </a:t>
            </a:r>
            <a:r>
              <a:rPr lang="cs-CZ" sz="3600" b="1" dirty="0" smtClean="0">
                <a:solidFill>
                  <a:srgbClr val="002060"/>
                </a:solidFill>
              </a:rPr>
              <a:t>o </a:t>
            </a:r>
            <a:r>
              <a:rPr lang="cs-CZ" sz="3600" b="1" dirty="0">
                <a:solidFill>
                  <a:srgbClr val="002060"/>
                </a:solidFill>
              </a:rPr>
              <a:t>výši mimosmluvní odměny v dané věci</a:t>
            </a:r>
            <a:r>
              <a:rPr lang="cs-CZ" sz="3600" b="1" dirty="0" smtClean="0">
                <a:solidFill>
                  <a:srgbClr val="002060"/>
                </a:solidFill>
              </a:rPr>
              <a:t>.</a:t>
            </a:r>
            <a:endParaRPr lang="cs-CZ" sz="3600" b="1" dirty="0">
              <a:solidFill>
                <a:srgbClr val="002060"/>
              </a:solidFill>
            </a:endParaRPr>
          </a:p>
          <a:p>
            <a:pPr marL="0" indent="0">
              <a:buNone/>
            </a:pPr>
            <a:r>
              <a:rPr lang="cs-CZ" sz="3600" b="1" dirty="0">
                <a:solidFill>
                  <a:srgbClr val="002060"/>
                </a:solidFill>
              </a:rPr>
              <a:t>(2) Smluvní odměna musí být </a:t>
            </a:r>
            <a:r>
              <a:rPr lang="cs-CZ" sz="3600" b="1" dirty="0">
                <a:solidFill>
                  <a:srgbClr val="FF0000"/>
                </a:solidFill>
              </a:rPr>
              <a:t>přiměřená.</a:t>
            </a:r>
            <a:r>
              <a:rPr lang="cs-CZ" sz="3600" b="1" dirty="0">
                <a:solidFill>
                  <a:srgbClr val="002060"/>
                </a:solidFill>
              </a:rPr>
              <a:t> Nesmí být ve zřejmém nepoměru </a:t>
            </a:r>
            <a:r>
              <a:rPr lang="cs-CZ" sz="3600" b="1" dirty="0" smtClean="0">
                <a:solidFill>
                  <a:srgbClr val="002060"/>
                </a:solidFill>
              </a:rPr>
              <a:t>             k </a:t>
            </a:r>
            <a:r>
              <a:rPr lang="cs-CZ" sz="3600" b="1" dirty="0">
                <a:solidFill>
                  <a:srgbClr val="002060"/>
                </a:solidFill>
              </a:rPr>
              <a:t>hodnotě a složitosti věci.</a:t>
            </a:r>
          </a:p>
          <a:p>
            <a:pPr marL="0" indent="0">
              <a:buNone/>
            </a:pPr>
            <a:r>
              <a:rPr lang="cs-CZ" sz="3600" b="1" dirty="0">
                <a:solidFill>
                  <a:srgbClr val="002060"/>
                </a:solidFill>
              </a:rPr>
              <a:t> </a:t>
            </a:r>
          </a:p>
          <a:p>
            <a:pPr marL="0" indent="0">
              <a:buNone/>
            </a:pPr>
            <a:endParaRPr lang="cs-CZ" dirty="0"/>
          </a:p>
        </p:txBody>
      </p:sp>
    </p:spTree>
    <p:custDataLst>
      <p:tags r:id="rId1"/>
    </p:custDataLst>
    <p:extLst>
      <p:ext uri="{BB962C8B-B14F-4D97-AF65-F5344CB8AC3E}">
        <p14:creationId xmlns:p14="http://schemas.microsoft.com/office/powerpoint/2010/main" val="10977109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927120"/>
          </a:xfrm>
        </p:spPr>
        <p:txBody>
          <a:bodyPr/>
          <a:lstStyle/>
          <a:p>
            <a:pPr algn="ctr"/>
            <a:r>
              <a:rPr lang="cs-CZ" b="1" dirty="0" smtClean="0">
                <a:solidFill>
                  <a:srgbClr val="00B0F0"/>
                </a:solidFill>
              </a:rPr>
              <a:t>Článek 19 odst. 3</a:t>
            </a:r>
            <a:endParaRPr lang="cs-CZ" b="1" dirty="0">
              <a:solidFill>
                <a:srgbClr val="00B0F0"/>
              </a:solidFill>
            </a:endParaRPr>
          </a:p>
        </p:txBody>
      </p:sp>
      <p:sp>
        <p:nvSpPr>
          <p:cNvPr id="3" name="Zástupný symbol pro obsah 2"/>
          <p:cNvSpPr>
            <a:spLocks noGrp="1"/>
          </p:cNvSpPr>
          <p:nvPr>
            <p:ph idx="1"/>
          </p:nvPr>
        </p:nvSpPr>
        <p:spPr>
          <a:xfrm>
            <a:off x="762000" y="764704"/>
            <a:ext cx="8077200" cy="6093295"/>
          </a:xfrm>
        </p:spPr>
        <p:txBody>
          <a:bodyPr>
            <a:normAutofit fontScale="92500"/>
          </a:bodyPr>
          <a:lstStyle/>
          <a:p>
            <a:pPr marL="0" indent="0" algn="ctr">
              <a:buNone/>
            </a:pPr>
            <a:r>
              <a:rPr lang="cs-CZ" b="1" dirty="0" smtClean="0">
                <a:solidFill>
                  <a:srgbClr val="002060"/>
                </a:solidFill>
              </a:rPr>
              <a:t>Při </a:t>
            </a:r>
            <a:r>
              <a:rPr lang="cs-CZ" b="1" dirty="0">
                <a:solidFill>
                  <a:srgbClr val="002060"/>
                </a:solidFill>
              </a:rPr>
              <a:t>posuzování přiměřenosti smluvní odměny se přihlédne zejména i k poměru vyjednávacích schopností a možností advokáta a klienta, k rozsahu informací klienta o poměrech na trhu právních služeb, ke speciálním znalostem, zkušenostem, pověsti a schopnostem advokáta, </a:t>
            </a:r>
            <a:r>
              <a:rPr lang="cs-CZ" b="1" dirty="0" smtClean="0">
                <a:solidFill>
                  <a:srgbClr val="002060"/>
                </a:solidFill>
              </a:rPr>
              <a:t>  k </a:t>
            </a:r>
            <a:r>
              <a:rPr lang="cs-CZ" b="1" dirty="0">
                <a:solidFill>
                  <a:srgbClr val="002060"/>
                </a:solidFill>
              </a:rPr>
              <a:t>povaze a době trvání vztahů mezi advokátem </a:t>
            </a:r>
            <a:r>
              <a:rPr lang="cs-CZ" b="1" dirty="0" smtClean="0">
                <a:solidFill>
                  <a:srgbClr val="002060"/>
                </a:solidFill>
              </a:rPr>
              <a:t>   a </a:t>
            </a:r>
            <a:r>
              <a:rPr lang="cs-CZ" b="1" dirty="0">
                <a:solidFill>
                  <a:srgbClr val="002060"/>
                </a:solidFill>
              </a:rPr>
              <a:t>klientem při poskytování právních služeb, </a:t>
            </a:r>
            <a:r>
              <a:rPr lang="cs-CZ" b="1" dirty="0" smtClean="0">
                <a:solidFill>
                  <a:srgbClr val="002060"/>
                </a:solidFill>
              </a:rPr>
              <a:t>              k </a:t>
            </a:r>
            <a:r>
              <a:rPr lang="cs-CZ" b="1" dirty="0">
                <a:solidFill>
                  <a:srgbClr val="002060"/>
                </a:solidFill>
              </a:rPr>
              <a:t>časovým požadavkům klienta na vyřízení věci, </a:t>
            </a:r>
            <a:r>
              <a:rPr lang="cs-CZ" b="1" dirty="0" smtClean="0">
                <a:solidFill>
                  <a:srgbClr val="002060"/>
                </a:solidFill>
              </a:rPr>
              <a:t>   k </a:t>
            </a:r>
            <a:r>
              <a:rPr lang="cs-CZ" b="1" dirty="0">
                <a:solidFill>
                  <a:srgbClr val="002060"/>
                </a:solidFill>
              </a:rPr>
              <a:t>obtížnosti a novosti skutkových i právních problémů spojených s věcí a k pravděpodobnosti, že v důsledku převzetí věci klienta bude advokát muset odmítnout převzetí jiných věcí</a:t>
            </a:r>
            <a:r>
              <a:rPr lang="cs-CZ" b="1" dirty="0" smtClean="0">
                <a:solidFill>
                  <a:srgbClr val="002060"/>
                </a:solidFill>
              </a:rPr>
              <a:t>.</a:t>
            </a:r>
            <a:endParaRPr lang="cs-CZ" b="1" dirty="0">
              <a:solidFill>
                <a:srgbClr val="002060"/>
              </a:solidFill>
            </a:endParaRPr>
          </a:p>
          <a:p>
            <a:pPr algn="ctr"/>
            <a:endParaRPr lang="cs-CZ" b="1" dirty="0">
              <a:solidFill>
                <a:srgbClr val="002060"/>
              </a:solidFill>
            </a:endParaRPr>
          </a:p>
        </p:txBody>
      </p:sp>
    </p:spTree>
    <p:extLst>
      <p:ext uri="{BB962C8B-B14F-4D97-AF65-F5344CB8AC3E}">
        <p14:creationId xmlns:p14="http://schemas.microsoft.com/office/powerpoint/2010/main" val="4744238"/>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260648"/>
            <a:ext cx="8077200" cy="1143000"/>
          </a:xfrm>
        </p:spPr>
        <p:txBody>
          <a:bodyPr>
            <a:normAutofit/>
          </a:bodyPr>
          <a:lstStyle/>
          <a:p>
            <a:pPr algn="ctr"/>
            <a:r>
              <a:rPr lang="cs-CZ" sz="5400" b="1" dirty="0" smtClean="0">
                <a:solidFill>
                  <a:srgbClr val="00B0F0"/>
                </a:solidFill>
              </a:rPr>
              <a:t>§ 22 odst. 1 ZA</a:t>
            </a:r>
            <a:endParaRPr lang="cs-CZ" sz="5400" b="1" dirty="0">
              <a:solidFill>
                <a:srgbClr val="00B0F0"/>
              </a:solidFill>
            </a:endParaRPr>
          </a:p>
        </p:txBody>
      </p:sp>
      <p:sp>
        <p:nvSpPr>
          <p:cNvPr id="3" name="Content Placeholder 2"/>
          <p:cNvSpPr>
            <a:spLocks noGrp="1"/>
          </p:cNvSpPr>
          <p:nvPr>
            <p:ph idx="1"/>
            <p:custDataLst>
              <p:tags r:id="rId3"/>
            </p:custDataLst>
          </p:nvPr>
        </p:nvSpPr>
        <p:spPr>
          <a:xfrm>
            <a:off x="899592" y="1524911"/>
            <a:ext cx="8077200" cy="5305475"/>
          </a:xfrm>
        </p:spPr>
        <p:txBody>
          <a:bodyPr>
            <a:normAutofit fontScale="77500" lnSpcReduction="20000"/>
          </a:bodyPr>
          <a:lstStyle/>
          <a:p>
            <a:pPr marL="0" lvl="0" indent="0" algn="ctr">
              <a:buNone/>
            </a:pPr>
            <a:r>
              <a:rPr lang="cs-CZ" sz="5400" b="1" dirty="0">
                <a:solidFill>
                  <a:srgbClr val="002060"/>
                </a:solidFill>
              </a:rPr>
              <a:t>Advokacie se vykonává </a:t>
            </a:r>
            <a:r>
              <a:rPr lang="cs-CZ" sz="5400" b="1" dirty="0">
                <a:solidFill>
                  <a:srgbClr val="FF0000"/>
                </a:solidFill>
              </a:rPr>
              <a:t>zpravidla</a:t>
            </a:r>
            <a:r>
              <a:rPr lang="cs-CZ" sz="5400" b="1" dirty="0">
                <a:solidFill>
                  <a:srgbClr val="002060"/>
                </a:solidFill>
              </a:rPr>
              <a:t> za odměnu; </a:t>
            </a:r>
            <a:r>
              <a:rPr lang="cs-CZ" sz="5400" b="1" dirty="0" smtClean="0">
                <a:solidFill>
                  <a:srgbClr val="002060"/>
                </a:solidFill>
              </a:rPr>
              <a:t>od </a:t>
            </a:r>
            <a:r>
              <a:rPr lang="cs-CZ" sz="5400" b="1" dirty="0">
                <a:solidFill>
                  <a:srgbClr val="002060"/>
                </a:solidFill>
              </a:rPr>
              <a:t>klienta lze žádat přiměřenou zálohu. </a:t>
            </a:r>
            <a:endParaRPr lang="cs-CZ" sz="5400" b="1" dirty="0" smtClean="0">
              <a:solidFill>
                <a:srgbClr val="002060"/>
              </a:solidFill>
            </a:endParaRPr>
          </a:p>
          <a:p>
            <a:pPr marL="0" indent="0">
              <a:buNone/>
            </a:pPr>
            <a:endParaRPr lang="cs-CZ" sz="5400" dirty="0" smtClean="0"/>
          </a:p>
          <a:p>
            <a:pPr marL="0" indent="0" algn="ctr">
              <a:buNone/>
            </a:pPr>
            <a:r>
              <a:rPr lang="cs-CZ" sz="5400" b="1" dirty="0" smtClean="0">
                <a:solidFill>
                  <a:srgbClr val="002060"/>
                </a:solidFill>
              </a:rPr>
              <a:t>Při </a:t>
            </a:r>
            <a:r>
              <a:rPr lang="cs-CZ" sz="5400" b="1" dirty="0">
                <a:solidFill>
                  <a:srgbClr val="002060"/>
                </a:solidFill>
              </a:rPr>
              <a:t>posuzování přiměřenosti zálohy se přihlíží vedle střízlivého odhadu celkové odměny též k očekávaným hotovým výdajům</a:t>
            </a:r>
            <a:r>
              <a:rPr lang="cs-CZ" sz="5400" b="1" dirty="0" smtClean="0">
                <a:solidFill>
                  <a:srgbClr val="002060"/>
                </a:solidFill>
              </a:rPr>
              <a:t>. (čl. 10 odst. 7 Etických pravidel)</a:t>
            </a:r>
            <a:r>
              <a:rPr lang="cs-CZ" sz="5400" b="1" dirty="0">
                <a:solidFill>
                  <a:srgbClr val="002060"/>
                </a:solidFill>
              </a:rPr>
              <a:t> </a:t>
            </a:r>
          </a:p>
          <a:p>
            <a:pPr marL="0" lvl="0" indent="0" algn="ctr">
              <a:buNone/>
            </a:pPr>
            <a:endParaRPr lang="cs-CZ" sz="5400" b="1" dirty="0">
              <a:solidFill>
                <a:srgbClr val="002060"/>
              </a:solidFill>
            </a:endParaRPr>
          </a:p>
          <a:p>
            <a:pPr marL="0" indent="0">
              <a:buNone/>
            </a:pPr>
            <a:endParaRPr lang="cs-CZ" sz="5400" b="1" dirty="0" smtClean="0">
              <a:solidFill>
                <a:srgbClr val="002060"/>
              </a:solidFill>
            </a:endParaRP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16632"/>
            <a:ext cx="8077200" cy="1143000"/>
          </a:xfrm>
        </p:spPr>
        <p:txBody>
          <a:bodyPr>
            <a:normAutofit/>
          </a:bodyPr>
          <a:lstStyle/>
          <a:p>
            <a:pPr algn="ctr"/>
            <a:r>
              <a:rPr lang="cs-CZ" b="1" dirty="0" smtClean="0">
                <a:solidFill>
                  <a:srgbClr val="00B0F0"/>
                </a:solidFill>
              </a:rPr>
              <a:t>Advokát smí vypovědět smlouvu</a:t>
            </a:r>
            <a:endParaRPr lang="cs-CZ" b="1" dirty="0">
              <a:solidFill>
                <a:srgbClr val="00B0F0"/>
              </a:solidFill>
            </a:endParaRPr>
          </a:p>
        </p:txBody>
      </p:sp>
      <p:sp>
        <p:nvSpPr>
          <p:cNvPr id="3" name="Zástupný symbol pro obsah 2"/>
          <p:cNvSpPr>
            <a:spLocks noGrp="1"/>
          </p:cNvSpPr>
          <p:nvPr>
            <p:ph idx="1"/>
          </p:nvPr>
        </p:nvSpPr>
        <p:spPr>
          <a:xfrm>
            <a:off x="755576" y="1149108"/>
            <a:ext cx="8388424" cy="5733256"/>
          </a:xfrm>
        </p:spPr>
        <p:txBody>
          <a:bodyPr>
            <a:normAutofit/>
          </a:bodyPr>
          <a:lstStyle/>
          <a:p>
            <a:pPr marL="0" lvl="0" indent="0" algn="ctr">
              <a:buNone/>
            </a:pPr>
            <a:r>
              <a:rPr lang="cs-CZ" sz="3600" b="1" dirty="0" smtClean="0">
                <a:solidFill>
                  <a:srgbClr val="002060"/>
                </a:solidFill>
              </a:rPr>
              <a:t>§ 20 ZA</a:t>
            </a:r>
          </a:p>
          <a:p>
            <a:pPr marL="0" lvl="0" indent="0">
              <a:buNone/>
            </a:pPr>
            <a:r>
              <a:rPr lang="cs-CZ" sz="3600" b="1" dirty="0" smtClean="0">
                <a:solidFill>
                  <a:srgbClr val="002060"/>
                </a:solidFill>
              </a:rPr>
              <a:t>(3) Advokát </a:t>
            </a:r>
            <a:r>
              <a:rPr lang="cs-CZ" sz="3600" b="1" dirty="0">
                <a:solidFill>
                  <a:srgbClr val="002060"/>
                </a:solidFill>
              </a:rPr>
              <a:t>je oprávněn smlouvu </a:t>
            </a:r>
            <a:r>
              <a:rPr lang="cs-CZ" sz="3600" b="1" dirty="0" smtClean="0">
                <a:solidFill>
                  <a:srgbClr val="002060"/>
                </a:solidFill>
              </a:rPr>
              <a:t>                o </a:t>
            </a:r>
            <a:r>
              <a:rPr lang="cs-CZ" sz="3600" b="1" dirty="0">
                <a:solidFill>
                  <a:srgbClr val="002060"/>
                </a:solidFill>
              </a:rPr>
              <a:t>poskytování právních služeb vypovědět, </a:t>
            </a:r>
            <a:r>
              <a:rPr lang="cs-CZ" sz="3600" b="1" dirty="0">
                <a:solidFill>
                  <a:srgbClr val="FF0000"/>
                </a:solidFill>
              </a:rPr>
              <a:t>nesložil-li klient přiměřenou zálohu </a:t>
            </a:r>
            <a:r>
              <a:rPr lang="cs-CZ" sz="3600" b="1" dirty="0">
                <a:solidFill>
                  <a:srgbClr val="002060"/>
                </a:solidFill>
              </a:rPr>
              <a:t>na odměnu za poskytnutí právních služeb, ačkoliv byl o to advokátem požádán.</a:t>
            </a:r>
          </a:p>
          <a:p>
            <a:pPr marL="0" lvl="0" indent="0">
              <a:buNone/>
            </a:pPr>
            <a:r>
              <a:rPr lang="cs-CZ" sz="3600" b="1" dirty="0" smtClean="0">
                <a:solidFill>
                  <a:srgbClr val="002060"/>
                </a:solidFill>
              </a:rPr>
              <a:t>(4) Klient </a:t>
            </a:r>
            <a:r>
              <a:rPr lang="cs-CZ" sz="3600" b="1" dirty="0">
                <a:solidFill>
                  <a:srgbClr val="002060"/>
                </a:solidFill>
              </a:rPr>
              <a:t>je oprávněn smlouvu </a:t>
            </a:r>
            <a:r>
              <a:rPr lang="cs-CZ" sz="3600" b="1" dirty="0" smtClean="0">
                <a:solidFill>
                  <a:srgbClr val="002060"/>
                </a:solidFill>
              </a:rPr>
              <a:t>                    o </a:t>
            </a:r>
            <a:r>
              <a:rPr lang="cs-CZ" sz="3600" b="1" dirty="0">
                <a:solidFill>
                  <a:srgbClr val="002060"/>
                </a:solidFill>
              </a:rPr>
              <a:t>poskytování právních služeb vypovědět </a:t>
            </a:r>
            <a:r>
              <a:rPr lang="cs-CZ" sz="3600" b="1" dirty="0">
                <a:solidFill>
                  <a:srgbClr val="FF0000"/>
                </a:solidFill>
              </a:rPr>
              <a:t>kdykoliv, a </a:t>
            </a:r>
            <a:r>
              <a:rPr lang="cs-CZ" sz="3600" b="1" dirty="0" smtClean="0">
                <a:solidFill>
                  <a:srgbClr val="FF0000"/>
                </a:solidFill>
              </a:rPr>
              <a:t>to i </a:t>
            </a:r>
            <a:r>
              <a:rPr lang="cs-CZ" sz="3600" b="1" dirty="0">
                <a:solidFill>
                  <a:srgbClr val="FF0000"/>
                </a:solidFill>
              </a:rPr>
              <a:t>bez udání důvodu.</a:t>
            </a:r>
          </a:p>
          <a:p>
            <a:endParaRPr lang="cs-CZ" dirty="0"/>
          </a:p>
        </p:txBody>
      </p:sp>
    </p:spTree>
    <p:extLst>
      <p:ext uri="{BB962C8B-B14F-4D97-AF65-F5344CB8AC3E}">
        <p14:creationId xmlns:p14="http://schemas.microsoft.com/office/powerpoint/2010/main" val="3870706596"/>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675184"/>
            <a:ext cx="6791474" cy="5760640"/>
          </a:xfrm>
          <a:prstGeom prst="rect">
            <a:avLst/>
          </a:prstGeom>
          <a:noFill/>
        </p:spPr>
        <p:txBody>
          <a:bodyPr wrap="square" rtlCol="0">
            <a:noAutofit/>
          </a:bodyPr>
          <a:lstStyle/>
          <a:p>
            <a:pPr algn="ctr"/>
            <a:r>
              <a:rPr lang="cs-CZ" sz="4800" b="1" i="1" dirty="0" smtClean="0">
                <a:solidFill>
                  <a:srgbClr val="7030A0"/>
                </a:solidFill>
              </a:rPr>
              <a:t>„Paní doktorko, když jste právě převzala moje zastupování, kolik mě budou vaše služby stát?“</a:t>
            </a:r>
          </a:p>
          <a:p>
            <a:pPr algn="ctr"/>
            <a:r>
              <a:rPr lang="cs-CZ" sz="4800" b="1" i="1" dirty="0" smtClean="0">
                <a:solidFill>
                  <a:srgbClr val="7030A0"/>
                </a:solidFill>
              </a:rPr>
              <a:t>„Jsem vázána povinností mlčenlivosti. Na tuto otázku vám nemohu odpovědět!“</a:t>
            </a:r>
            <a:endParaRPr lang="cs-CZ" sz="48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1305259690"/>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smtClean="0">
                <a:solidFill>
                  <a:srgbClr val="00B0F0"/>
                </a:solidFill>
              </a:rPr>
              <a:t>Druhy smluvní odměny</a:t>
            </a:r>
            <a:endParaRPr lang="cs-CZ" b="1" dirty="0">
              <a:solidFill>
                <a:srgbClr val="00B0F0"/>
              </a:solidFill>
            </a:endParaRPr>
          </a:p>
        </p:txBody>
      </p:sp>
      <p:sp>
        <p:nvSpPr>
          <p:cNvPr id="3" name="Zástupný symbol pro obsah 2"/>
          <p:cNvSpPr>
            <a:spLocks noGrp="1"/>
          </p:cNvSpPr>
          <p:nvPr>
            <p:ph idx="1"/>
          </p:nvPr>
        </p:nvSpPr>
        <p:spPr>
          <a:xfrm>
            <a:off x="762000" y="980728"/>
            <a:ext cx="8077200" cy="5877272"/>
          </a:xfrm>
        </p:spPr>
        <p:txBody>
          <a:bodyPr>
            <a:normAutofit/>
          </a:bodyPr>
          <a:lstStyle/>
          <a:p>
            <a:r>
              <a:rPr lang="cs-CZ" sz="3400" b="1" dirty="0" smtClean="0">
                <a:solidFill>
                  <a:srgbClr val="FF0000"/>
                </a:solidFill>
              </a:rPr>
              <a:t>Časová</a:t>
            </a:r>
            <a:r>
              <a:rPr lang="cs-CZ" sz="3400" b="1" dirty="0" smtClean="0">
                <a:solidFill>
                  <a:srgbClr val="002060"/>
                </a:solidFill>
              </a:rPr>
              <a:t> (za hodinu, za každých 10 minut atd.)</a:t>
            </a:r>
          </a:p>
          <a:p>
            <a:r>
              <a:rPr lang="cs-CZ" sz="3400" b="1" dirty="0" smtClean="0">
                <a:solidFill>
                  <a:srgbClr val="FF0000"/>
                </a:solidFill>
              </a:rPr>
              <a:t>Úkonová</a:t>
            </a:r>
            <a:r>
              <a:rPr lang="cs-CZ" sz="3400" b="1" dirty="0" smtClean="0">
                <a:solidFill>
                  <a:srgbClr val="002060"/>
                </a:solidFill>
              </a:rPr>
              <a:t> (nutná specifikace úkonu)</a:t>
            </a:r>
          </a:p>
          <a:p>
            <a:r>
              <a:rPr lang="cs-CZ" sz="3400" b="1" dirty="0" smtClean="0">
                <a:solidFill>
                  <a:srgbClr val="FF0000"/>
                </a:solidFill>
              </a:rPr>
              <a:t>Paušální</a:t>
            </a:r>
            <a:r>
              <a:rPr lang="cs-CZ" sz="3400" b="1" dirty="0" smtClean="0">
                <a:solidFill>
                  <a:srgbClr val="002060"/>
                </a:solidFill>
              </a:rPr>
              <a:t> (za měsíc, bez ohledu na vykonanou práci)</a:t>
            </a:r>
          </a:p>
          <a:p>
            <a:r>
              <a:rPr lang="cs-CZ" sz="3400" b="1" dirty="0" smtClean="0">
                <a:solidFill>
                  <a:srgbClr val="FF0000"/>
                </a:solidFill>
              </a:rPr>
              <a:t>Za vyřízení věci </a:t>
            </a:r>
            <a:r>
              <a:rPr lang="cs-CZ" sz="3400" b="1" dirty="0" smtClean="0">
                <a:solidFill>
                  <a:srgbClr val="002060"/>
                </a:solidFill>
              </a:rPr>
              <a:t>(co v případě výpovědi?)</a:t>
            </a:r>
            <a:endParaRPr lang="cs-CZ" sz="3400" b="1" dirty="0" smtClean="0">
              <a:solidFill>
                <a:srgbClr val="FF0000"/>
              </a:solidFill>
            </a:endParaRPr>
          </a:p>
          <a:p>
            <a:r>
              <a:rPr lang="cs-CZ" sz="3400" b="1" dirty="0" smtClean="0">
                <a:solidFill>
                  <a:srgbClr val="FF0000"/>
                </a:solidFill>
              </a:rPr>
              <a:t>Podílová</a:t>
            </a:r>
            <a:r>
              <a:rPr lang="cs-CZ" sz="3400" b="1" dirty="0" smtClean="0">
                <a:solidFill>
                  <a:srgbClr val="002060"/>
                </a:solidFill>
              </a:rPr>
              <a:t> (procentem z předmětu plnění)</a:t>
            </a:r>
          </a:p>
          <a:p>
            <a:r>
              <a:rPr lang="cs-CZ" sz="3400" b="1" dirty="0" err="1" smtClean="0">
                <a:solidFill>
                  <a:srgbClr val="FF0000"/>
                </a:solidFill>
              </a:rPr>
              <a:t>Pactum</a:t>
            </a:r>
            <a:r>
              <a:rPr lang="cs-CZ" sz="3400" b="1" dirty="0" smtClean="0">
                <a:solidFill>
                  <a:srgbClr val="FF0000"/>
                </a:solidFill>
              </a:rPr>
              <a:t> de </a:t>
            </a:r>
            <a:r>
              <a:rPr lang="cs-CZ" sz="3400" b="1" dirty="0" err="1" smtClean="0">
                <a:solidFill>
                  <a:srgbClr val="FF0000"/>
                </a:solidFill>
              </a:rPr>
              <a:t>quota</a:t>
            </a:r>
            <a:r>
              <a:rPr lang="cs-CZ" sz="3400" b="1" dirty="0" smtClean="0">
                <a:solidFill>
                  <a:srgbClr val="FF0000"/>
                </a:solidFill>
              </a:rPr>
              <a:t> </a:t>
            </a:r>
            <a:r>
              <a:rPr lang="cs-CZ" sz="3400" b="1" dirty="0" err="1" smtClean="0">
                <a:solidFill>
                  <a:srgbClr val="FF0000"/>
                </a:solidFill>
              </a:rPr>
              <a:t>litis</a:t>
            </a:r>
            <a:r>
              <a:rPr lang="cs-CZ" sz="3400" b="1" dirty="0" smtClean="0">
                <a:solidFill>
                  <a:srgbClr val="FF0000"/>
                </a:solidFill>
              </a:rPr>
              <a:t> </a:t>
            </a:r>
            <a:r>
              <a:rPr lang="cs-CZ" sz="3400" b="1" dirty="0" smtClean="0">
                <a:solidFill>
                  <a:srgbClr val="002060"/>
                </a:solidFill>
              </a:rPr>
              <a:t>(</a:t>
            </a:r>
            <a:r>
              <a:rPr lang="cs-CZ" sz="3400" b="1" dirty="0" err="1" smtClean="0">
                <a:solidFill>
                  <a:srgbClr val="002060"/>
                </a:solidFill>
              </a:rPr>
              <a:t>success</a:t>
            </a:r>
            <a:r>
              <a:rPr lang="cs-CZ" sz="3400" b="1" dirty="0" smtClean="0">
                <a:solidFill>
                  <a:srgbClr val="002060"/>
                </a:solidFill>
              </a:rPr>
              <a:t> </a:t>
            </a:r>
            <a:r>
              <a:rPr lang="cs-CZ" sz="3400" b="1" dirty="0" err="1" smtClean="0">
                <a:solidFill>
                  <a:srgbClr val="002060"/>
                </a:solidFill>
              </a:rPr>
              <a:t>fee</a:t>
            </a:r>
            <a:r>
              <a:rPr lang="cs-CZ" sz="3400" b="1" dirty="0" smtClean="0">
                <a:solidFill>
                  <a:srgbClr val="002060"/>
                </a:solidFill>
              </a:rPr>
              <a:t> – cílová prémie či podíl na výsledku, </a:t>
            </a:r>
            <a:r>
              <a:rPr lang="cs-CZ" sz="3400" b="1" dirty="0" smtClean="0">
                <a:solidFill>
                  <a:srgbClr val="FF0000"/>
                </a:solidFill>
              </a:rPr>
              <a:t>zpravidla</a:t>
            </a:r>
            <a:r>
              <a:rPr lang="cs-CZ" sz="3400" b="1" dirty="0" smtClean="0">
                <a:solidFill>
                  <a:srgbClr val="002060"/>
                </a:solidFill>
              </a:rPr>
              <a:t> ne vyšší než 25 %) viz čl. 10 odst. 5 </a:t>
            </a:r>
          </a:p>
          <a:p>
            <a:endParaRPr lang="cs-CZ" dirty="0">
              <a:solidFill>
                <a:srgbClr val="002060"/>
              </a:solidFill>
            </a:endParaRPr>
          </a:p>
        </p:txBody>
      </p:sp>
    </p:spTree>
    <p:extLst>
      <p:ext uri="{BB962C8B-B14F-4D97-AF65-F5344CB8AC3E}">
        <p14:creationId xmlns:p14="http://schemas.microsoft.com/office/powerpoint/2010/main" val="1770401434"/>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Judikatura - advokacie</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2800" b="1" dirty="0">
                <a:solidFill>
                  <a:srgbClr val="FF0000"/>
                </a:solidFill>
              </a:rPr>
              <a:t>NS 29 </a:t>
            </a:r>
            <a:r>
              <a:rPr lang="cs-CZ" sz="2800" b="1" dirty="0" err="1">
                <a:solidFill>
                  <a:srgbClr val="FF0000"/>
                </a:solidFill>
              </a:rPr>
              <a:t>Cdo</a:t>
            </a:r>
            <a:r>
              <a:rPr lang="cs-CZ" sz="2800" b="1" dirty="0">
                <a:solidFill>
                  <a:srgbClr val="FF0000"/>
                </a:solidFill>
              </a:rPr>
              <a:t> 2126/2009</a:t>
            </a:r>
            <a:r>
              <a:rPr lang="cs-CZ" sz="2800" b="1" dirty="0">
                <a:solidFill>
                  <a:srgbClr val="002060"/>
                </a:solidFill>
              </a:rPr>
              <a:t>: Určení výše odměny advokáta </a:t>
            </a:r>
            <a:r>
              <a:rPr lang="cs-CZ" sz="2800" b="1" dirty="0" smtClean="0">
                <a:solidFill>
                  <a:srgbClr val="002060"/>
                </a:solidFill>
              </a:rPr>
              <a:t>dohodou</a:t>
            </a:r>
            <a:r>
              <a:rPr lang="cs-CZ" sz="2800" b="1" dirty="0">
                <a:solidFill>
                  <a:srgbClr val="002060"/>
                </a:solidFill>
              </a:rPr>
              <a:t>, jejímž předmětem je stanovení podílu na výsledku věci, není bez dalšího v rozporu s dobrými mravy či zásadami poctivého obchodního styku</a:t>
            </a:r>
            <a:r>
              <a:rPr lang="cs-CZ" sz="2800" b="1" dirty="0" smtClean="0">
                <a:solidFill>
                  <a:srgbClr val="002060"/>
                </a:solidFill>
              </a:rPr>
              <a:t>.</a:t>
            </a:r>
          </a:p>
          <a:p>
            <a:r>
              <a:rPr lang="cs-CZ" sz="2800" b="1" dirty="0">
                <a:solidFill>
                  <a:srgbClr val="FF0000"/>
                </a:solidFill>
              </a:rPr>
              <a:t>K 27/2001 ze dne 1. 12. 2011</a:t>
            </a:r>
            <a:r>
              <a:rPr lang="cs-CZ" sz="2800" b="1" dirty="0"/>
              <a:t>: </a:t>
            </a:r>
            <a:r>
              <a:rPr lang="cs-CZ" sz="2800" b="1" dirty="0">
                <a:solidFill>
                  <a:srgbClr val="002060"/>
                </a:solidFill>
              </a:rPr>
              <a:t>Je kárným proviněním, jestliže </a:t>
            </a:r>
            <a:r>
              <a:rPr lang="cs-CZ" sz="2800" b="1" dirty="0" smtClean="0">
                <a:solidFill>
                  <a:srgbClr val="002060"/>
                </a:solidFill>
              </a:rPr>
              <a:t>advokát </a:t>
            </a:r>
            <a:r>
              <a:rPr lang="cs-CZ" sz="2800" b="1" dirty="0">
                <a:solidFill>
                  <a:srgbClr val="002060"/>
                </a:solidFill>
              </a:rPr>
              <a:t>nesplní slib zahájení korespondence s protistranou, nepravdivě tvrdí opak, je nečinný a nevyúčtuje zálohu. Za toto jednání byla advokátka vyškrtnuta ze seznamu advokátů. </a:t>
            </a:r>
            <a:r>
              <a:rPr lang="cs-CZ" sz="2800" b="1" dirty="0" smtClean="0">
                <a:solidFill>
                  <a:srgbClr val="002060"/>
                </a:solidFill>
              </a:rPr>
              <a:t>Rozhodnutí bylo </a:t>
            </a:r>
            <a:r>
              <a:rPr lang="cs-CZ" sz="2800" b="1" dirty="0">
                <a:solidFill>
                  <a:srgbClr val="002060"/>
                </a:solidFill>
              </a:rPr>
              <a:t>odvolacím kárným senátem potvrzeno.</a:t>
            </a:r>
          </a:p>
          <a:p>
            <a:endParaRPr lang="cs-CZ" sz="2800" b="1" dirty="0"/>
          </a:p>
          <a:p>
            <a:endParaRPr lang="cs-CZ" sz="2800" b="1" dirty="0" smtClean="0">
              <a:solidFill>
                <a:srgbClr val="002060"/>
              </a:solidFill>
            </a:endParaRPr>
          </a:p>
          <a:p>
            <a:endParaRPr lang="cs-CZ" sz="2800" b="1" dirty="0">
              <a:solidFill>
                <a:srgbClr val="002060"/>
              </a:solidFill>
            </a:endParaRPr>
          </a:p>
        </p:txBody>
      </p:sp>
    </p:spTree>
    <p:custDataLst>
      <p:tags r:id="rId1"/>
    </p:custDataLst>
    <p:extLst>
      <p:ext uri="{BB962C8B-B14F-4D97-AF65-F5344CB8AC3E}">
        <p14:creationId xmlns:p14="http://schemas.microsoft.com/office/powerpoint/2010/main" val="9314301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1130860"/>
            <a:ext cx="6791474" cy="5760640"/>
          </a:xfrm>
          <a:prstGeom prst="rect">
            <a:avLst/>
          </a:prstGeom>
          <a:noFill/>
        </p:spPr>
        <p:txBody>
          <a:bodyPr wrap="square" rtlCol="0">
            <a:noAutofit/>
          </a:bodyPr>
          <a:lstStyle/>
          <a:p>
            <a:pPr algn="ctr"/>
            <a:r>
              <a:rPr lang="cs-CZ" sz="6000" b="1" i="1" dirty="0" smtClean="0">
                <a:solidFill>
                  <a:srgbClr val="7030A0"/>
                </a:solidFill>
              </a:rPr>
              <a:t>Víte, jak se pozná, že je obžalovaný skutečně vinen?</a:t>
            </a:r>
          </a:p>
          <a:p>
            <a:pPr algn="ctr"/>
            <a:r>
              <a:rPr lang="cs-CZ" sz="6000" b="1" i="1" dirty="0" smtClean="0">
                <a:solidFill>
                  <a:srgbClr val="7030A0"/>
                </a:solidFill>
              </a:rPr>
              <a:t>Obhajuje ho ten nejdražší obhájce!</a:t>
            </a:r>
            <a:endParaRPr lang="cs-CZ" sz="60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3501734598"/>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532440" cy="1143000"/>
          </a:xfrm>
        </p:spPr>
        <p:txBody>
          <a:bodyPr>
            <a:normAutofit fontScale="90000"/>
          </a:bodyPr>
          <a:lstStyle/>
          <a:p>
            <a:pPr algn="ctr"/>
            <a:r>
              <a:rPr lang="cs-CZ" b="1" dirty="0" smtClean="0">
                <a:solidFill>
                  <a:srgbClr val="00B0F0"/>
                </a:solidFill>
              </a:rPr>
              <a:t>Povinnosti při skončení právní pomoci</a:t>
            </a:r>
            <a:endParaRPr lang="cs-CZ" b="1" dirty="0">
              <a:solidFill>
                <a:srgbClr val="00B0F0"/>
              </a:solidFill>
            </a:endParaRPr>
          </a:p>
        </p:txBody>
      </p:sp>
      <p:sp>
        <p:nvSpPr>
          <p:cNvPr id="3" name="Zástupný symbol pro obsah 2"/>
          <p:cNvSpPr>
            <a:spLocks noGrp="1"/>
          </p:cNvSpPr>
          <p:nvPr>
            <p:ph idx="1"/>
          </p:nvPr>
        </p:nvSpPr>
        <p:spPr>
          <a:xfrm>
            <a:off x="762000" y="1196752"/>
            <a:ext cx="8077200" cy="5472607"/>
          </a:xfrm>
        </p:spPr>
        <p:txBody>
          <a:bodyPr>
            <a:normAutofit fontScale="92500" lnSpcReduction="20000"/>
          </a:bodyPr>
          <a:lstStyle/>
          <a:p>
            <a:r>
              <a:rPr lang="cs-CZ" b="1" dirty="0">
                <a:solidFill>
                  <a:srgbClr val="002060"/>
                </a:solidFill>
              </a:rPr>
              <a:t>Neposkytuje-li advokát právní služ­by ve sjednaném rozsahu, přísluší mu </a:t>
            </a:r>
            <a:r>
              <a:rPr lang="cs-CZ" b="1" dirty="0">
                <a:solidFill>
                  <a:srgbClr val="FF0000"/>
                </a:solidFill>
              </a:rPr>
              <a:t>poměrná část smluvní odměny</a:t>
            </a:r>
            <a:r>
              <a:rPr lang="cs-CZ" b="1" dirty="0">
                <a:solidFill>
                  <a:srgbClr val="002060"/>
                </a:solidFill>
              </a:rPr>
              <a:t>, není-li dohodnuto </a:t>
            </a:r>
            <a:r>
              <a:rPr lang="cs-CZ" b="1" dirty="0" smtClean="0">
                <a:solidFill>
                  <a:srgbClr val="002060"/>
                </a:solidFill>
              </a:rPr>
              <a:t>jinak.            (§ 5 AT)</a:t>
            </a:r>
          </a:p>
          <a:p>
            <a:pPr lvl="0"/>
            <a:r>
              <a:rPr lang="cs-CZ" b="1" dirty="0">
                <a:solidFill>
                  <a:srgbClr val="002060"/>
                </a:solidFill>
              </a:rPr>
              <a:t>Nedohodne-li se advokát s klientem jinak nebo neučiní-li klient jiné opatření, je advokát povinen </a:t>
            </a:r>
            <a:r>
              <a:rPr lang="cs-CZ" b="1" dirty="0">
                <a:solidFill>
                  <a:srgbClr val="FF0000"/>
                </a:solidFill>
              </a:rPr>
              <a:t>po dobu 15 dnů</a:t>
            </a:r>
            <a:r>
              <a:rPr lang="cs-CZ" b="1" dirty="0">
                <a:solidFill>
                  <a:srgbClr val="002060"/>
                </a:solidFill>
              </a:rPr>
              <a:t> ode dne, kdy smlouva o poskytování právních služeb na základě výpovědi </a:t>
            </a:r>
            <a:r>
              <a:rPr lang="cs-CZ" b="1" dirty="0" smtClean="0">
                <a:solidFill>
                  <a:srgbClr val="002060"/>
                </a:solidFill>
              </a:rPr>
              <a:t>nebo </a:t>
            </a:r>
            <a:r>
              <a:rPr lang="cs-CZ" b="1" dirty="0">
                <a:solidFill>
                  <a:srgbClr val="002060"/>
                </a:solidFill>
              </a:rPr>
              <a:t>z jiného důvodu zanikla, činit veškeré neodkladné úkony tak, aby klient neutrpěl na svých právech nebo oprávněných zájmech újmu. To neplatí, pokud klient advokátovi sdělí, že na splnění této povinnosti </a:t>
            </a:r>
            <a:r>
              <a:rPr lang="cs-CZ" b="1" dirty="0" smtClean="0">
                <a:solidFill>
                  <a:srgbClr val="002060"/>
                </a:solidFill>
              </a:rPr>
              <a:t>netrvá. (§ 20 odst. 6 ZA)</a:t>
            </a:r>
            <a:endParaRPr lang="cs-CZ" b="1" dirty="0">
              <a:solidFill>
                <a:srgbClr val="002060"/>
              </a:solidFill>
            </a:endParaRPr>
          </a:p>
          <a:p>
            <a:endParaRPr lang="cs-CZ" dirty="0"/>
          </a:p>
          <a:p>
            <a:endParaRPr lang="cs-CZ" dirty="0"/>
          </a:p>
        </p:txBody>
      </p:sp>
    </p:spTree>
    <p:extLst>
      <p:ext uri="{BB962C8B-B14F-4D97-AF65-F5344CB8AC3E}">
        <p14:creationId xmlns:p14="http://schemas.microsoft.com/office/powerpoint/2010/main" val="95504427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280920" cy="1224136"/>
          </a:xfrm>
        </p:spPr>
        <p:txBody>
          <a:bodyPr>
            <a:normAutofit fontScale="90000"/>
          </a:bodyPr>
          <a:lstStyle/>
          <a:p>
            <a:pPr algn="ctr"/>
            <a:r>
              <a:rPr lang="cs-CZ" b="1" dirty="0" smtClean="0">
                <a:solidFill>
                  <a:srgbClr val="33CC33"/>
                </a:solidFill>
              </a:rPr>
              <a:t>Judikatura – odstoupení od smlouvy</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412776"/>
            <a:ext cx="8077200" cy="5328591"/>
          </a:xfrm>
        </p:spPr>
        <p:txBody>
          <a:bodyPr>
            <a:noAutofit/>
          </a:bodyPr>
          <a:lstStyle/>
          <a:p>
            <a:r>
              <a:rPr lang="cs-CZ" sz="3600" b="1" dirty="0">
                <a:solidFill>
                  <a:srgbClr val="FF0000"/>
                </a:solidFill>
              </a:rPr>
              <a:t>NS 33 Odo 936/2004</a:t>
            </a:r>
            <a:r>
              <a:rPr lang="cs-CZ" sz="3600" b="1" dirty="0">
                <a:solidFill>
                  <a:srgbClr val="002060"/>
                </a:solidFill>
              </a:rPr>
              <a:t>: Není-li ve smlouvě o poskytnutí právní pomoci dohodnuto jinak, </a:t>
            </a:r>
            <a:r>
              <a:rPr lang="cs-CZ" sz="3600" b="1" dirty="0" smtClean="0">
                <a:solidFill>
                  <a:srgbClr val="002060"/>
                </a:solidFill>
              </a:rPr>
              <a:t>má advokát </a:t>
            </a:r>
            <a:r>
              <a:rPr lang="cs-CZ" sz="3600" b="1" dirty="0">
                <a:solidFill>
                  <a:srgbClr val="002060"/>
                </a:solidFill>
              </a:rPr>
              <a:t>právo na mimosmluvní odměnu podle úkonů </a:t>
            </a:r>
            <a:r>
              <a:rPr lang="cs-CZ" sz="3600" b="1" dirty="0" smtClean="0">
                <a:solidFill>
                  <a:srgbClr val="002060"/>
                </a:solidFill>
              </a:rPr>
              <a:t>     a </a:t>
            </a:r>
            <a:r>
              <a:rPr lang="cs-CZ" sz="3600" b="1" dirty="0">
                <a:solidFill>
                  <a:srgbClr val="002060"/>
                </a:solidFill>
              </a:rPr>
              <a:t>AT, jestliže před pravomocným skončením věci účinně odstoupil od smlouvy o poskytnutí právní pomoci, ve které byla sjednána odměna podílem na úspěchu ve věci.</a:t>
            </a:r>
          </a:p>
          <a:p>
            <a:endParaRPr lang="cs-CZ" sz="3600" b="1" dirty="0" smtClean="0">
              <a:solidFill>
                <a:srgbClr val="002060"/>
              </a:solidFill>
            </a:endParaRPr>
          </a:p>
          <a:p>
            <a:endParaRPr lang="cs-CZ" sz="3600" b="1" dirty="0" smtClean="0">
              <a:solidFill>
                <a:srgbClr val="002060"/>
              </a:solidFill>
            </a:endParaRPr>
          </a:p>
          <a:p>
            <a:endParaRPr lang="cs-CZ" sz="3600" b="1" dirty="0">
              <a:solidFill>
                <a:srgbClr val="002060"/>
              </a:solidFill>
            </a:endParaRPr>
          </a:p>
        </p:txBody>
      </p:sp>
    </p:spTree>
    <p:custDataLst>
      <p:tags r:id="rId1"/>
    </p:custDataLst>
    <p:extLst>
      <p:ext uri="{BB962C8B-B14F-4D97-AF65-F5344CB8AC3E}">
        <p14:creationId xmlns:p14="http://schemas.microsoft.com/office/powerpoint/2010/main" val="31955773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Judikatura – mandátní smlouva</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836712"/>
            <a:ext cx="8077200" cy="5904655"/>
          </a:xfrm>
        </p:spPr>
        <p:txBody>
          <a:bodyPr>
            <a:noAutofit/>
          </a:bodyPr>
          <a:lstStyle/>
          <a:p>
            <a:r>
              <a:rPr lang="cs-CZ" b="1" dirty="0">
                <a:solidFill>
                  <a:srgbClr val="FF0000"/>
                </a:solidFill>
              </a:rPr>
              <a:t>K 23/2003 ze dne 8. 5. 2004</a:t>
            </a:r>
            <a:r>
              <a:rPr lang="cs-CZ" b="1" dirty="0">
                <a:solidFill>
                  <a:srgbClr val="002060"/>
                </a:solidFill>
              </a:rPr>
              <a:t>: Mandátní smlouva obsahující ustanovení, podle něhož její ukončení klientem zakládá právo klienta požadovat odměnu ve stejné výši jako při úplném vyřízení věci, je v rozporu s dobrými mravy i stavovskými předpisy. Pokud advokát na základě takové smlouvy nevrátí klientovi přebývající zbytek zálohy s tím, že klient vypověděl plnou moc bezdůvodně, dopouští se závažného kárného provinění. Za toto jednání byla advokátovi uložena pokuta ve výši 8000 Kč</a:t>
            </a:r>
            <a:r>
              <a:rPr lang="cs-CZ" b="1" dirty="0" smtClean="0">
                <a:solidFill>
                  <a:srgbClr val="002060"/>
                </a:solidFill>
              </a:rPr>
              <a:t>.</a:t>
            </a:r>
            <a:r>
              <a:rPr lang="cs-CZ" b="1" dirty="0">
                <a:solidFill>
                  <a:srgbClr val="002060"/>
                </a:solidFill>
              </a:rPr>
              <a:t> </a:t>
            </a:r>
          </a:p>
          <a:p>
            <a:pPr marL="0" indent="0">
              <a:buNone/>
            </a:pPr>
            <a:r>
              <a:rPr lang="cs-CZ" b="1" dirty="0">
                <a:solidFill>
                  <a:srgbClr val="002060"/>
                </a:solidFill>
              </a:rPr>
              <a:t> </a:t>
            </a: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22666531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5536" y="35331"/>
            <a:ext cx="8640960" cy="855112"/>
          </a:xfrm>
        </p:spPr>
        <p:txBody>
          <a:bodyPr>
            <a:normAutofit fontScale="90000"/>
          </a:bodyPr>
          <a:lstStyle/>
          <a:p>
            <a:pPr algn="ctr"/>
            <a:r>
              <a:rPr lang="cs-CZ" b="1" dirty="0" smtClean="0">
                <a:solidFill>
                  <a:srgbClr val="33CC33"/>
                </a:solidFill>
              </a:rPr>
              <a:t>Kárná judikatura – vyúčtování zálohy</a:t>
            </a:r>
            <a:endParaRPr lang="cs-CZ" b="1" dirty="0">
              <a:solidFill>
                <a:srgbClr val="33CC33"/>
              </a:solidFill>
            </a:endParaRPr>
          </a:p>
        </p:txBody>
      </p:sp>
      <p:sp>
        <p:nvSpPr>
          <p:cNvPr id="3" name="Content Placeholder 2"/>
          <p:cNvSpPr>
            <a:spLocks noGrp="1"/>
          </p:cNvSpPr>
          <p:nvPr>
            <p:ph idx="1"/>
            <p:custDataLst>
              <p:tags r:id="rId3"/>
            </p:custDataLst>
          </p:nvPr>
        </p:nvSpPr>
        <p:spPr>
          <a:xfrm>
            <a:off x="755576" y="794586"/>
            <a:ext cx="8077200" cy="6048671"/>
          </a:xfrm>
        </p:spPr>
        <p:txBody>
          <a:bodyPr>
            <a:noAutofit/>
          </a:bodyPr>
          <a:lstStyle/>
          <a:p>
            <a:r>
              <a:rPr lang="cs-CZ" sz="2400" b="1" dirty="0">
                <a:solidFill>
                  <a:srgbClr val="FF0000"/>
                </a:solidFill>
              </a:rPr>
              <a:t>K 131/2011 ze dne 30. 11. 2012</a:t>
            </a:r>
            <a:r>
              <a:rPr lang="cs-CZ" sz="2400" b="1" dirty="0">
                <a:solidFill>
                  <a:srgbClr val="002060"/>
                </a:solidFill>
              </a:rPr>
              <a:t>: Je kárným proviněním, </a:t>
            </a:r>
            <a:r>
              <a:rPr lang="cs-CZ" sz="2400" b="1" dirty="0" smtClean="0">
                <a:solidFill>
                  <a:srgbClr val="002060"/>
                </a:solidFill>
              </a:rPr>
              <a:t>pokud advokát neuzavře </a:t>
            </a:r>
            <a:r>
              <a:rPr lang="cs-CZ" sz="2400" b="1" dirty="0">
                <a:solidFill>
                  <a:srgbClr val="002060"/>
                </a:solidFill>
              </a:rPr>
              <a:t>dohodu o smluvní </a:t>
            </a:r>
            <a:r>
              <a:rPr lang="cs-CZ" sz="2400" b="1" dirty="0" smtClean="0">
                <a:solidFill>
                  <a:srgbClr val="002060"/>
                </a:solidFill>
              </a:rPr>
              <a:t>odměně, </a:t>
            </a:r>
            <a:r>
              <a:rPr lang="cs-CZ" sz="2400" b="1" dirty="0">
                <a:solidFill>
                  <a:srgbClr val="002060"/>
                </a:solidFill>
              </a:rPr>
              <a:t>neinformuje </a:t>
            </a:r>
            <a:r>
              <a:rPr lang="cs-CZ" sz="2400" b="1" dirty="0" smtClean="0">
                <a:solidFill>
                  <a:srgbClr val="002060"/>
                </a:solidFill>
              </a:rPr>
              <a:t>klienta </a:t>
            </a:r>
            <a:r>
              <a:rPr lang="cs-CZ" sz="2400" b="1" dirty="0">
                <a:solidFill>
                  <a:srgbClr val="002060"/>
                </a:solidFill>
              </a:rPr>
              <a:t>o předpokládané </a:t>
            </a:r>
            <a:r>
              <a:rPr lang="cs-CZ" sz="2400" b="1" dirty="0" smtClean="0">
                <a:solidFill>
                  <a:srgbClr val="002060"/>
                </a:solidFill>
              </a:rPr>
              <a:t>mimosmluvní odměně a vyúčtuje mimosmluvní odměnu </a:t>
            </a:r>
            <a:r>
              <a:rPr lang="cs-CZ" sz="2400" b="1" dirty="0">
                <a:solidFill>
                  <a:srgbClr val="002060"/>
                </a:solidFill>
              </a:rPr>
              <a:t>bez uvedení tarifní hodnoty a specifikace úkonů, </a:t>
            </a:r>
            <a:r>
              <a:rPr lang="cs-CZ" sz="2400" b="1" dirty="0" smtClean="0">
                <a:solidFill>
                  <a:srgbClr val="002060"/>
                </a:solidFill>
              </a:rPr>
              <a:t>přestože </a:t>
            </a:r>
            <a:r>
              <a:rPr lang="cs-CZ" sz="2400" b="1" dirty="0">
                <a:solidFill>
                  <a:srgbClr val="002060"/>
                </a:solidFill>
              </a:rPr>
              <a:t>byl klientem </a:t>
            </a:r>
            <a:r>
              <a:rPr lang="cs-CZ" sz="2400" b="1" dirty="0" smtClean="0">
                <a:solidFill>
                  <a:srgbClr val="002060"/>
                </a:solidFill>
              </a:rPr>
              <a:t> o zdůvodnění odměny </a:t>
            </a:r>
            <a:r>
              <a:rPr lang="cs-CZ" sz="2400" b="1" dirty="0">
                <a:solidFill>
                  <a:srgbClr val="002060"/>
                </a:solidFill>
              </a:rPr>
              <a:t>požádán. Za toto jednání uložil odvolací kárný senát advokátovi pokutu ve výši 20.000 Kč</a:t>
            </a:r>
            <a:r>
              <a:rPr lang="cs-CZ" sz="2400" b="1" dirty="0" smtClean="0">
                <a:solidFill>
                  <a:srgbClr val="002060"/>
                </a:solidFill>
              </a:rPr>
              <a:t>.</a:t>
            </a:r>
            <a:endParaRPr lang="cs-CZ" sz="2400" b="1" dirty="0">
              <a:solidFill>
                <a:srgbClr val="002060"/>
              </a:solidFill>
            </a:endParaRPr>
          </a:p>
          <a:p>
            <a:r>
              <a:rPr lang="cs-CZ" sz="2400" b="1" dirty="0">
                <a:solidFill>
                  <a:srgbClr val="FF0000"/>
                </a:solidFill>
              </a:rPr>
              <a:t>K 92/2012 ze dne 7. 1. 2013</a:t>
            </a:r>
            <a:r>
              <a:rPr lang="cs-CZ" sz="2400" b="1" dirty="0">
                <a:solidFill>
                  <a:srgbClr val="002060"/>
                </a:solidFill>
              </a:rPr>
              <a:t>: Je kárným proviněním, jestliže </a:t>
            </a:r>
            <a:r>
              <a:rPr lang="cs-CZ" sz="2400" b="1" dirty="0" smtClean="0">
                <a:solidFill>
                  <a:srgbClr val="002060"/>
                </a:solidFill>
              </a:rPr>
              <a:t>advokát neinformuje </a:t>
            </a:r>
            <a:r>
              <a:rPr lang="cs-CZ" sz="2400" b="1" dirty="0">
                <a:solidFill>
                  <a:srgbClr val="002060"/>
                </a:solidFill>
              </a:rPr>
              <a:t>klienta o inkasu vymožené částky od exekutora, tuto částku mu nevydá, přeruší s ním kontakt </a:t>
            </a:r>
            <a:r>
              <a:rPr lang="cs-CZ" sz="2400" b="1" dirty="0" smtClean="0">
                <a:solidFill>
                  <a:srgbClr val="002060"/>
                </a:solidFill>
              </a:rPr>
              <a:t>    a </a:t>
            </a:r>
            <a:r>
              <a:rPr lang="cs-CZ" sz="2400" b="1" dirty="0">
                <a:solidFill>
                  <a:srgbClr val="002060"/>
                </a:solidFill>
              </a:rPr>
              <a:t>stane se nedostupným, uzavře smlouvu o poskytování právních služeb bez srozumitelného ujednání o smluvní odměně, poté </a:t>
            </a:r>
            <a:r>
              <a:rPr lang="cs-CZ" sz="2400" b="1" dirty="0" smtClean="0">
                <a:solidFill>
                  <a:srgbClr val="002060"/>
                </a:solidFill>
              </a:rPr>
              <a:t>odměnu vyúčtuje podle </a:t>
            </a:r>
            <a:r>
              <a:rPr lang="cs-CZ" sz="2400" b="1" dirty="0">
                <a:solidFill>
                  <a:srgbClr val="002060"/>
                </a:solidFill>
              </a:rPr>
              <a:t>vyhlášky </a:t>
            </a:r>
            <a:r>
              <a:rPr lang="cs-CZ" sz="2400" b="1" dirty="0" smtClean="0">
                <a:solidFill>
                  <a:srgbClr val="002060"/>
                </a:solidFill>
              </a:rPr>
              <a:t>                   č</a:t>
            </a:r>
            <a:r>
              <a:rPr lang="cs-CZ" sz="2400" b="1" dirty="0">
                <a:solidFill>
                  <a:srgbClr val="002060"/>
                </a:solidFill>
              </a:rPr>
              <a:t>. 484/2000 Sb</a:t>
            </a:r>
            <a:r>
              <a:rPr lang="cs-CZ" sz="2400" b="1" dirty="0" smtClean="0">
                <a:solidFill>
                  <a:srgbClr val="002060"/>
                </a:solidFill>
              </a:rPr>
              <a:t>. a bez </a:t>
            </a:r>
            <a:r>
              <a:rPr lang="cs-CZ" sz="2400" b="1" dirty="0">
                <a:solidFill>
                  <a:srgbClr val="002060"/>
                </a:solidFill>
              </a:rPr>
              <a:t>dohody s klientem započte </a:t>
            </a:r>
            <a:r>
              <a:rPr lang="cs-CZ" sz="2400" b="1" dirty="0" smtClean="0">
                <a:solidFill>
                  <a:srgbClr val="002060"/>
                </a:solidFill>
              </a:rPr>
              <a:t>částku poukázanou </a:t>
            </a:r>
            <a:r>
              <a:rPr lang="cs-CZ" sz="2400" b="1" dirty="0">
                <a:solidFill>
                  <a:srgbClr val="002060"/>
                </a:solidFill>
              </a:rPr>
              <a:t>exekutorem. Za toto </a:t>
            </a:r>
            <a:r>
              <a:rPr lang="cs-CZ" sz="2400" b="1" dirty="0" smtClean="0">
                <a:solidFill>
                  <a:srgbClr val="002060"/>
                </a:solidFill>
              </a:rPr>
              <a:t>jednání mu byl uložen dočasný </a:t>
            </a:r>
            <a:r>
              <a:rPr lang="cs-CZ" sz="2400" b="1" dirty="0">
                <a:solidFill>
                  <a:srgbClr val="002060"/>
                </a:solidFill>
              </a:rPr>
              <a:t>zákaz výkonu advokacie na 16 měsíců</a:t>
            </a:r>
            <a:r>
              <a:rPr lang="cs-CZ" sz="2400" b="1" dirty="0" smtClean="0">
                <a:solidFill>
                  <a:srgbClr val="002060"/>
                </a:solidFill>
              </a:rPr>
              <a:t>.</a:t>
            </a:r>
            <a:r>
              <a:rPr lang="cs-CZ" sz="2400" b="1" dirty="0">
                <a:solidFill>
                  <a:srgbClr val="002060"/>
                </a:solidFill>
              </a:rPr>
              <a:t> </a:t>
            </a:r>
          </a:p>
          <a:p>
            <a:endParaRPr lang="cs-CZ" sz="2400" b="1" dirty="0" smtClean="0">
              <a:solidFill>
                <a:srgbClr val="002060"/>
              </a:solidFill>
            </a:endParaRPr>
          </a:p>
          <a:p>
            <a:endParaRPr lang="cs-CZ" sz="2400" b="1" dirty="0">
              <a:solidFill>
                <a:srgbClr val="002060"/>
              </a:solidFill>
            </a:endParaRPr>
          </a:p>
        </p:txBody>
      </p:sp>
    </p:spTree>
    <p:custDataLst>
      <p:tags r:id="rId1"/>
    </p:custDataLst>
    <p:extLst>
      <p:ext uri="{BB962C8B-B14F-4D97-AF65-F5344CB8AC3E}">
        <p14:creationId xmlns:p14="http://schemas.microsoft.com/office/powerpoint/2010/main" val="18326179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pPr algn="ctr"/>
            <a:r>
              <a:rPr lang="cs-CZ" b="1" dirty="0" smtClean="0">
                <a:solidFill>
                  <a:srgbClr val="00B0F0"/>
                </a:solidFill>
              </a:rPr>
              <a:t>Žádné zadržovací právo!</a:t>
            </a:r>
            <a:endParaRPr lang="cs-CZ" b="1" dirty="0">
              <a:solidFill>
                <a:srgbClr val="00B0F0"/>
              </a:solidFill>
            </a:endParaRPr>
          </a:p>
        </p:txBody>
      </p:sp>
      <p:sp>
        <p:nvSpPr>
          <p:cNvPr id="3" name="Zástupný symbol pro obsah 2"/>
          <p:cNvSpPr>
            <a:spLocks noGrp="1"/>
          </p:cNvSpPr>
          <p:nvPr>
            <p:ph idx="1"/>
          </p:nvPr>
        </p:nvSpPr>
        <p:spPr>
          <a:xfrm>
            <a:off x="762000" y="1196753"/>
            <a:ext cx="8077200" cy="5400600"/>
          </a:xfrm>
        </p:spPr>
        <p:txBody>
          <a:bodyPr>
            <a:noAutofit/>
          </a:bodyPr>
          <a:lstStyle/>
          <a:p>
            <a:pPr marL="0" indent="0" algn="ctr">
              <a:buNone/>
            </a:pPr>
            <a:r>
              <a:rPr lang="cs-CZ" sz="3600" b="1" dirty="0">
                <a:solidFill>
                  <a:srgbClr val="002060"/>
                </a:solidFill>
              </a:rPr>
              <a:t>Při ukončení poskytování právní služby je advokát povinen klientovi nebo jeho zástupci na jeho žádost vydat bez zbytečného odkladu </a:t>
            </a:r>
            <a:r>
              <a:rPr lang="cs-CZ" sz="3600" b="1" dirty="0">
                <a:solidFill>
                  <a:srgbClr val="FF0000"/>
                </a:solidFill>
              </a:rPr>
              <a:t>všechny</a:t>
            </a:r>
            <a:r>
              <a:rPr lang="cs-CZ" sz="3600" b="1" dirty="0">
                <a:solidFill>
                  <a:srgbClr val="002060"/>
                </a:solidFill>
              </a:rPr>
              <a:t> pro věc významné písemnosti, které mu klient svěřil nebo které z projednávání věci vznikly; splnění této povinnosti nesmí být podmiňováno zaplacením požadované odměny nebo </a:t>
            </a:r>
            <a:r>
              <a:rPr lang="cs-CZ" sz="3600" b="1" dirty="0" smtClean="0">
                <a:solidFill>
                  <a:srgbClr val="002060"/>
                </a:solidFill>
              </a:rPr>
              <a:t>výloh.                                             (čl. 9. odst. 4 Etických pravidel)</a:t>
            </a:r>
          </a:p>
          <a:p>
            <a:pPr marL="0" indent="0" algn="ctr">
              <a:buNone/>
            </a:pPr>
            <a:endParaRPr lang="cs-CZ" sz="3600" b="1" dirty="0">
              <a:solidFill>
                <a:srgbClr val="002060"/>
              </a:solidFill>
            </a:endParaRPr>
          </a:p>
          <a:p>
            <a:pPr algn="ctr"/>
            <a:endParaRPr lang="cs-CZ" sz="3600" b="1" dirty="0">
              <a:solidFill>
                <a:srgbClr val="002060"/>
              </a:solidFill>
            </a:endParaRPr>
          </a:p>
        </p:txBody>
      </p:sp>
    </p:spTree>
    <p:extLst>
      <p:ext uri="{BB962C8B-B14F-4D97-AF65-F5344CB8AC3E}">
        <p14:creationId xmlns:p14="http://schemas.microsoft.com/office/powerpoint/2010/main" val="386612051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Judikatura – vyúčtování zálohy</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b="1" dirty="0">
                <a:solidFill>
                  <a:srgbClr val="FF0000"/>
                </a:solidFill>
              </a:rPr>
              <a:t>K 15/2009 ze dne 21. 11. 2011</a:t>
            </a:r>
            <a:r>
              <a:rPr lang="cs-CZ" b="1" dirty="0">
                <a:solidFill>
                  <a:srgbClr val="002060"/>
                </a:solidFill>
              </a:rPr>
              <a:t>: Je kárným proviněním, jestliže </a:t>
            </a:r>
            <a:r>
              <a:rPr lang="cs-CZ" b="1" dirty="0" smtClean="0">
                <a:solidFill>
                  <a:srgbClr val="002060"/>
                </a:solidFill>
              </a:rPr>
              <a:t>advokát </a:t>
            </a:r>
            <a:r>
              <a:rPr lang="cs-CZ" b="1" dirty="0">
                <a:solidFill>
                  <a:srgbClr val="002060"/>
                </a:solidFill>
              </a:rPr>
              <a:t>po skončení zastupování podmiňuje vydání dokladů úhradou nedoplatku na odměně. Za toto jednání byla advokátce uložena pokuta 25.000 Kč. </a:t>
            </a:r>
          </a:p>
          <a:p>
            <a:r>
              <a:rPr lang="cs-CZ" b="1" dirty="0">
                <a:solidFill>
                  <a:srgbClr val="FF0000"/>
                </a:solidFill>
              </a:rPr>
              <a:t>K 24/2013 ze dne 27. 6, 2013</a:t>
            </a:r>
            <a:r>
              <a:rPr lang="cs-CZ" b="1" dirty="0">
                <a:solidFill>
                  <a:srgbClr val="002060"/>
                </a:solidFill>
              </a:rPr>
              <a:t>: Je kárným proviněním, jestliže </a:t>
            </a:r>
            <a:r>
              <a:rPr lang="cs-CZ" b="1" dirty="0" smtClean="0">
                <a:solidFill>
                  <a:srgbClr val="002060"/>
                </a:solidFill>
              </a:rPr>
              <a:t>advokát </a:t>
            </a:r>
            <a:r>
              <a:rPr lang="cs-CZ" b="1" dirty="0">
                <a:solidFill>
                  <a:srgbClr val="002060"/>
                </a:solidFill>
              </a:rPr>
              <a:t>nesplní závazek vrátit přeplatek na odměně. Za toto jednání </a:t>
            </a:r>
            <a:r>
              <a:rPr lang="cs-CZ" b="1" dirty="0" smtClean="0">
                <a:solidFill>
                  <a:srgbClr val="002060"/>
                </a:solidFill>
              </a:rPr>
              <a:t>byla </a:t>
            </a:r>
            <a:r>
              <a:rPr lang="cs-CZ" b="1" dirty="0">
                <a:solidFill>
                  <a:srgbClr val="002060"/>
                </a:solidFill>
              </a:rPr>
              <a:t>advokátovi </a:t>
            </a:r>
            <a:r>
              <a:rPr lang="cs-CZ" b="1" dirty="0" smtClean="0">
                <a:solidFill>
                  <a:srgbClr val="002060"/>
                </a:solidFill>
              </a:rPr>
              <a:t>uložena pokuta </a:t>
            </a:r>
            <a:r>
              <a:rPr lang="cs-CZ" b="1" dirty="0">
                <a:solidFill>
                  <a:srgbClr val="002060"/>
                </a:solidFill>
              </a:rPr>
              <a:t>ve výši 10.000 Kč.</a:t>
            </a:r>
          </a:p>
          <a:p>
            <a:pPr marL="0" indent="0">
              <a:buNone/>
            </a:pPr>
            <a:r>
              <a:rPr lang="cs-CZ" b="1" dirty="0">
                <a:solidFill>
                  <a:srgbClr val="002060"/>
                </a:solidFill>
              </a:rPr>
              <a:t> </a:t>
            </a: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5765228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0"/>
            <a:ext cx="8280920" cy="855112"/>
          </a:xfrm>
        </p:spPr>
        <p:txBody>
          <a:bodyPr>
            <a:normAutofit fontScale="90000"/>
          </a:bodyPr>
          <a:lstStyle/>
          <a:p>
            <a:pPr algn="ctr"/>
            <a:r>
              <a:rPr lang="cs-CZ" b="1" dirty="0" smtClean="0">
                <a:solidFill>
                  <a:srgbClr val="33CC33"/>
                </a:solidFill>
              </a:rPr>
              <a:t>Kárná judikatura – vyúčtování zálohy</a:t>
            </a:r>
            <a:endParaRPr lang="cs-CZ" b="1" dirty="0">
              <a:solidFill>
                <a:srgbClr val="33CC33"/>
              </a:solidFill>
            </a:endParaRPr>
          </a:p>
        </p:txBody>
      </p:sp>
      <p:sp>
        <p:nvSpPr>
          <p:cNvPr id="3" name="Content Placeholder 2"/>
          <p:cNvSpPr>
            <a:spLocks noGrp="1"/>
          </p:cNvSpPr>
          <p:nvPr>
            <p:ph idx="1"/>
            <p:custDataLst>
              <p:tags r:id="rId3"/>
            </p:custDataLst>
          </p:nvPr>
        </p:nvSpPr>
        <p:spPr>
          <a:xfrm>
            <a:off x="755576" y="764704"/>
            <a:ext cx="8077200" cy="5832647"/>
          </a:xfrm>
        </p:spPr>
        <p:txBody>
          <a:bodyPr>
            <a:noAutofit/>
          </a:bodyPr>
          <a:lstStyle/>
          <a:p>
            <a:r>
              <a:rPr lang="cs-CZ" sz="2600" b="1" dirty="0" smtClean="0">
                <a:solidFill>
                  <a:srgbClr val="FF0000"/>
                </a:solidFill>
              </a:rPr>
              <a:t>K</a:t>
            </a:r>
            <a:r>
              <a:rPr lang="cs-CZ" sz="2600" b="1" dirty="0">
                <a:solidFill>
                  <a:srgbClr val="FF0000"/>
                </a:solidFill>
              </a:rPr>
              <a:t> 7/2004 ze dne 8. 9. 2004: </a:t>
            </a:r>
            <a:r>
              <a:rPr lang="cs-CZ" sz="2600" b="1" dirty="0">
                <a:solidFill>
                  <a:srgbClr val="002060"/>
                </a:solidFill>
              </a:rPr>
              <a:t>Je nepřípustné, aby advokát reagoval po vypovězení plné moci klientem na jeho žádost o vyúčtování složené zálohy sdělením, že pokud klient bude vyúčtování zálohy požadovat, odměna advokáta bude vyšší než složená záloha. Za toto jednání byla advokátovi uložena pokuta ve výši 7000 Kč. Odvolání bylo zamítnuto</a:t>
            </a:r>
            <a:r>
              <a:rPr lang="cs-CZ" sz="2600" b="1" dirty="0" smtClean="0">
                <a:solidFill>
                  <a:srgbClr val="002060"/>
                </a:solidFill>
              </a:rPr>
              <a:t>.</a:t>
            </a:r>
          </a:p>
          <a:p>
            <a:r>
              <a:rPr lang="cs-CZ" sz="2600" b="1" dirty="0">
                <a:solidFill>
                  <a:srgbClr val="FF0000"/>
                </a:solidFill>
              </a:rPr>
              <a:t>K 119/2010 ze dne 30. 3. 2012 (BA č. 12/2014 str. 82): </a:t>
            </a:r>
            <a:r>
              <a:rPr lang="cs-CZ" sz="2600" b="1" dirty="0">
                <a:solidFill>
                  <a:srgbClr val="002060"/>
                </a:solidFill>
              </a:rPr>
              <a:t>Je kárným proviněním advokáta, jestliže vrátí přeplatek zálohy se zpožděním a až po urgencích, neinformuje klienta o výzvě exekutora, nezaplatí náklady exekuce a neinformuje klienta o vzniklé povinnosti zaplatit náklady exekuce. Za toto jednání mu byl uložen dočasný zákaz výkonu advokacie na dobu 25 měsíců. </a:t>
            </a:r>
          </a:p>
          <a:p>
            <a:endParaRPr lang="cs-CZ" sz="2600" b="1" dirty="0">
              <a:solidFill>
                <a:srgbClr val="002060"/>
              </a:solidFill>
            </a:endParaRPr>
          </a:p>
          <a:p>
            <a:endParaRPr lang="cs-CZ" sz="2600" b="1" dirty="0">
              <a:solidFill>
                <a:srgbClr val="002060"/>
              </a:solidFill>
            </a:endParaRPr>
          </a:p>
          <a:p>
            <a:endParaRPr lang="cs-CZ" sz="2600" b="1" dirty="0">
              <a:solidFill>
                <a:srgbClr val="002060"/>
              </a:solidFill>
            </a:endParaRPr>
          </a:p>
          <a:p>
            <a:pPr marL="0" indent="0">
              <a:buNone/>
            </a:pPr>
            <a:r>
              <a:rPr lang="cs-CZ" sz="2600" b="1" dirty="0">
                <a:solidFill>
                  <a:srgbClr val="002060"/>
                </a:solidFill>
              </a:rPr>
              <a:t> </a:t>
            </a:r>
          </a:p>
          <a:p>
            <a:endParaRPr lang="cs-CZ" sz="2600" b="1" dirty="0" smtClean="0">
              <a:solidFill>
                <a:srgbClr val="002060"/>
              </a:solidFill>
            </a:endParaRPr>
          </a:p>
          <a:p>
            <a:endParaRPr lang="cs-CZ" sz="2600" b="1" dirty="0">
              <a:solidFill>
                <a:srgbClr val="002060"/>
              </a:solidFill>
            </a:endParaRPr>
          </a:p>
        </p:txBody>
      </p:sp>
    </p:spTree>
    <p:custDataLst>
      <p:tags r:id="rId1"/>
    </p:custDataLst>
    <p:extLst>
      <p:ext uri="{BB962C8B-B14F-4D97-AF65-F5344CB8AC3E}">
        <p14:creationId xmlns:p14="http://schemas.microsoft.com/office/powerpoint/2010/main" val="41016314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F0"/>
                </a:solidFill>
              </a:rPr>
              <a:t>Hotovostní platby</a:t>
            </a:r>
            <a:endParaRPr lang="cs-CZ" b="1" dirty="0">
              <a:solidFill>
                <a:srgbClr val="00B0F0"/>
              </a:solidFill>
            </a:endParaRPr>
          </a:p>
        </p:txBody>
      </p:sp>
      <p:sp>
        <p:nvSpPr>
          <p:cNvPr id="3" name="Zástupný symbol pro obsah 2"/>
          <p:cNvSpPr>
            <a:spLocks noGrp="1"/>
          </p:cNvSpPr>
          <p:nvPr>
            <p:ph idx="1"/>
          </p:nvPr>
        </p:nvSpPr>
        <p:spPr>
          <a:xfrm>
            <a:off x="762000" y="1596413"/>
            <a:ext cx="8077200" cy="5072947"/>
          </a:xfrm>
        </p:spPr>
        <p:txBody>
          <a:bodyPr>
            <a:normAutofit lnSpcReduction="10000"/>
          </a:bodyPr>
          <a:lstStyle/>
          <a:p>
            <a:r>
              <a:rPr lang="cs-CZ" b="1" dirty="0" smtClean="0">
                <a:solidFill>
                  <a:srgbClr val="002060"/>
                </a:solidFill>
              </a:rPr>
              <a:t>Maximálně do výše </a:t>
            </a:r>
            <a:r>
              <a:rPr lang="cs-CZ" b="1" dirty="0" smtClean="0">
                <a:solidFill>
                  <a:srgbClr val="FF0000"/>
                </a:solidFill>
              </a:rPr>
              <a:t>15 000 EUR </a:t>
            </a:r>
            <a:r>
              <a:rPr lang="cs-CZ" b="1" dirty="0" smtClean="0">
                <a:solidFill>
                  <a:srgbClr val="002060"/>
                </a:solidFill>
              </a:rPr>
              <a:t>(čl. 2 odst. 2 usnesení č. 7/2004 Věstníku, o provádění úschov).</a:t>
            </a:r>
          </a:p>
          <a:p>
            <a:r>
              <a:rPr lang="cs-CZ" b="1" dirty="0" smtClean="0">
                <a:solidFill>
                  <a:srgbClr val="002060"/>
                </a:solidFill>
              </a:rPr>
              <a:t>Při větších částkách nutný bezhotovostní převod.</a:t>
            </a:r>
          </a:p>
          <a:p>
            <a:r>
              <a:rPr lang="cs-CZ" b="1" dirty="0" smtClean="0">
                <a:solidFill>
                  <a:srgbClr val="002060"/>
                </a:solidFill>
              </a:rPr>
              <a:t>Odměna při úschově: </a:t>
            </a:r>
            <a:r>
              <a:rPr lang="cs-CZ" b="1" dirty="0" smtClean="0">
                <a:solidFill>
                  <a:srgbClr val="FF0000"/>
                </a:solidFill>
              </a:rPr>
              <a:t>10 % z ročního příjmu </a:t>
            </a:r>
            <a:r>
              <a:rPr lang="cs-CZ" b="1" dirty="0" smtClean="0">
                <a:solidFill>
                  <a:srgbClr val="002060"/>
                </a:solidFill>
              </a:rPr>
              <a:t>ze spravovaného majetku, nejméně 1000 Kč ročně (§ 6 odst. 2 AT).</a:t>
            </a:r>
          </a:p>
          <a:p>
            <a:r>
              <a:rPr lang="cs-CZ" b="1" dirty="0" smtClean="0">
                <a:solidFill>
                  <a:srgbClr val="002060"/>
                </a:solidFill>
              </a:rPr>
              <a:t>Konverze dokumentů a ověření podpisu:    </a:t>
            </a:r>
            <a:r>
              <a:rPr lang="cs-CZ" b="1" dirty="0" smtClean="0">
                <a:solidFill>
                  <a:srgbClr val="FF0000"/>
                </a:solidFill>
              </a:rPr>
              <a:t>30 Kč</a:t>
            </a:r>
            <a:r>
              <a:rPr lang="cs-CZ" b="1" dirty="0" smtClean="0">
                <a:solidFill>
                  <a:srgbClr val="002060"/>
                </a:solidFill>
              </a:rPr>
              <a:t> za kus či stránku (§ 6 odst. 3, 4 AT).</a:t>
            </a:r>
          </a:p>
        </p:txBody>
      </p:sp>
    </p:spTree>
    <p:extLst>
      <p:ext uri="{BB962C8B-B14F-4D97-AF65-F5344CB8AC3E}">
        <p14:creationId xmlns:p14="http://schemas.microsoft.com/office/powerpoint/2010/main" val="2042436719"/>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F0"/>
                </a:solidFill>
              </a:rPr>
              <a:t>Úschova a správa majetku</a:t>
            </a:r>
            <a:endParaRPr lang="cs-CZ" b="1" dirty="0">
              <a:solidFill>
                <a:srgbClr val="00B0F0"/>
              </a:solidFill>
            </a:endParaRPr>
          </a:p>
        </p:txBody>
      </p:sp>
      <p:sp>
        <p:nvSpPr>
          <p:cNvPr id="3" name="Zástupný symbol pro obsah 2"/>
          <p:cNvSpPr>
            <a:spLocks noGrp="1"/>
          </p:cNvSpPr>
          <p:nvPr>
            <p:ph idx="1"/>
          </p:nvPr>
        </p:nvSpPr>
        <p:spPr>
          <a:xfrm>
            <a:off x="762000" y="1596413"/>
            <a:ext cx="8077200" cy="5000939"/>
          </a:xfrm>
        </p:spPr>
        <p:txBody>
          <a:bodyPr>
            <a:normAutofit/>
          </a:bodyPr>
          <a:lstStyle/>
          <a:p>
            <a:r>
              <a:rPr lang="cs-CZ" b="1" dirty="0">
                <a:solidFill>
                  <a:srgbClr val="002060"/>
                </a:solidFill>
              </a:rPr>
              <a:t>Úroky u úschovy:  Případné přírůstky hodnot je povinen </a:t>
            </a:r>
            <a:r>
              <a:rPr lang="cs-CZ" b="1" dirty="0">
                <a:solidFill>
                  <a:srgbClr val="FF0000"/>
                </a:solidFill>
              </a:rPr>
              <a:t>vydat</a:t>
            </a:r>
            <a:r>
              <a:rPr lang="cs-CZ" b="1" dirty="0">
                <a:solidFill>
                  <a:srgbClr val="002060"/>
                </a:solidFill>
              </a:rPr>
              <a:t> </a:t>
            </a:r>
            <a:r>
              <a:rPr lang="cs-CZ" b="1" dirty="0" err="1">
                <a:solidFill>
                  <a:srgbClr val="002060"/>
                </a:solidFill>
              </a:rPr>
              <a:t>složiteli</a:t>
            </a:r>
            <a:r>
              <a:rPr lang="cs-CZ" b="1" dirty="0">
                <a:solidFill>
                  <a:srgbClr val="002060"/>
                </a:solidFill>
              </a:rPr>
              <a:t>, nebylo-li dohodnuto jinak </a:t>
            </a:r>
            <a:r>
              <a:rPr lang="cs-CZ" b="1" dirty="0" smtClean="0">
                <a:solidFill>
                  <a:srgbClr val="002060"/>
                </a:solidFill>
              </a:rPr>
              <a:t>(</a:t>
            </a:r>
            <a:r>
              <a:rPr lang="cs-CZ" b="1" dirty="0">
                <a:solidFill>
                  <a:srgbClr val="002060"/>
                </a:solidFill>
              </a:rPr>
              <a:t>čl. 9. odst. 2 Etických pravidel</a:t>
            </a:r>
            <a:r>
              <a:rPr lang="cs-CZ" b="1" dirty="0" smtClean="0">
                <a:solidFill>
                  <a:srgbClr val="002060"/>
                </a:solidFill>
              </a:rPr>
              <a:t>)</a:t>
            </a:r>
          </a:p>
          <a:p>
            <a:r>
              <a:rPr lang="cs-CZ" b="1" dirty="0" smtClean="0">
                <a:solidFill>
                  <a:srgbClr val="002060"/>
                </a:solidFill>
              </a:rPr>
              <a:t>Nutný zvláštní účet (§ 56a ZA)</a:t>
            </a:r>
          </a:p>
          <a:p>
            <a:r>
              <a:rPr lang="cs-CZ" b="1" dirty="0" smtClean="0">
                <a:solidFill>
                  <a:srgbClr val="002060"/>
                </a:solidFill>
              </a:rPr>
              <a:t>Klient je povinen uhradit advokátovi náklady spojené se správou (§ 56a odst. 2)</a:t>
            </a:r>
          </a:p>
          <a:p>
            <a:r>
              <a:rPr lang="cs-CZ" b="1" dirty="0" smtClean="0">
                <a:solidFill>
                  <a:srgbClr val="002060"/>
                </a:solidFill>
              </a:rPr>
              <a:t>Spis a doklady nutno uchovat po dobu 10 let (§ 56a odst. 3 ZA)</a:t>
            </a:r>
            <a:endParaRPr lang="cs-CZ" dirty="0"/>
          </a:p>
        </p:txBody>
      </p:sp>
    </p:spTree>
    <p:extLst>
      <p:ext uri="{BB962C8B-B14F-4D97-AF65-F5344CB8AC3E}">
        <p14:creationId xmlns:p14="http://schemas.microsoft.com/office/powerpoint/2010/main" val="85509556"/>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smtClean="0">
                <a:solidFill>
                  <a:srgbClr val="00B0F0"/>
                </a:solidFill>
              </a:rPr>
              <a:t>Započtení</a:t>
            </a:r>
            <a:endParaRPr lang="cs-CZ" sz="6000" b="1" dirty="0">
              <a:solidFill>
                <a:srgbClr val="00B0F0"/>
              </a:solidFill>
            </a:endParaRPr>
          </a:p>
        </p:txBody>
      </p:sp>
      <p:sp>
        <p:nvSpPr>
          <p:cNvPr id="3" name="Zástupný symbol pro obsah 2"/>
          <p:cNvSpPr>
            <a:spLocks noGrp="1"/>
          </p:cNvSpPr>
          <p:nvPr>
            <p:ph idx="1"/>
          </p:nvPr>
        </p:nvSpPr>
        <p:spPr/>
        <p:txBody>
          <a:bodyPr>
            <a:noAutofit/>
          </a:bodyPr>
          <a:lstStyle/>
          <a:p>
            <a:pPr marL="0" indent="0" algn="ctr">
              <a:buNone/>
            </a:pPr>
            <a:r>
              <a:rPr lang="cs-CZ" sz="4000" b="1" dirty="0">
                <a:solidFill>
                  <a:srgbClr val="002060"/>
                </a:solidFill>
              </a:rPr>
              <a:t>Pohledávky vyplývající z odměny advokáta za zastupování účastníka řízení před soudem nebo jiným orgánem může advokát jednostranně započíst </a:t>
            </a:r>
            <a:r>
              <a:rPr lang="cs-CZ" sz="4000" b="1" dirty="0">
                <a:solidFill>
                  <a:srgbClr val="FF0000"/>
                </a:solidFill>
              </a:rPr>
              <a:t>pouze</a:t>
            </a:r>
            <a:r>
              <a:rPr lang="cs-CZ" sz="4000" b="1" dirty="0">
                <a:solidFill>
                  <a:srgbClr val="002060"/>
                </a:solidFill>
              </a:rPr>
              <a:t> proti pohledávce klienta na výplatu přisouzené náhrady nákladů </a:t>
            </a:r>
            <a:r>
              <a:rPr lang="cs-CZ" sz="4000" b="1" dirty="0" smtClean="0">
                <a:solidFill>
                  <a:srgbClr val="002060"/>
                </a:solidFill>
              </a:rPr>
              <a:t>řízení              (článek 6 odst. 5 Etických pravidel)</a:t>
            </a:r>
            <a:endParaRPr lang="cs-CZ" sz="4000" b="1" dirty="0">
              <a:solidFill>
                <a:srgbClr val="002060"/>
              </a:solidFill>
            </a:endParaRPr>
          </a:p>
          <a:p>
            <a:pPr algn="ctr"/>
            <a:endParaRPr lang="cs-CZ" sz="4000" b="1" dirty="0">
              <a:solidFill>
                <a:srgbClr val="002060"/>
              </a:solidFill>
            </a:endParaRPr>
          </a:p>
        </p:txBody>
      </p:sp>
    </p:spTree>
    <p:extLst>
      <p:ext uri="{BB962C8B-B14F-4D97-AF65-F5344CB8AC3E}">
        <p14:creationId xmlns:p14="http://schemas.microsoft.com/office/powerpoint/2010/main" val="1151030089"/>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0"/>
            <a:ext cx="8077200" cy="1071136"/>
          </a:xfrm>
        </p:spPr>
        <p:txBody>
          <a:bodyPr/>
          <a:lstStyle/>
          <a:p>
            <a:pPr algn="ctr"/>
            <a:r>
              <a:rPr lang="cs-CZ" b="1" dirty="0" smtClean="0">
                <a:solidFill>
                  <a:srgbClr val="00B0F0"/>
                </a:solidFill>
              </a:rPr>
              <a:t>Obecně závazné předpisy</a:t>
            </a:r>
            <a:endParaRPr lang="cs-CZ" b="1" dirty="0">
              <a:solidFill>
                <a:srgbClr val="00B0F0"/>
              </a:solidFill>
            </a:endParaRPr>
          </a:p>
        </p:txBody>
      </p:sp>
      <p:sp>
        <p:nvSpPr>
          <p:cNvPr id="5" name="Content Placeholder 4"/>
          <p:cNvSpPr>
            <a:spLocks noGrp="1"/>
          </p:cNvSpPr>
          <p:nvPr>
            <p:ph idx="1"/>
            <p:custDataLst>
              <p:tags r:id="rId3"/>
            </p:custDataLst>
          </p:nvPr>
        </p:nvSpPr>
        <p:spPr>
          <a:xfrm>
            <a:off x="683568" y="980728"/>
            <a:ext cx="8077200" cy="5616624"/>
          </a:xfrm>
        </p:spPr>
        <p:txBody>
          <a:bodyPr>
            <a:noAutofit/>
          </a:bodyPr>
          <a:lstStyle/>
          <a:p>
            <a:r>
              <a:rPr lang="cs-CZ" altLang="cs-CZ" sz="3600" b="1" dirty="0" smtClean="0">
                <a:solidFill>
                  <a:srgbClr val="002060"/>
                </a:solidFill>
              </a:rPr>
              <a:t>Ústavní zákon č. 2/1993 Sb., Listina základních práv a svobod (článek 28 – právo na spravedlivou odměnu)</a:t>
            </a:r>
          </a:p>
          <a:p>
            <a:r>
              <a:rPr lang="cs-CZ" altLang="cs-CZ" sz="3600" b="1" dirty="0" smtClean="0">
                <a:solidFill>
                  <a:srgbClr val="002060"/>
                </a:solidFill>
              </a:rPr>
              <a:t>Zákon </a:t>
            </a:r>
            <a:r>
              <a:rPr lang="cs-CZ" altLang="cs-CZ" sz="3600" b="1" dirty="0">
                <a:solidFill>
                  <a:srgbClr val="002060"/>
                </a:solidFill>
              </a:rPr>
              <a:t>o advokacii č. 85/1996 Sb</a:t>
            </a:r>
            <a:r>
              <a:rPr lang="cs-CZ" altLang="cs-CZ" sz="3600" b="1" dirty="0" smtClean="0">
                <a:solidFill>
                  <a:srgbClr val="002060"/>
                </a:solidFill>
              </a:rPr>
              <a:t>. </a:t>
            </a:r>
            <a:r>
              <a:rPr lang="cs-CZ" altLang="cs-CZ" sz="3600" b="1" dirty="0" smtClean="0">
                <a:solidFill>
                  <a:srgbClr val="FF0000"/>
                </a:solidFill>
              </a:rPr>
              <a:t>ZA</a:t>
            </a:r>
          </a:p>
          <a:p>
            <a:r>
              <a:rPr lang="pl-PL" sz="3600" b="1" dirty="0">
                <a:solidFill>
                  <a:srgbClr val="002060"/>
                </a:solidFill>
              </a:rPr>
              <a:t>Zákon č. 99/1963 Sb., občanský soudní </a:t>
            </a:r>
            <a:r>
              <a:rPr lang="pl-PL" sz="3600" b="1" dirty="0" smtClean="0">
                <a:solidFill>
                  <a:srgbClr val="002060"/>
                </a:solidFill>
              </a:rPr>
              <a:t>řád (ve </a:t>
            </a:r>
            <a:r>
              <a:rPr lang="pl-PL" sz="3600" b="1" dirty="0">
                <a:solidFill>
                  <a:srgbClr val="002060"/>
                </a:solidFill>
              </a:rPr>
              <a:t>znění účinném od 1. 1. </a:t>
            </a:r>
            <a:r>
              <a:rPr lang="pl-PL" sz="3600" b="1" dirty="0" smtClean="0">
                <a:solidFill>
                  <a:srgbClr val="002060"/>
                </a:solidFill>
              </a:rPr>
              <a:t>2014).     </a:t>
            </a:r>
            <a:r>
              <a:rPr lang="pl-PL" sz="3600" b="1" dirty="0" smtClean="0">
                <a:solidFill>
                  <a:srgbClr val="FF0000"/>
                </a:solidFill>
              </a:rPr>
              <a:t>o</a:t>
            </a:r>
            <a:r>
              <a:rPr lang="pl-PL" sz="3600" b="1" dirty="0">
                <a:solidFill>
                  <a:srgbClr val="FF0000"/>
                </a:solidFill>
              </a:rPr>
              <a:t>. s. ř.</a:t>
            </a:r>
            <a:r>
              <a:rPr lang="pl-PL" sz="3600" b="1" dirty="0">
                <a:solidFill>
                  <a:srgbClr val="002060"/>
                </a:solidFill>
              </a:rPr>
              <a:t> </a:t>
            </a:r>
          </a:p>
          <a:p>
            <a:r>
              <a:rPr lang="pl-PL" altLang="cs-CZ" sz="3600" b="1" dirty="0">
                <a:solidFill>
                  <a:srgbClr val="002060"/>
                </a:solidFill>
              </a:rPr>
              <a:t>Zákon č. 292/2013 Sb., o zvláštních </a:t>
            </a:r>
            <a:r>
              <a:rPr lang="pl-PL" altLang="cs-CZ" sz="3600" b="1" dirty="0" smtClean="0">
                <a:solidFill>
                  <a:srgbClr val="002060"/>
                </a:solidFill>
              </a:rPr>
              <a:t>řízeních </a:t>
            </a:r>
            <a:r>
              <a:rPr lang="pl-PL" altLang="cs-CZ" sz="3600" b="1" dirty="0">
                <a:solidFill>
                  <a:srgbClr val="002060"/>
                </a:solidFill>
              </a:rPr>
              <a:t>soudních (účinnost od 1. 1. 2014) </a:t>
            </a:r>
            <a:r>
              <a:rPr lang="pl-PL" altLang="cs-CZ" sz="3600" b="1" dirty="0">
                <a:solidFill>
                  <a:srgbClr val="FF0000"/>
                </a:solidFill>
              </a:rPr>
              <a:t>z. ř. s</a:t>
            </a:r>
            <a:r>
              <a:rPr lang="pl-PL" altLang="cs-CZ" sz="3600" b="1" dirty="0" smtClean="0">
                <a:solidFill>
                  <a:srgbClr val="FF0000"/>
                </a:solidFill>
              </a:rPr>
              <a:t>.</a:t>
            </a:r>
          </a:p>
          <a:p>
            <a:endParaRPr lang="cs-CZ" sz="3600" dirty="0">
              <a:solidFill>
                <a:srgbClr val="002060"/>
              </a:solidFill>
            </a:endParaRPr>
          </a:p>
        </p:txBody>
      </p:sp>
    </p:spTree>
    <p:custDataLst>
      <p:tags r:id="rId1"/>
    </p:custDataLst>
    <p:extLst>
      <p:ext uri="{BB962C8B-B14F-4D97-AF65-F5344CB8AC3E}">
        <p14:creationId xmlns:p14="http://schemas.microsoft.com/office/powerpoint/2010/main" val="3283358579"/>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0"/>
            <a:ext cx="7842448" cy="855112"/>
          </a:xfrm>
        </p:spPr>
        <p:txBody>
          <a:bodyPr>
            <a:normAutofit/>
          </a:bodyPr>
          <a:lstStyle/>
          <a:p>
            <a:pPr algn="ctr"/>
            <a:r>
              <a:rPr lang="cs-CZ" b="1" dirty="0" smtClean="0">
                <a:solidFill>
                  <a:srgbClr val="33CC33"/>
                </a:solidFill>
              </a:rPr>
              <a:t>Kárná judikatura – započtení</a:t>
            </a:r>
            <a:endParaRPr lang="cs-CZ" b="1" dirty="0">
              <a:solidFill>
                <a:srgbClr val="33CC33"/>
              </a:solidFill>
            </a:endParaRPr>
          </a:p>
        </p:txBody>
      </p:sp>
      <p:sp>
        <p:nvSpPr>
          <p:cNvPr id="3" name="Content Placeholder 2"/>
          <p:cNvSpPr>
            <a:spLocks noGrp="1"/>
          </p:cNvSpPr>
          <p:nvPr>
            <p:ph idx="1"/>
            <p:custDataLst>
              <p:tags r:id="rId3"/>
            </p:custDataLst>
          </p:nvPr>
        </p:nvSpPr>
        <p:spPr>
          <a:xfrm>
            <a:off x="755576" y="836712"/>
            <a:ext cx="8077200" cy="6021288"/>
          </a:xfrm>
        </p:spPr>
        <p:txBody>
          <a:bodyPr>
            <a:noAutofit/>
          </a:bodyPr>
          <a:lstStyle/>
          <a:p>
            <a:r>
              <a:rPr lang="cs-CZ" sz="2600" b="1" dirty="0">
                <a:solidFill>
                  <a:srgbClr val="FF0000"/>
                </a:solidFill>
              </a:rPr>
              <a:t>K 51/2003 ze dne 9. 11. 2004</a:t>
            </a:r>
            <a:r>
              <a:rPr lang="cs-CZ" sz="2600" b="1" dirty="0">
                <a:solidFill>
                  <a:srgbClr val="002060"/>
                </a:solidFill>
              </a:rPr>
              <a:t>: Advokát není oprávněn </a:t>
            </a:r>
            <a:r>
              <a:rPr lang="cs-CZ" sz="2600" b="1" dirty="0" smtClean="0">
                <a:solidFill>
                  <a:srgbClr val="002060"/>
                </a:solidFill>
              </a:rPr>
              <a:t>si bez souhlasu klienta z</a:t>
            </a:r>
            <a:r>
              <a:rPr lang="cs-CZ" sz="2600" b="1" dirty="0">
                <a:solidFill>
                  <a:srgbClr val="002060"/>
                </a:solidFill>
              </a:rPr>
              <a:t> depozita </a:t>
            </a:r>
            <a:r>
              <a:rPr lang="cs-CZ" sz="2600" b="1" dirty="0" smtClean="0">
                <a:solidFill>
                  <a:srgbClr val="002060"/>
                </a:solidFill>
              </a:rPr>
              <a:t>započíst </a:t>
            </a:r>
            <a:r>
              <a:rPr lang="cs-CZ" sz="2600" b="1" dirty="0">
                <a:solidFill>
                  <a:srgbClr val="002060"/>
                </a:solidFill>
              </a:rPr>
              <a:t>svoji pohledávku za poskytnuté právní služby, a to tím méně, že klient její existenci popírá. Za toto jednání </a:t>
            </a:r>
            <a:r>
              <a:rPr lang="cs-CZ" sz="2600" b="1" dirty="0" smtClean="0">
                <a:solidFill>
                  <a:srgbClr val="002060"/>
                </a:solidFill>
              </a:rPr>
              <a:t>   (</a:t>
            </a:r>
            <a:r>
              <a:rPr lang="cs-CZ" sz="2600" b="1" dirty="0">
                <a:solidFill>
                  <a:srgbClr val="002060"/>
                </a:solidFill>
              </a:rPr>
              <a:t>a dále za podání trestního oznámení proti vlastnímu klientovi) byl advokátovi uložen dočasný zákaz výkonu advokacie na dobu jednoho roku</a:t>
            </a:r>
            <a:r>
              <a:rPr lang="cs-CZ" sz="2600" b="1" dirty="0" smtClean="0">
                <a:solidFill>
                  <a:srgbClr val="002060"/>
                </a:solidFill>
              </a:rPr>
              <a:t>.</a:t>
            </a:r>
            <a:r>
              <a:rPr lang="cs-CZ" sz="2600" b="1" dirty="0">
                <a:solidFill>
                  <a:srgbClr val="002060"/>
                </a:solidFill>
              </a:rPr>
              <a:t> </a:t>
            </a:r>
            <a:endParaRPr lang="cs-CZ" sz="2600" b="1" dirty="0"/>
          </a:p>
          <a:p>
            <a:r>
              <a:rPr lang="cs-CZ" sz="2600" b="1" dirty="0">
                <a:solidFill>
                  <a:srgbClr val="FF0000"/>
                </a:solidFill>
              </a:rPr>
              <a:t>K 85/2002 ze dne 24. 11. 2003: </a:t>
            </a:r>
            <a:r>
              <a:rPr lang="cs-CZ" sz="2600" b="1" dirty="0">
                <a:solidFill>
                  <a:srgbClr val="002060"/>
                </a:solidFill>
              </a:rPr>
              <a:t>Je závažným kárným proviněním, jestliže advokát nerespektuje pokyn klienta k vydání peněžního depozita a proti vůli klienta si proti jeho nároku na vydání tohoto depozita započte svoji palmární pohledávku. Za toto jednání byla advokátovi uložena pokuta ve výši 35.000 Kč, jeho odvolání bylo zamítnuto. </a:t>
            </a:r>
          </a:p>
        </p:txBody>
      </p:sp>
    </p:spTree>
    <p:custDataLst>
      <p:tags r:id="rId1"/>
    </p:custDataLst>
    <p:extLst>
      <p:ext uri="{BB962C8B-B14F-4D97-AF65-F5344CB8AC3E}">
        <p14:creationId xmlns:p14="http://schemas.microsoft.com/office/powerpoint/2010/main" val="36267139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F0"/>
                </a:solidFill>
              </a:rPr>
              <a:t>Pozor na novelu čl. 10 odst. 6</a:t>
            </a:r>
            <a:endParaRPr lang="cs-CZ" b="1" dirty="0">
              <a:solidFill>
                <a:srgbClr val="00B0F0"/>
              </a:solidFill>
            </a:endParaRPr>
          </a:p>
        </p:txBody>
      </p:sp>
      <p:sp>
        <p:nvSpPr>
          <p:cNvPr id="3" name="Zástupný symbol pro obsah 2"/>
          <p:cNvSpPr>
            <a:spLocks noGrp="1"/>
          </p:cNvSpPr>
          <p:nvPr>
            <p:ph idx="1"/>
          </p:nvPr>
        </p:nvSpPr>
        <p:spPr>
          <a:xfrm>
            <a:off x="762000" y="1596413"/>
            <a:ext cx="8077200" cy="5144955"/>
          </a:xfrm>
        </p:spPr>
        <p:txBody>
          <a:bodyPr>
            <a:normAutofit fontScale="92500" lnSpcReduction="10000"/>
          </a:bodyPr>
          <a:lstStyle/>
          <a:p>
            <a:pPr marL="0" indent="0" algn="ctr">
              <a:buNone/>
            </a:pPr>
            <a:r>
              <a:rPr lang="cs-CZ" b="1" dirty="0">
                <a:solidFill>
                  <a:srgbClr val="002060"/>
                </a:solidFill>
              </a:rPr>
              <a:t>Advokát nesmí uzavřít s klientem smlouvu, jíž by se klient zavázal k plnění advokátovi za podmínek pro sebe nevýhodných, ledaže měl klient přiměřenou možnost poradit se o smlouvě s jiným advokátem a smlouva byla uzavřena písemně. Advokát rovněž </a:t>
            </a:r>
            <a:r>
              <a:rPr lang="cs-CZ" b="1" dirty="0">
                <a:solidFill>
                  <a:srgbClr val="FF0000"/>
                </a:solidFill>
              </a:rPr>
              <a:t>nesmí </a:t>
            </a:r>
            <a:r>
              <a:rPr lang="cs-CZ" b="1" dirty="0">
                <a:solidFill>
                  <a:srgbClr val="002060"/>
                </a:solidFill>
              </a:rPr>
              <a:t>uzavřít s klientem takovou smlouvu, která by klientovi umožňovala získání neoprávněného majetkového prospěchu; za neoprávněný majetkový prospěch se považuje zejména </a:t>
            </a:r>
            <a:r>
              <a:rPr lang="cs-CZ" b="1" dirty="0">
                <a:solidFill>
                  <a:srgbClr val="FF0000"/>
                </a:solidFill>
              </a:rPr>
              <a:t>rozdíl mezi odměnou advokáta a odměnou za zastupování určenou soudem v rámci rozhodování o náhradě nákladů řízení.</a:t>
            </a:r>
          </a:p>
          <a:p>
            <a:endParaRPr lang="cs-CZ" dirty="0"/>
          </a:p>
        </p:txBody>
      </p:sp>
    </p:spTree>
    <p:extLst>
      <p:ext uri="{BB962C8B-B14F-4D97-AF65-F5344CB8AC3E}">
        <p14:creationId xmlns:p14="http://schemas.microsoft.com/office/powerpoint/2010/main" val="2690729464"/>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0"/>
            <a:ext cx="8352928" cy="1143000"/>
          </a:xfrm>
        </p:spPr>
        <p:txBody>
          <a:bodyPr>
            <a:noAutofit/>
          </a:bodyPr>
          <a:lstStyle/>
          <a:p>
            <a:pPr algn="ctr"/>
            <a:r>
              <a:rPr lang="cs-CZ" sz="4000" b="1" dirty="0" smtClean="0">
                <a:solidFill>
                  <a:srgbClr val="00B0F0"/>
                </a:solidFill>
              </a:rPr>
              <a:t>Stále článek 10 Etických pravidel</a:t>
            </a:r>
            <a:endParaRPr lang="cs-CZ" sz="4000" b="1" dirty="0">
              <a:solidFill>
                <a:srgbClr val="00B0F0"/>
              </a:solidFill>
            </a:endParaRPr>
          </a:p>
        </p:txBody>
      </p:sp>
      <p:sp>
        <p:nvSpPr>
          <p:cNvPr id="3" name="Zástupný symbol pro obsah 2"/>
          <p:cNvSpPr>
            <a:spLocks noGrp="1"/>
          </p:cNvSpPr>
          <p:nvPr>
            <p:ph idx="1"/>
          </p:nvPr>
        </p:nvSpPr>
        <p:spPr>
          <a:xfrm>
            <a:off x="899592" y="980728"/>
            <a:ext cx="8058472" cy="5760639"/>
          </a:xfrm>
        </p:spPr>
        <p:txBody>
          <a:bodyPr>
            <a:normAutofit/>
          </a:bodyPr>
          <a:lstStyle/>
          <a:p>
            <a:pPr marL="0" indent="0" hangingPunct="0">
              <a:buNone/>
            </a:pPr>
            <a:r>
              <a:rPr lang="cs-CZ" sz="3600" b="1" dirty="0">
                <a:solidFill>
                  <a:srgbClr val="002060"/>
                </a:solidFill>
              </a:rPr>
              <a:t>(8) Advokát se vždy snaží o </a:t>
            </a:r>
            <a:r>
              <a:rPr lang="cs-CZ" sz="3600" b="1" dirty="0">
                <a:solidFill>
                  <a:srgbClr val="FF0000"/>
                </a:solidFill>
              </a:rPr>
              <a:t>finančně nejefektivnější řešení </a:t>
            </a:r>
            <a:r>
              <a:rPr lang="cs-CZ" sz="3600" b="1" dirty="0">
                <a:solidFill>
                  <a:srgbClr val="002060"/>
                </a:solidFill>
              </a:rPr>
              <a:t>sporu. Klientovi podle okolností případu ve vhodném okamžiku doporučí pokus o mimosoudní řešení nebo řešení v rámci rozhodčího řízení.</a:t>
            </a:r>
          </a:p>
          <a:p>
            <a:pPr marL="0" indent="0" hangingPunct="0">
              <a:buNone/>
            </a:pPr>
            <a:r>
              <a:rPr lang="cs-CZ" sz="3600" b="1" dirty="0">
                <a:solidFill>
                  <a:srgbClr val="002060"/>
                </a:solidFill>
              </a:rPr>
              <a:t>(9) Advokát je povinen informovat klienta o jeho případném nároku na bezplatnou právní pomoc podle zvláštního zákona</a:t>
            </a:r>
            <a:r>
              <a:rPr lang="cs-CZ" sz="3600" b="1" dirty="0" smtClean="0">
                <a:solidFill>
                  <a:srgbClr val="002060"/>
                </a:solidFill>
              </a:rPr>
              <a:t>. </a:t>
            </a:r>
            <a:endParaRPr lang="cs-CZ" sz="3600" b="1" dirty="0">
              <a:solidFill>
                <a:srgbClr val="002060"/>
              </a:solidFill>
            </a:endParaRPr>
          </a:p>
          <a:p>
            <a:endParaRPr lang="cs-CZ" dirty="0"/>
          </a:p>
        </p:txBody>
      </p:sp>
    </p:spTree>
    <p:extLst>
      <p:ext uri="{BB962C8B-B14F-4D97-AF65-F5344CB8AC3E}">
        <p14:creationId xmlns:p14="http://schemas.microsoft.com/office/powerpoint/2010/main" val="3360708626"/>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smtClean="0">
                <a:solidFill>
                  <a:srgbClr val="00B0F0"/>
                </a:solidFill>
              </a:rPr>
              <a:t>§ 33 odst. 2 trestního řádu</a:t>
            </a:r>
            <a:endParaRPr lang="cs-CZ" b="1" dirty="0">
              <a:solidFill>
                <a:srgbClr val="00B0F0"/>
              </a:solidFill>
            </a:endParaRPr>
          </a:p>
        </p:txBody>
      </p:sp>
      <p:sp>
        <p:nvSpPr>
          <p:cNvPr id="3" name="Zástupný symbol pro obsah 2"/>
          <p:cNvSpPr>
            <a:spLocks noGrp="1"/>
          </p:cNvSpPr>
          <p:nvPr>
            <p:ph idx="1"/>
          </p:nvPr>
        </p:nvSpPr>
        <p:spPr>
          <a:xfrm>
            <a:off x="762000" y="980728"/>
            <a:ext cx="8077200" cy="5877271"/>
          </a:xfrm>
        </p:spPr>
        <p:txBody>
          <a:bodyPr>
            <a:normAutofit fontScale="92500" lnSpcReduction="10000"/>
          </a:bodyPr>
          <a:lstStyle/>
          <a:p>
            <a:pPr marL="0" indent="0">
              <a:buNone/>
            </a:pPr>
            <a:r>
              <a:rPr lang="cs-CZ" b="1" dirty="0">
                <a:solidFill>
                  <a:srgbClr val="002060"/>
                </a:solidFill>
              </a:rPr>
              <a:t>Osvědčil-li obviněný, že nemá dostatek prostředků, aby si hradil náklady obhajoby, rozhodne předseda senátu a v přípravném řízení soudce, že </a:t>
            </a:r>
            <a:r>
              <a:rPr lang="cs-CZ" b="1" dirty="0">
                <a:solidFill>
                  <a:srgbClr val="FF0000"/>
                </a:solidFill>
              </a:rPr>
              <a:t>má nárok na obhajobu bezplatnou nebo za sníženou odměnu</a:t>
            </a:r>
            <a:r>
              <a:rPr lang="cs-CZ" b="1" dirty="0">
                <a:solidFill>
                  <a:srgbClr val="002060"/>
                </a:solidFill>
              </a:rPr>
              <a:t>. Vyplývá-li ze shromážděných důkazů, že obviněný nemá dostatek prostředků na náhradu nákladů obhajoby, může, je-li to třeba k ochraně práv obviněného, rozhodnout předseda senátu a v přípravném řízení na návrh státního zástupce soudce o nároku na obhajobu bezplatnou nebo za sníženou odměnu i bez návrhu obviněného. </a:t>
            </a:r>
            <a:r>
              <a:rPr lang="cs-CZ" b="1" dirty="0" smtClean="0">
                <a:solidFill>
                  <a:srgbClr val="002060"/>
                </a:solidFill>
              </a:rPr>
              <a:t>         V </a:t>
            </a:r>
            <a:r>
              <a:rPr lang="cs-CZ" b="1" dirty="0">
                <a:solidFill>
                  <a:srgbClr val="002060"/>
                </a:solidFill>
              </a:rPr>
              <a:t>případech uvedených ve větě první a druhé náklady obhajoby zcela nebo zčásti hradí stát.</a:t>
            </a:r>
          </a:p>
        </p:txBody>
      </p:sp>
    </p:spTree>
    <p:extLst>
      <p:ext uri="{BB962C8B-B14F-4D97-AF65-F5344CB8AC3E}">
        <p14:creationId xmlns:p14="http://schemas.microsoft.com/office/powerpoint/2010/main" val="3236267293"/>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936104"/>
          </a:xfrm>
        </p:spPr>
        <p:txBody>
          <a:bodyPr/>
          <a:lstStyle/>
          <a:p>
            <a:pPr algn="ctr"/>
            <a:r>
              <a:rPr lang="cs-CZ" b="1" dirty="0" smtClean="0">
                <a:solidFill>
                  <a:srgbClr val="00B0F0"/>
                </a:solidFill>
              </a:rPr>
              <a:t>§ 30 o. s. ř.</a:t>
            </a:r>
            <a:endParaRPr lang="cs-CZ" b="1" dirty="0">
              <a:solidFill>
                <a:srgbClr val="00B0F0"/>
              </a:solidFill>
            </a:endParaRPr>
          </a:p>
        </p:txBody>
      </p:sp>
      <p:sp>
        <p:nvSpPr>
          <p:cNvPr id="3" name="Zástupný symbol pro obsah 2"/>
          <p:cNvSpPr>
            <a:spLocks noGrp="1"/>
          </p:cNvSpPr>
          <p:nvPr>
            <p:ph idx="1"/>
          </p:nvPr>
        </p:nvSpPr>
        <p:spPr>
          <a:xfrm>
            <a:off x="762000" y="980728"/>
            <a:ext cx="8077200" cy="5877271"/>
          </a:xfrm>
        </p:spPr>
        <p:txBody>
          <a:bodyPr>
            <a:normAutofit lnSpcReduction="10000"/>
          </a:bodyPr>
          <a:lstStyle/>
          <a:p>
            <a:pPr marL="0" indent="0">
              <a:buNone/>
            </a:pPr>
            <a:r>
              <a:rPr lang="cs-CZ" b="1" dirty="0">
                <a:solidFill>
                  <a:srgbClr val="002060"/>
                </a:solidFill>
              </a:rPr>
              <a:t>(1) Účastníku, u něhož jsou předpoklady, aby byl soudem osvobozen od soudních poplatků </a:t>
            </a:r>
            <a:r>
              <a:rPr lang="cs-CZ" b="1" dirty="0" smtClean="0">
                <a:solidFill>
                  <a:srgbClr val="002060"/>
                </a:solidFill>
              </a:rPr>
              <a:t>  (§ 138), </a:t>
            </a:r>
            <a:r>
              <a:rPr lang="cs-CZ" b="1" dirty="0">
                <a:solidFill>
                  <a:srgbClr val="002060"/>
                </a:solidFill>
              </a:rPr>
              <a:t>předseda senátu ustanoví na jeho žádost zástupce, jestliže je to nezbytně třeba </a:t>
            </a:r>
            <a:r>
              <a:rPr lang="cs-CZ" b="1" dirty="0" smtClean="0">
                <a:solidFill>
                  <a:srgbClr val="002060"/>
                </a:solidFill>
              </a:rPr>
              <a:t>  k </a:t>
            </a:r>
            <a:r>
              <a:rPr lang="cs-CZ" b="1" dirty="0">
                <a:solidFill>
                  <a:srgbClr val="002060"/>
                </a:solidFill>
              </a:rPr>
              <a:t>ochraně jeho zájmů. O tom, že může tuto žádost podat, je předseda senátu povinen účastníka poučit.</a:t>
            </a:r>
            <a:br>
              <a:rPr lang="cs-CZ" b="1" dirty="0">
                <a:solidFill>
                  <a:srgbClr val="002060"/>
                </a:solidFill>
              </a:rPr>
            </a:br>
            <a:r>
              <a:rPr lang="cs-CZ" b="1" dirty="0">
                <a:solidFill>
                  <a:srgbClr val="002060"/>
                </a:solidFill>
              </a:rPr>
              <a:t>(2) Vyžaduje-li to ochrana zájmů účastníka nebo jde-li o ustanovení zástupce pro řízení, </a:t>
            </a:r>
            <a:r>
              <a:rPr lang="cs-CZ" b="1" dirty="0" smtClean="0">
                <a:solidFill>
                  <a:srgbClr val="002060"/>
                </a:solidFill>
              </a:rPr>
              <a:t>   v </a:t>
            </a:r>
            <a:r>
              <a:rPr lang="cs-CZ" b="1" dirty="0">
                <a:solidFill>
                  <a:srgbClr val="002060"/>
                </a:solidFill>
              </a:rPr>
              <a:t>němž je povinné zastoupení advokátem (notářem), ustanoví mu předseda senátu </a:t>
            </a:r>
            <a:r>
              <a:rPr lang="cs-CZ" b="1" dirty="0" smtClean="0">
                <a:solidFill>
                  <a:srgbClr val="002060"/>
                </a:solidFill>
              </a:rPr>
              <a:t>         v </a:t>
            </a:r>
            <a:r>
              <a:rPr lang="cs-CZ" b="1" dirty="0">
                <a:solidFill>
                  <a:srgbClr val="002060"/>
                </a:solidFill>
              </a:rPr>
              <a:t>případě uvedeném v odstavci 1 zástupce </a:t>
            </a:r>
            <a:r>
              <a:rPr lang="cs-CZ" b="1" dirty="0" smtClean="0">
                <a:solidFill>
                  <a:srgbClr val="002060"/>
                </a:solidFill>
              </a:rPr>
              <a:t>       z </a:t>
            </a:r>
            <a:r>
              <a:rPr lang="cs-CZ" b="1" dirty="0">
                <a:solidFill>
                  <a:srgbClr val="002060"/>
                </a:solidFill>
              </a:rPr>
              <a:t>řad advokátů.</a:t>
            </a:r>
          </a:p>
        </p:txBody>
      </p:sp>
    </p:spTree>
    <p:extLst>
      <p:ext uri="{BB962C8B-B14F-4D97-AF65-F5344CB8AC3E}">
        <p14:creationId xmlns:p14="http://schemas.microsoft.com/office/powerpoint/2010/main" val="1147305853"/>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16632"/>
            <a:ext cx="8077200" cy="1143000"/>
          </a:xfrm>
        </p:spPr>
        <p:txBody>
          <a:bodyPr/>
          <a:lstStyle/>
          <a:p>
            <a:pPr algn="ctr"/>
            <a:r>
              <a:rPr lang="cs-CZ" b="1" dirty="0" smtClean="0">
                <a:solidFill>
                  <a:srgbClr val="00B0F0"/>
                </a:solidFill>
              </a:rPr>
              <a:t>Praní špinavých peněz</a:t>
            </a:r>
            <a:endParaRPr lang="cs-CZ" b="1" dirty="0">
              <a:solidFill>
                <a:srgbClr val="00B0F0"/>
              </a:solidFill>
            </a:endParaRPr>
          </a:p>
        </p:txBody>
      </p:sp>
      <p:sp>
        <p:nvSpPr>
          <p:cNvPr id="3" name="Zástupný symbol pro obsah 2"/>
          <p:cNvSpPr>
            <a:spLocks noGrp="1"/>
          </p:cNvSpPr>
          <p:nvPr>
            <p:ph idx="1"/>
          </p:nvPr>
        </p:nvSpPr>
        <p:spPr>
          <a:xfrm>
            <a:off x="762000" y="1412775"/>
            <a:ext cx="8077200" cy="5445225"/>
          </a:xfrm>
        </p:spPr>
        <p:txBody>
          <a:bodyPr>
            <a:normAutofit/>
          </a:bodyPr>
          <a:lstStyle/>
          <a:p>
            <a:r>
              <a:rPr lang="cs-CZ" b="1" dirty="0">
                <a:solidFill>
                  <a:srgbClr val="002060"/>
                </a:solidFill>
              </a:rPr>
              <a:t>Advokát je povinná osoba podle zákona </a:t>
            </a:r>
            <a:r>
              <a:rPr lang="cs-CZ" b="1" dirty="0" smtClean="0">
                <a:solidFill>
                  <a:srgbClr val="002060"/>
                </a:solidFill>
              </a:rPr>
              <a:t>      č</a:t>
            </a:r>
            <a:r>
              <a:rPr lang="cs-CZ" b="1" dirty="0">
                <a:solidFill>
                  <a:srgbClr val="002060"/>
                </a:solidFill>
              </a:rPr>
              <a:t>. 253/2008 Sb., o některých opatřeních proti legalizaci výnosů z trestné činnosti </a:t>
            </a:r>
            <a:r>
              <a:rPr lang="cs-CZ" b="1" dirty="0" smtClean="0">
                <a:solidFill>
                  <a:srgbClr val="002060"/>
                </a:solidFill>
              </a:rPr>
              <a:t>       a </a:t>
            </a:r>
            <a:r>
              <a:rPr lang="cs-CZ" b="1" dirty="0">
                <a:solidFill>
                  <a:srgbClr val="002060"/>
                </a:solidFill>
              </a:rPr>
              <a:t>financování </a:t>
            </a:r>
            <a:r>
              <a:rPr lang="cs-CZ" b="1" dirty="0" smtClean="0">
                <a:solidFill>
                  <a:srgbClr val="002060"/>
                </a:solidFill>
              </a:rPr>
              <a:t>terorismu.</a:t>
            </a:r>
          </a:p>
          <a:p>
            <a:r>
              <a:rPr lang="cs-CZ" b="1" dirty="0" smtClean="0">
                <a:solidFill>
                  <a:srgbClr val="002060"/>
                </a:solidFill>
              </a:rPr>
              <a:t>Povinnosti </a:t>
            </a:r>
            <a:r>
              <a:rPr lang="cs-CZ" b="1" dirty="0">
                <a:solidFill>
                  <a:srgbClr val="002060"/>
                </a:solidFill>
              </a:rPr>
              <a:t>dle </a:t>
            </a:r>
            <a:r>
              <a:rPr lang="cs-CZ" b="1" dirty="0" smtClean="0">
                <a:solidFill>
                  <a:srgbClr val="002060"/>
                </a:solidFill>
              </a:rPr>
              <a:t>usnesení č. 2/2008 Věstníku (provést identifikaci a učinit oznámení ČAK).</a:t>
            </a:r>
          </a:p>
          <a:p>
            <a:r>
              <a:rPr lang="cs-CZ" b="1" dirty="0" smtClean="0">
                <a:solidFill>
                  <a:srgbClr val="002060"/>
                </a:solidFill>
              </a:rPr>
              <a:t>Advokát není povinen činit oznámení, pokud získá informace v průběhu právního zastupování.</a:t>
            </a:r>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1379278819"/>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Vedení klientského spisu</a:t>
            </a:r>
            <a:endParaRPr lang="cs-CZ" dirty="0"/>
          </a:p>
        </p:txBody>
      </p:sp>
      <p:sp>
        <p:nvSpPr>
          <p:cNvPr id="3" name="Zástupný symbol pro obsah 2"/>
          <p:cNvSpPr>
            <a:spLocks noGrp="1"/>
          </p:cNvSpPr>
          <p:nvPr>
            <p:ph idx="1"/>
          </p:nvPr>
        </p:nvSpPr>
        <p:spPr>
          <a:xfrm>
            <a:off x="762000" y="1052736"/>
            <a:ext cx="8077200" cy="5805263"/>
          </a:xfrm>
        </p:spPr>
        <p:txBody>
          <a:bodyPr>
            <a:normAutofit fontScale="92500"/>
          </a:bodyPr>
          <a:lstStyle/>
          <a:p>
            <a:r>
              <a:rPr lang="cs-CZ" b="1" dirty="0">
                <a:solidFill>
                  <a:srgbClr val="002060"/>
                </a:solidFill>
              </a:rPr>
              <a:t>O poskytování právních služeb je advokát povinen vést přiměřenou </a:t>
            </a:r>
            <a:r>
              <a:rPr lang="cs-CZ" b="1" dirty="0" smtClean="0">
                <a:solidFill>
                  <a:srgbClr val="002060"/>
                </a:solidFill>
              </a:rPr>
              <a:t>dokumentaci.              (§ </a:t>
            </a:r>
            <a:r>
              <a:rPr lang="cs-CZ" b="1" dirty="0">
                <a:solidFill>
                  <a:srgbClr val="002060"/>
                </a:solidFill>
              </a:rPr>
              <a:t>25 </a:t>
            </a:r>
            <a:r>
              <a:rPr lang="cs-CZ" b="1" dirty="0" smtClean="0">
                <a:solidFill>
                  <a:srgbClr val="002060"/>
                </a:solidFill>
              </a:rPr>
              <a:t>odst. 1 ZA)</a:t>
            </a:r>
          </a:p>
          <a:p>
            <a:r>
              <a:rPr lang="cs-CZ" b="1" dirty="0">
                <a:solidFill>
                  <a:srgbClr val="002060"/>
                </a:solidFill>
              </a:rPr>
              <a:t>O svých výkonech pro klienta vede advokát přiměřené záznamy, jejichž </a:t>
            </a:r>
            <a:r>
              <a:rPr lang="cs-CZ" b="1" dirty="0">
                <a:solidFill>
                  <a:srgbClr val="FF0000"/>
                </a:solidFill>
              </a:rPr>
              <a:t>obsah na požádání klientovi poskytne s</a:t>
            </a:r>
            <a:r>
              <a:rPr lang="cs-CZ" b="1" dirty="0">
                <a:solidFill>
                  <a:srgbClr val="002060"/>
                </a:solidFill>
              </a:rPr>
              <a:t> úplným </a:t>
            </a:r>
            <a:r>
              <a:rPr lang="cs-CZ" b="1" dirty="0" smtClean="0">
                <a:solidFill>
                  <a:srgbClr val="002060"/>
                </a:solidFill>
              </a:rPr>
              <a:t>vysvětlením. (</a:t>
            </a:r>
            <a:r>
              <a:rPr lang="cs-CZ" b="1" dirty="0">
                <a:solidFill>
                  <a:srgbClr val="002060"/>
                </a:solidFill>
              </a:rPr>
              <a:t>článek 10. odst. 4 Etických pravidel</a:t>
            </a:r>
            <a:r>
              <a:rPr lang="cs-CZ" b="1" dirty="0" smtClean="0">
                <a:solidFill>
                  <a:srgbClr val="002060"/>
                </a:solidFill>
              </a:rPr>
              <a:t>)</a:t>
            </a:r>
          </a:p>
          <a:p>
            <a:r>
              <a:rPr lang="cs-CZ" b="1" dirty="0">
                <a:solidFill>
                  <a:srgbClr val="002060"/>
                </a:solidFill>
              </a:rPr>
              <a:t>Advokát je povinen uschovat dokumentaci a klientský spis po dobu </a:t>
            </a:r>
            <a:r>
              <a:rPr lang="cs-CZ" b="1" dirty="0">
                <a:solidFill>
                  <a:srgbClr val="FF0000"/>
                </a:solidFill>
              </a:rPr>
              <a:t>pěti let </a:t>
            </a:r>
            <a:r>
              <a:rPr lang="cs-CZ" b="1" dirty="0">
                <a:solidFill>
                  <a:srgbClr val="002060"/>
                </a:solidFill>
              </a:rPr>
              <a:t>ode dne, kdy ukončil poskytování právních služeb, pokud právní nebo zvláštní stavovský předpis nestanoví </a:t>
            </a:r>
            <a:r>
              <a:rPr lang="cs-CZ" b="1" dirty="0" smtClean="0">
                <a:solidFill>
                  <a:srgbClr val="002060"/>
                </a:solidFill>
              </a:rPr>
              <a:t>jinak. (čl. 3 usnesení č. 9/1999)</a:t>
            </a:r>
            <a:endParaRPr lang="cs-CZ" b="1" dirty="0">
              <a:solidFill>
                <a:srgbClr val="002060"/>
              </a:solidFill>
            </a:endParaRPr>
          </a:p>
          <a:p>
            <a:endParaRPr lang="cs-CZ" b="1" dirty="0" smtClean="0">
              <a:solidFill>
                <a:srgbClr val="002060"/>
              </a:solidFill>
            </a:endParaRPr>
          </a:p>
          <a:p>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3171967781"/>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smtClean="0">
                <a:solidFill>
                  <a:srgbClr val="00B0F0"/>
                </a:solidFill>
              </a:rPr>
              <a:t>Co povinnost mlčenlivosti?</a:t>
            </a:r>
            <a:endParaRPr lang="cs-CZ" b="1" dirty="0">
              <a:solidFill>
                <a:srgbClr val="00B0F0"/>
              </a:solidFill>
            </a:endParaRPr>
          </a:p>
        </p:txBody>
      </p:sp>
      <p:sp>
        <p:nvSpPr>
          <p:cNvPr id="3" name="Zástupný symbol pro obsah 2"/>
          <p:cNvSpPr>
            <a:spLocks noGrp="1"/>
          </p:cNvSpPr>
          <p:nvPr>
            <p:ph idx="1"/>
          </p:nvPr>
        </p:nvSpPr>
        <p:spPr>
          <a:xfrm>
            <a:off x="899592" y="1241376"/>
            <a:ext cx="8077200" cy="5616624"/>
          </a:xfrm>
        </p:spPr>
        <p:txBody>
          <a:bodyPr>
            <a:normAutofit fontScale="92500" lnSpcReduction="10000"/>
          </a:bodyPr>
          <a:lstStyle/>
          <a:p>
            <a:pPr marL="0" indent="0" algn="ctr">
              <a:buNone/>
            </a:pPr>
            <a:r>
              <a:rPr lang="cs-CZ" b="1" dirty="0" smtClean="0">
                <a:solidFill>
                  <a:srgbClr val="002060"/>
                </a:solidFill>
                <a:latin typeface="+mj-lt"/>
              </a:rPr>
              <a:t>Čl</a:t>
            </a:r>
            <a:r>
              <a:rPr lang="cs-CZ" b="1" dirty="0">
                <a:solidFill>
                  <a:srgbClr val="002060"/>
                </a:solidFill>
                <a:latin typeface="+mj-lt"/>
              </a:rPr>
              <a:t>. </a:t>
            </a:r>
            <a:r>
              <a:rPr lang="cs-CZ" b="1" dirty="0" smtClean="0">
                <a:solidFill>
                  <a:srgbClr val="002060"/>
                </a:solidFill>
                <a:latin typeface="+mj-lt"/>
              </a:rPr>
              <a:t>3a usnesení č. 9/1999 Věstníku</a:t>
            </a:r>
            <a:endParaRPr lang="cs-CZ" b="1" dirty="0">
              <a:solidFill>
                <a:srgbClr val="002060"/>
              </a:solidFill>
              <a:latin typeface="+mj-lt"/>
            </a:endParaRPr>
          </a:p>
          <a:p>
            <a:pPr marL="0" indent="0">
              <a:buNone/>
            </a:pPr>
            <a:r>
              <a:rPr lang="cs-CZ" b="1" dirty="0">
                <a:solidFill>
                  <a:srgbClr val="002060"/>
                </a:solidFill>
                <a:latin typeface="+mj-lt"/>
              </a:rPr>
              <a:t> </a:t>
            </a:r>
            <a:r>
              <a:rPr lang="cs-CZ" b="1" dirty="0" smtClean="0">
                <a:solidFill>
                  <a:srgbClr val="002060"/>
                </a:solidFill>
                <a:latin typeface="+mj-lt"/>
              </a:rPr>
              <a:t>(</a:t>
            </a:r>
            <a:r>
              <a:rPr lang="cs-CZ" b="1" dirty="0">
                <a:solidFill>
                  <a:srgbClr val="002060"/>
                </a:solidFill>
                <a:latin typeface="+mj-lt"/>
              </a:rPr>
              <a:t>1) Účetní a daňové doklady je advokát povinen vést </a:t>
            </a:r>
            <a:r>
              <a:rPr lang="cs-CZ" b="1" dirty="0">
                <a:solidFill>
                  <a:srgbClr val="FF0000"/>
                </a:solidFill>
                <a:latin typeface="+mj-lt"/>
              </a:rPr>
              <a:t>bez zbytečné specifikace úkonů právních služeb</a:t>
            </a:r>
            <a:r>
              <a:rPr lang="cs-CZ" b="1" dirty="0">
                <a:solidFill>
                  <a:srgbClr val="002060"/>
                </a:solidFill>
                <a:latin typeface="+mj-lt"/>
              </a:rPr>
              <a:t> poskytovaných klientům, z nichž by byl patrný obsah právní pomoci, tak, aby v případě daňové kontroly, prováděné u advokáta jako daňového subjektu podle právního </a:t>
            </a:r>
            <a:r>
              <a:rPr lang="cs-CZ" b="1" dirty="0" smtClean="0">
                <a:solidFill>
                  <a:srgbClr val="002060"/>
                </a:solidFill>
                <a:latin typeface="+mj-lt"/>
              </a:rPr>
              <a:t>předpisu, </a:t>
            </a:r>
            <a:r>
              <a:rPr lang="cs-CZ" b="1" dirty="0">
                <a:solidFill>
                  <a:srgbClr val="002060"/>
                </a:solidFill>
                <a:latin typeface="+mj-lt"/>
              </a:rPr>
              <a:t>nemohlo dojít ke střetu mezi obsahem účetního nebo daňového dokladu se zákonem advokátovi uloženou povinností mlčelivosti.</a:t>
            </a:r>
          </a:p>
          <a:p>
            <a:pPr marL="0" indent="0">
              <a:buNone/>
            </a:pPr>
            <a:r>
              <a:rPr lang="cs-CZ" b="1" dirty="0">
                <a:solidFill>
                  <a:srgbClr val="002060"/>
                </a:solidFill>
                <a:latin typeface="+mj-lt"/>
              </a:rPr>
              <a:t> </a:t>
            </a:r>
            <a:r>
              <a:rPr lang="cs-CZ" b="1" dirty="0" smtClean="0">
                <a:solidFill>
                  <a:srgbClr val="002060"/>
                </a:solidFill>
                <a:latin typeface="+mj-lt"/>
              </a:rPr>
              <a:t>(</a:t>
            </a:r>
            <a:r>
              <a:rPr lang="cs-CZ" b="1" dirty="0">
                <a:solidFill>
                  <a:srgbClr val="002060"/>
                </a:solidFill>
                <a:latin typeface="+mj-lt"/>
              </a:rPr>
              <a:t>2) Ustanovení odstavce 1 </a:t>
            </a:r>
            <a:r>
              <a:rPr lang="cs-CZ" b="1" dirty="0">
                <a:solidFill>
                  <a:srgbClr val="FF0000"/>
                </a:solidFill>
                <a:latin typeface="+mj-lt"/>
              </a:rPr>
              <a:t>neplatí</a:t>
            </a:r>
            <a:r>
              <a:rPr lang="cs-CZ" b="1" dirty="0">
                <a:solidFill>
                  <a:srgbClr val="002060"/>
                </a:solidFill>
                <a:latin typeface="+mj-lt"/>
              </a:rPr>
              <a:t>, pokud se advokát s klientem písemně dohodne jinak.</a:t>
            </a:r>
          </a:p>
          <a:p>
            <a:pPr marL="0" indent="0">
              <a:buNone/>
            </a:pPr>
            <a:endParaRPr lang="cs-CZ" dirty="0" smtClean="0">
              <a:latin typeface="+mj-lt"/>
            </a:endParaRPr>
          </a:p>
          <a:p>
            <a:pPr marL="0" indent="0">
              <a:buNone/>
            </a:pPr>
            <a:endParaRPr lang="cs-CZ" dirty="0">
              <a:latin typeface="+mj-lt"/>
            </a:endParaRPr>
          </a:p>
          <a:p>
            <a:endParaRPr lang="cs-CZ" dirty="0">
              <a:latin typeface="+mj-lt"/>
            </a:endParaRPr>
          </a:p>
        </p:txBody>
      </p:sp>
    </p:spTree>
    <p:extLst>
      <p:ext uri="{BB962C8B-B14F-4D97-AF65-F5344CB8AC3E}">
        <p14:creationId xmlns:p14="http://schemas.microsoft.com/office/powerpoint/2010/main" val="3926341209"/>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smtClean="0">
                <a:solidFill>
                  <a:srgbClr val="00B0F0"/>
                </a:solidFill>
              </a:rPr>
              <a:t>Prolomení povinnosti mlčenlivosti</a:t>
            </a:r>
            <a:endParaRPr lang="cs-CZ" b="1" dirty="0">
              <a:solidFill>
                <a:srgbClr val="00B0F0"/>
              </a:solidFill>
            </a:endParaRPr>
          </a:p>
        </p:txBody>
      </p:sp>
      <p:sp>
        <p:nvSpPr>
          <p:cNvPr id="3" name="Zástupný symbol pro obsah 2"/>
          <p:cNvSpPr>
            <a:spLocks noGrp="1"/>
          </p:cNvSpPr>
          <p:nvPr>
            <p:ph idx="1"/>
          </p:nvPr>
        </p:nvSpPr>
        <p:spPr>
          <a:xfrm>
            <a:off x="762000" y="908720"/>
            <a:ext cx="8382000" cy="5949279"/>
          </a:xfrm>
        </p:spPr>
        <p:txBody>
          <a:bodyPr>
            <a:normAutofit fontScale="85000" lnSpcReduction="20000"/>
          </a:bodyPr>
          <a:lstStyle/>
          <a:p>
            <a:pPr marL="0" indent="0" algn="ctr">
              <a:buNone/>
            </a:pPr>
            <a:r>
              <a:rPr lang="cs-CZ" b="1" dirty="0" smtClean="0">
                <a:solidFill>
                  <a:srgbClr val="002060"/>
                </a:solidFill>
              </a:rPr>
              <a:t>§ 21 ZA</a:t>
            </a:r>
          </a:p>
          <a:p>
            <a:pPr marL="0" indent="0">
              <a:buNone/>
            </a:pPr>
            <a:r>
              <a:rPr lang="cs-CZ" b="1" dirty="0" smtClean="0">
                <a:solidFill>
                  <a:srgbClr val="002060"/>
                </a:solidFill>
              </a:rPr>
              <a:t>(4) Povinností </a:t>
            </a:r>
            <a:r>
              <a:rPr lang="cs-CZ" b="1" dirty="0">
                <a:solidFill>
                  <a:srgbClr val="002060"/>
                </a:solidFill>
              </a:rPr>
              <a:t>mlčenlivosti není advokát vázán v rozsahu nezbytném pro řízení před soudem nebo jiným orgánem, </a:t>
            </a:r>
            <a:r>
              <a:rPr lang="cs-CZ" b="1" dirty="0">
                <a:solidFill>
                  <a:srgbClr val="FF0000"/>
                </a:solidFill>
              </a:rPr>
              <a:t>je-li předmětem řízení spor mezi ním a klientem nebo jeho právním nástupcem</a:t>
            </a:r>
            <a:r>
              <a:rPr lang="cs-CZ" b="1" dirty="0">
                <a:solidFill>
                  <a:srgbClr val="002060"/>
                </a:solidFill>
              </a:rPr>
              <a:t>; povinností mlčenlivosti není advokát vázán též v řízení podle § 55, </a:t>
            </a:r>
            <a:r>
              <a:rPr lang="cs-CZ" b="1" dirty="0" smtClean="0">
                <a:solidFill>
                  <a:srgbClr val="002060"/>
                </a:solidFill>
              </a:rPr>
              <a:t>v </a:t>
            </a:r>
            <a:r>
              <a:rPr lang="cs-CZ" b="1" dirty="0">
                <a:solidFill>
                  <a:srgbClr val="002060"/>
                </a:solidFill>
              </a:rPr>
              <a:t>řízení o žalobě proti rozhodnutí Komory anebo v řízení o kasační stížnosti proti rozhodnutí soudu o této žalobě podle zvláštního právního </a:t>
            </a:r>
            <a:r>
              <a:rPr lang="cs-CZ" b="1" dirty="0" smtClean="0">
                <a:solidFill>
                  <a:srgbClr val="002060"/>
                </a:solidFill>
              </a:rPr>
              <a:t>předpisu, </a:t>
            </a:r>
            <a:r>
              <a:rPr lang="cs-CZ" b="1" dirty="0">
                <a:solidFill>
                  <a:srgbClr val="002060"/>
                </a:solidFill>
              </a:rPr>
              <a:t>jakož i v řízení ve věcech uvedených v § 55b, a to v rozsahu nezbytném pro ochranu jeho práv nebo právem chráněných zájmů jako advokáta.</a:t>
            </a:r>
          </a:p>
          <a:p>
            <a:pPr marL="0" indent="0">
              <a:buNone/>
            </a:pPr>
            <a:r>
              <a:rPr lang="cs-CZ" b="1" dirty="0" smtClean="0">
                <a:solidFill>
                  <a:srgbClr val="002060"/>
                </a:solidFill>
              </a:rPr>
              <a:t>(</a:t>
            </a:r>
            <a:r>
              <a:rPr lang="cs-CZ" b="1" dirty="0">
                <a:solidFill>
                  <a:srgbClr val="002060"/>
                </a:solidFill>
              </a:rPr>
              <a:t>5) Povinností mlčenlivosti advokáta </a:t>
            </a:r>
            <a:r>
              <a:rPr lang="cs-CZ" b="1" dirty="0">
                <a:solidFill>
                  <a:srgbClr val="FF0000"/>
                </a:solidFill>
              </a:rPr>
              <a:t>nejsou dotčeny jeho povinnosti jako daňového subjektu</a:t>
            </a:r>
            <a:r>
              <a:rPr lang="cs-CZ" b="1" dirty="0">
                <a:solidFill>
                  <a:srgbClr val="002060"/>
                </a:solidFill>
              </a:rPr>
              <a:t> stanovené zvláštními předpisy o správě daní a </a:t>
            </a:r>
            <a:r>
              <a:rPr lang="cs-CZ" b="1" dirty="0" smtClean="0">
                <a:solidFill>
                  <a:srgbClr val="002060"/>
                </a:solidFill>
              </a:rPr>
              <a:t>poplatků; </a:t>
            </a:r>
            <a:r>
              <a:rPr lang="cs-CZ" b="1" dirty="0">
                <a:solidFill>
                  <a:srgbClr val="002060"/>
                </a:solidFill>
              </a:rPr>
              <a:t>i v tomto případě je však advokát povinen zachovávat mlčenlivost o povaze věci, ve které právní služby poskytl nebo poskytuje.</a:t>
            </a:r>
          </a:p>
          <a:p>
            <a:endParaRPr lang="cs-CZ" b="1" dirty="0">
              <a:solidFill>
                <a:srgbClr val="002060"/>
              </a:solidFill>
            </a:endParaRPr>
          </a:p>
        </p:txBody>
      </p:sp>
    </p:spTree>
    <p:extLst>
      <p:ext uri="{BB962C8B-B14F-4D97-AF65-F5344CB8AC3E}">
        <p14:creationId xmlns:p14="http://schemas.microsoft.com/office/powerpoint/2010/main" val="3956697279"/>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F0"/>
                </a:solidFill>
              </a:rPr>
              <a:t>Jak se účtuje substituce?</a:t>
            </a:r>
            <a:endParaRPr lang="cs-CZ" b="1" dirty="0">
              <a:solidFill>
                <a:srgbClr val="00B0F0"/>
              </a:solidFill>
            </a:endParaRPr>
          </a:p>
        </p:txBody>
      </p:sp>
      <p:sp>
        <p:nvSpPr>
          <p:cNvPr id="3" name="Zástupný symbol pro obsah 2"/>
          <p:cNvSpPr>
            <a:spLocks noGrp="1"/>
          </p:cNvSpPr>
          <p:nvPr>
            <p:ph idx="1"/>
          </p:nvPr>
        </p:nvSpPr>
        <p:spPr>
          <a:xfrm>
            <a:off x="762000" y="1596413"/>
            <a:ext cx="8077200" cy="5261587"/>
          </a:xfrm>
        </p:spPr>
        <p:txBody>
          <a:bodyPr>
            <a:normAutofit/>
          </a:bodyPr>
          <a:lstStyle/>
          <a:p>
            <a:pPr marL="0" indent="0" algn="ctr">
              <a:buNone/>
            </a:pPr>
            <a:r>
              <a:rPr lang="cs-CZ" sz="4400" b="1" dirty="0">
                <a:solidFill>
                  <a:srgbClr val="002060"/>
                </a:solidFill>
              </a:rPr>
              <a:t>Není-li ujednáno jinak, náleží substitutovi mimosmluvní odměna ve výši podle advokátního tarifu. </a:t>
            </a:r>
            <a:r>
              <a:rPr lang="cs-CZ" sz="4400" b="1" dirty="0" smtClean="0">
                <a:solidFill>
                  <a:srgbClr val="002060"/>
                </a:solidFill>
              </a:rPr>
              <a:t>           Substituent </a:t>
            </a:r>
            <a:r>
              <a:rPr lang="cs-CZ" sz="4400" b="1" dirty="0">
                <a:solidFill>
                  <a:srgbClr val="002060"/>
                </a:solidFill>
              </a:rPr>
              <a:t>odpovídá za její </a:t>
            </a:r>
            <a:r>
              <a:rPr lang="cs-CZ" sz="4400" b="1" dirty="0" smtClean="0">
                <a:solidFill>
                  <a:srgbClr val="002060"/>
                </a:solidFill>
              </a:rPr>
              <a:t>výplatu. (článek 13 odst. 1 Etických pravidel)</a:t>
            </a:r>
            <a:endParaRPr lang="cs-CZ" sz="4400" b="1" dirty="0">
              <a:solidFill>
                <a:srgbClr val="002060"/>
              </a:solidFill>
            </a:endParaRPr>
          </a:p>
          <a:p>
            <a:pPr marL="0" indent="0">
              <a:buNone/>
            </a:pPr>
            <a:endParaRPr lang="cs-CZ" sz="4400" b="1" dirty="0">
              <a:solidFill>
                <a:srgbClr val="002060"/>
              </a:solidFill>
            </a:endParaRPr>
          </a:p>
        </p:txBody>
      </p:sp>
    </p:spTree>
    <p:extLst>
      <p:ext uri="{BB962C8B-B14F-4D97-AF65-F5344CB8AC3E}">
        <p14:creationId xmlns:p14="http://schemas.microsoft.com/office/powerpoint/2010/main" val="4160765721"/>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88640"/>
            <a:ext cx="216024" cy="216024"/>
          </a:xfrm>
        </p:spPr>
        <p:txBody>
          <a:bodyPr>
            <a:normAutofit fontScale="90000"/>
          </a:bodyPr>
          <a:lstStyle/>
          <a:p>
            <a:pPr algn="ctr"/>
            <a:endParaRPr lang="cs-CZ" b="1" dirty="0">
              <a:solidFill>
                <a:srgbClr val="00B0F0"/>
              </a:solidFill>
            </a:endParaRPr>
          </a:p>
        </p:txBody>
      </p:sp>
      <p:sp>
        <p:nvSpPr>
          <p:cNvPr id="5" name="Content Placeholder 4"/>
          <p:cNvSpPr>
            <a:spLocks noGrp="1"/>
          </p:cNvSpPr>
          <p:nvPr>
            <p:ph idx="1"/>
            <p:custDataLst>
              <p:tags r:id="rId3"/>
            </p:custDataLst>
          </p:nvPr>
        </p:nvSpPr>
        <p:spPr>
          <a:xfrm>
            <a:off x="762000" y="476672"/>
            <a:ext cx="8077200" cy="6192688"/>
          </a:xfrm>
        </p:spPr>
        <p:txBody>
          <a:bodyPr>
            <a:normAutofit/>
          </a:bodyPr>
          <a:lstStyle/>
          <a:p>
            <a:r>
              <a:rPr lang="pl-PL" altLang="cs-CZ" b="1" dirty="0">
                <a:solidFill>
                  <a:srgbClr val="002060"/>
                </a:solidFill>
              </a:rPr>
              <a:t>Zákon č. 141/1961 Sb., trestní řád (účinný od 1. 1. 2010</a:t>
            </a:r>
            <a:r>
              <a:rPr lang="pl-PL" altLang="cs-CZ" b="1" dirty="0" smtClean="0">
                <a:solidFill>
                  <a:srgbClr val="002060"/>
                </a:solidFill>
              </a:rPr>
              <a:t>) </a:t>
            </a:r>
            <a:r>
              <a:rPr lang="pl-PL" altLang="cs-CZ" b="1" dirty="0">
                <a:solidFill>
                  <a:srgbClr val="FF0000"/>
                </a:solidFill>
              </a:rPr>
              <a:t>tr. ř. </a:t>
            </a:r>
            <a:endParaRPr lang="pl-PL" altLang="cs-CZ" b="1" dirty="0">
              <a:solidFill>
                <a:srgbClr val="002060"/>
              </a:solidFill>
            </a:endParaRPr>
          </a:p>
          <a:p>
            <a:r>
              <a:rPr lang="cs-CZ" altLang="cs-CZ" b="1" dirty="0" smtClean="0">
                <a:solidFill>
                  <a:srgbClr val="002060"/>
                </a:solidFill>
              </a:rPr>
              <a:t>Vyhláška </a:t>
            </a:r>
            <a:r>
              <a:rPr lang="cs-CZ" altLang="cs-CZ" b="1" dirty="0">
                <a:solidFill>
                  <a:srgbClr val="002060"/>
                </a:solidFill>
              </a:rPr>
              <a:t>č. 177/1996 Sb. o odměnách advokátů a náhradách advokátů za poskytování právních služeb,                  </a:t>
            </a:r>
            <a:r>
              <a:rPr lang="cs-CZ" altLang="cs-CZ" b="1" dirty="0">
                <a:solidFill>
                  <a:srgbClr val="FF0000"/>
                </a:solidFill>
              </a:rPr>
              <a:t>(advokátní </a:t>
            </a:r>
            <a:r>
              <a:rPr lang="cs-CZ" altLang="cs-CZ" b="1" dirty="0" smtClean="0">
                <a:solidFill>
                  <a:srgbClr val="FF0000"/>
                </a:solidFill>
              </a:rPr>
              <a:t>tarif) AT </a:t>
            </a:r>
            <a:endParaRPr lang="cs-CZ" altLang="cs-CZ" b="1" dirty="0">
              <a:solidFill>
                <a:srgbClr val="FF0000"/>
              </a:solidFill>
            </a:endParaRPr>
          </a:p>
          <a:p>
            <a:r>
              <a:rPr lang="cs-CZ" altLang="cs-CZ" b="1" dirty="0" smtClean="0">
                <a:solidFill>
                  <a:srgbClr val="002060"/>
                </a:solidFill>
              </a:rPr>
              <a:t>Vyhláška </a:t>
            </a:r>
            <a:r>
              <a:rPr lang="cs-CZ" altLang="cs-CZ" b="1" dirty="0">
                <a:solidFill>
                  <a:srgbClr val="002060"/>
                </a:solidFill>
              </a:rPr>
              <a:t>č. 484/2000 Sb., kterou se stanoví paušální sazby výše odměny za zastupování účastníka advokátem nebo notářem při rozhodování o náhradě nákladů v občanském soudním </a:t>
            </a:r>
            <a:r>
              <a:rPr lang="cs-CZ" altLang="cs-CZ" b="1" dirty="0" smtClean="0">
                <a:solidFill>
                  <a:srgbClr val="002060"/>
                </a:solidFill>
              </a:rPr>
              <a:t>řízení,                        </a:t>
            </a:r>
            <a:r>
              <a:rPr lang="cs-CZ" altLang="cs-CZ" b="1" dirty="0" smtClean="0">
                <a:solidFill>
                  <a:srgbClr val="FF0000"/>
                </a:solidFill>
              </a:rPr>
              <a:t>(</a:t>
            </a:r>
            <a:r>
              <a:rPr lang="cs-CZ" altLang="cs-CZ" b="1" dirty="0">
                <a:solidFill>
                  <a:srgbClr val="FF0000"/>
                </a:solidFill>
              </a:rPr>
              <a:t>paušální vyhláška) </a:t>
            </a:r>
            <a:r>
              <a:rPr lang="cs-CZ" altLang="cs-CZ" b="1" dirty="0" smtClean="0">
                <a:solidFill>
                  <a:srgbClr val="7030A0"/>
                </a:solidFill>
              </a:rPr>
              <a:t>ZRUŠENA</a:t>
            </a:r>
            <a:r>
              <a:rPr lang="cs-CZ" altLang="cs-CZ" b="1" dirty="0">
                <a:solidFill>
                  <a:srgbClr val="7030A0"/>
                </a:solidFill>
              </a:rPr>
              <a:t> </a:t>
            </a:r>
            <a:r>
              <a:rPr lang="cs-CZ" altLang="cs-CZ" b="1" dirty="0" smtClean="0">
                <a:solidFill>
                  <a:srgbClr val="7030A0"/>
                </a:solidFill>
              </a:rPr>
              <a:t>17. 4. 2013</a:t>
            </a:r>
            <a:endParaRPr lang="cs-CZ" altLang="cs-CZ" b="1" dirty="0">
              <a:solidFill>
                <a:srgbClr val="002060"/>
              </a:solidFill>
            </a:endParaRPr>
          </a:p>
          <a:p>
            <a:endParaRPr lang="pl-PL" altLang="cs-CZ" b="1" dirty="0" smtClean="0">
              <a:solidFill>
                <a:srgbClr val="FF0000"/>
              </a:solidFill>
            </a:endParaRPr>
          </a:p>
          <a:p>
            <a:endParaRPr lang="pl-PL" altLang="cs-CZ" b="1" dirty="0" smtClean="0">
              <a:solidFill>
                <a:srgbClr val="FF0000"/>
              </a:solidFill>
            </a:endParaRPr>
          </a:p>
          <a:p>
            <a:endParaRPr lang="cs-CZ" dirty="0">
              <a:solidFill>
                <a:srgbClr val="002060"/>
              </a:solidFill>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675184"/>
            <a:ext cx="6791474" cy="5760640"/>
          </a:xfrm>
          <a:prstGeom prst="rect">
            <a:avLst/>
          </a:prstGeom>
          <a:noFill/>
        </p:spPr>
        <p:txBody>
          <a:bodyPr wrap="square" rtlCol="0">
            <a:noAutofit/>
          </a:bodyPr>
          <a:lstStyle/>
          <a:p>
            <a:pPr algn="ctr"/>
            <a:r>
              <a:rPr lang="cs-CZ" sz="4400" b="1" i="1" dirty="0" smtClean="0">
                <a:solidFill>
                  <a:srgbClr val="7030A0"/>
                </a:solidFill>
              </a:rPr>
              <a:t>„Jste doktor Procházka?“</a:t>
            </a:r>
          </a:p>
          <a:p>
            <a:pPr algn="ctr"/>
            <a:r>
              <a:rPr lang="cs-CZ" sz="4400" b="1" i="1" dirty="0" smtClean="0">
                <a:solidFill>
                  <a:srgbClr val="7030A0"/>
                </a:solidFill>
              </a:rPr>
              <a:t>„Ano, to jsem.“</a:t>
            </a:r>
          </a:p>
          <a:p>
            <a:pPr algn="ctr"/>
            <a:r>
              <a:rPr lang="cs-CZ" sz="4400" b="1" i="1" dirty="0" smtClean="0">
                <a:solidFill>
                  <a:srgbClr val="7030A0"/>
                </a:solidFill>
              </a:rPr>
              <a:t>„Na vašich dveřích stojí napsáno, že za odpovědi na tři dotazy si účtujete pouze 1500 Kč. Je to tak?“</a:t>
            </a:r>
          </a:p>
          <a:p>
            <a:pPr algn="ctr"/>
            <a:r>
              <a:rPr lang="cs-CZ" sz="4400" b="1" i="1" dirty="0" smtClean="0">
                <a:solidFill>
                  <a:srgbClr val="7030A0"/>
                </a:solidFill>
              </a:rPr>
              <a:t>„Jistě. A jaká je vaše třetí otázka?“</a:t>
            </a:r>
          </a:p>
          <a:p>
            <a:pPr algn="ctr"/>
            <a:endParaRPr lang="cs-CZ" sz="44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1305259690"/>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55525" y="1649781"/>
            <a:ext cx="9119471" cy="3594323"/>
          </a:xfrm>
        </p:spPr>
        <p:txBody>
          <a:bodyPr>
            <a:noAutofit/>
          </a:bodyPr>
          <a:lstStyle/>
          <a:p>
            <a:pPr>
              <a:defRPr lang="cs-CZ"/>
            </a:pPr>
            <a:r>
              <a:rPr lang="cs-CZ" sz="7200" dirty="0" smtClean="0">
                <a:solidFill>
                  <a:srgbClr val="7030A0"/>
                </a:solidFill>
              </a:rPr>
              <a:t>  Mimosmluvní </a:t>
            </a:r>
            <a:r>
              <a:rPr lang="cs-CZ" sz="7200" dirty="0">
                <a:solidFill>
                  <a:srgbClr val="7030A0"/>
                </a:solidFill>
              </a:rPr>
              <a:t>odměna</a:t>
            </a:r>
            <a:br>
              <a:rPr lang="cs-CZ" sz="7200" dirty="0">
                <a:solidFill>
                  <a:srgbClr val="7030A0"/>
                </a:solidFill>
              </a:rPr>
            </a:br>
            <a:endParaRPr lang="cs-CZ" sz="7200" dirty="0"/>
          </a:p>
        </p:txBody>
      </p:sp>
    </p:spTree>
    <p:custDataLst>
      <p:tags r:id="rId1"/>
    </p:custDataLst>
    <p:extLst>
      <p:ext uri="{BB962C8B-B14F-4D97-AF65-F5344CB8AC3E}">
        <p14:creationId xmlns:p14="http://schemas.microsoft.com/office/powerpoint/2010/main" val="9384562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2007240"/>
          </a:xfrm>
        </p:spPr>
        <p:txBody>
          <a:bodyPr>
            <a:normAutofit/>
          </a:bodyPr>
          <a:lstStyle/>
          <a:p>
            <a:pPr algn="ctr"/>
            <a:r>
              <a:rPr lang="cs-CZ" b="1" dirty="0" smtClean="0">
                <a:solidFill>
                  <a:srgbClr val="00B0F0"/>
                </a:solidFill>
              </a:rPr>
              <a:t>Kdy se použije smluvní odměna           a kdy mimosmluvní?</a:t>
            </a:r>
            <a:endParaRPr lang="cs-CZ" b="1" dirty="0">
              <a:solidFill>
                <a:srgbClr val="00B0F0"/>
              </a:solidFill>
            </a:endParaRPr>
          </a:p>
        </p:txBody>
      </p:sp>
      <p:sp>
        <p:nvSpPr>
          <p:cNvPr id="3" name="Zástupný symbol pro obsah 2"/>
          <p:cNvSpPr>
            <a:spLocks noGrp="1"/>
          </p:cNvSpPr>
          <p:nvPr>
            <p:ph idx="1"/>
          </p:nvPr>
        </p:nvSpPr>
        <p:spPr>
          <a:xfrm>
            <a:off x="762000" y="2492896"/>
            <a:ext cx="8077200" cy="4104456"/>
          </a:xfrm>
        </p:spPr>
        <p:txBody>
          <a:bodyPr/>
          <a:lstStyle/>
          <a:p>
            <a:pPr marL="0" indent="0" algn="ctr">
              <a:buNone/>
            </a:pPr>
            <a:r>
              <a:rPr lang="cs-CZ" sz="4000" b="1" dirty="0">
                <a:solidFill>
                  <a:srgbClr val="002060"/>
                </a:solidFill>
              </a:rPr>
              <a:t>Odměna advokáta za poskytování právních služeb </a:t>
            </a:r>
            <a:r>
              <a:rPr lang="cs-CZ" sz="4000" b="1" dirty="0" smtClean="0">
                <a:solidFill>
                  <a:srgbClr val="002060"/>
                </a:solidFill>
              </a:rPr>
              <a:t>se </a:t>
            </a:r>
            <a:r>
              <a:rPr lang="cs-CZ" sz="4000" b="1" dirty="0">
                <a:solidFill>
                  <a:srgbClr val="002060"/>
                </a:solidFill>
              </a:rPr>
              <a:t>řídí jeho smlouvou s </a:t>
            </a:r>
            <a:r>
              <a:rPr lang="cs-CZ" sz="4000" b="1" dirty="0" smtClean="0">
                <a:solidFill>
                  <a:srgbClr val="002060"/>
                </a:solidFill>
              </a:rPr>
              <a:t>klientem; </a:t>
            </a:r>
            <a:r>
              <a:rPr lang="cs-CZ" sz="4000" b="1" dirty="0">
                <a:solidFill>
                  <a:srgbClr val="002060"/>
                </a:solidFill>
              </a:rPr>
              <a:t>není-li odměna advokáta takto určena, řídí se ustanoveními </a:t>
            </a:r>
            <a:r>
              <a:rPr lang="cs-CZ" sz="4000" b="1" dirty="0" smtClean="0">
                <a:solidFill>
                  <a:srgbClr val="002060"/>
                </a:solidFill>
              </a:rPr>
              <a:t>vyhlášky </a:t>
            </a:r>
            <a:r>
              <a:rPr lang="cs-CZ" sz="4000" b="1" dirty="0">
                <a:solidFill>
                  <a:srgbClr val="002060"/>
                </a:solidFill>
              </a:rPr>
              <a:t>o mimosmluvní </a:t>
            </a:r>
            <a:r>
              <a:rPr lang="cs-CZ" sz="4000" b="1" dirty="0" smtClean="0">
                <a:solidFill>
                  <a:srgbClr val="002060"/>
                </a:solidFill>
              </a:rPr>
              <a:t>odměně.     (§ 1 AT)</a:t>
            </a:r>
            <a:endParaRPr lang="cs-CZ" sz="4000" b="1" dirty="0">
              <a:solidFill>
                <a:srgbClr val="002060"/>
              </a:solidFill>
            </a:endParaRPr>
          </a:p>
          <a:p>
            <a:pPr marL="0" indent="0">
              <a:buNone/>
            </a:pPr>
            <a:endParaRPr lang="cs-CZ" dirty="0"/>
          </a:p>
        </p:txBody>
      </p:sp>
    </p:spTree>
    <p:extLst>
      <p:ext uri="{BB962C8B-B14F-4D97-AF65-F5344CB8AC3E}">
        <p14:creationId xmlns:p14="http://schemas.microsoft.com/office/powerpoint/2010/main" val="516306694"/>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88640"/>
            <a:ext cx="8077200" cy="1143000"/>
          </a:xfrm>
        </p:spPr>
        <p:txBody>
          <a:bodyPr/>
          <a:lstStyle/>
          <a:p>
            <a:pPr algn="ctr"/>
            <a:r>
              <a:rPr lang="cs-CZ" b="1" dirty="0" smtClean="0">
                <a:solidFill>
                  <a:srgbClr val="00B0F0"/>
                </a:solidFill>
              </a:rPr>
              <a:t>Mimosmluvní odměna</a:t>
            </a:r>
            <a:endParaRPr lang="cs-CZ" b="1" dirty="0">
              <a:solidFill>
                <a:srgbClr val="00B0F0"/>
              </a:solidFill>
            </a:endParaRPr>
          </a:p>
        </p:txBody>
      </p:sp>
      <p:sp>
        <p:nvSpPr>
          <p:cNvPr id="3" name="Content Placeholder 2"/>
          <p:cNvSpPr>
            <a:spLocks noGrp="1"/>
          </p:cNvSpPr>
          <p:nvPr>
            <p:ph idx="1"/>
            <p:custDataLst>
              <p:tags r:id="rId3"/>
            </p:custDataLst>
          </p:nvPr>
        </p:nvSpPr>
        <p:spPr>
          <a:xfrm>
            <a:off x="827584" y="1124744"/>
            <a:ext cx="8077200" cy="5616624"/>
          </a:xfrm>
        </p:spPr>
        <p:txBody>
          <a:bodyPr>
            <a:normAutofit/>
          </a:bodyPr>
          <a:lstStyle/>
          <a:p>
            <a:r>
              <a:rPr lang="cs-CZ" sz="4000" b="1" dirty="0" smtClean="0">
                <a:solidFill>
                  <a:srgbClr val="002060"/>
                </a:solidFill>
              </a:rPr>
              <a:t>Účtování podle Advokátního tarifu.</a:t>
            </a:r>
          </a:p>
          <a:p>
            <a:r>
              <a:rPr lang="cs-CZ" sz="4000" b="1" dirty="0" smtClean="0">
                <a:solidFill>
                  <a:srgbClr val="002060"/>
                </a:solidFill>
              </a:rPr>
              <a:t>Mnohé činnosti vykoná advokát zdarma.</a:t>
            </a:r>
          </a:p>
          <a:p>
            <a:r>
              <a:rPr lang="cs-CZ" sz="4000" b="1" dirty="0" smtClean="0">
                <a:solidFill>
                  <a:srgbClr val="002060"/>
                </a:solidFill>
              </a:rPr>
              <a:t>Pro většina složitějších nebo nových případů nemá AT jasnou odpověď.</a:t>
            </a:r>
          </a:p>
          <a:p>
            <a:r>
              <a:rPr lang="cs-CZ" sz="4000" b="1" dirty="0" smtClean="0">
                <a:solidFill>
                  <a:srgbClr val="002060"/>
                </a:solidFill>
              </a:rPr>
              <a:t>Soudy se snaží odměnu krátit.</a:t>
            </a:r>
          </a:p>
          <a:p>
            <a:r>
              <a:rPr lang="cs-CZ" sz="4000" b="1" dirty="0" smtClean="0">
                <a:solidFill>
                  <a:srgbClr val="002060"/>
                </a:solidFill>
              </a:rPr>
              <a:t>Nastává doba lovu na advokáty!</a:t>
            </a:r>
          </a:p>
          <a:p>
            <a:endParaRPr lang="cs-CZ" dirty="0" smtClean="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smtClean="0">
                <a:solidFill>
                  <a:srgbClr val="00B0F0"/>
                </a:solidFill>
              </a:rPr>
              <a:t>Pojetí Advokátního tarifu</a:t>
            </a:r>
            <a:endParaRPr lang="cs-CZ" b="1" dirty="0">
              <a:solidFill>
                <a:srgbClr val="00B0F0"/>
              </a:solidFill>
            </a:endParaRPr>
          </a:p>
        </p:txBody>
      </p:sp>
      <p:sp>
        <p:nvSpPr>
          <p:cNvPr id="3" name="Zástupný symbol pro obsah 2"/>
          <p:cNvSpPr>
            <a:spLocks noGrp="1"/>
          </p:cNvSpPr>
          <p:nvPr>
            <p:ph idx="1"/>
          </p:nvPr>
        </p:nvSpPr>
        <p:spPr>
          <a:xfrm>
            <a:off x="755576" y="1460782"/>
            <a:ext cx="8077200" cy="5400601"/>
          </a:xfrm>
        </p:spPr>
        <p:txBody>
          <a:bodyPr>
            <a:normAutofit fontScale="92500" lnSpcReduction="20000"/>
          </a:bodyPr>
          <a:lstStyle/>
          <a:p>
            <a:r>
              <a:rPr lang="cs-CZ" sz="3600" b="1" dirty="0" smtClean="0">
                <a:solidFill>
                  <a:srgbClr val="002060"/>
                </a:solidFill>
              </a:rPr>
              <a:t>Tarifní hodnota (hodnota sporu nebo fikce hodnoty sporu, nejde-li spor penězi ocenit) - § 7 AT</a:t>
            </a:r>
          </a:p>
          <a:p>
            <a:r>
              <a:rPr lang="cs-CZ" sz="3600" b="1" dirty="0" smtClean="0">
                <a:solidFill>
                  <a:srgbClr val="002060"/>
                </a:solidFill>
              </a:rPr>
              <a:t>Odměna za každý jednotlivý úkon - § 11 AT</a:t>
            </a:r>
          </a:p>
          <a:p>
            <a:r>
              <a:rPr lang="cs-CZ" sz="3600" b="1" dirty="0" smtClean="0">
                <a:solidFill>
                  <a:srgbClr val="002060"/>
                </a:solidFill>
              </a:rPr>
              <a:t>Plus režijní paušál za každý úkon - § 13 odst. 2 - </a:t>
            </a:r>
            <a:r>
              <a:rPr lang="cs-CZ" sz="3600" b="1" dirty="0" smtClean="0">
                <a:solidFill>
                  <a:srgbClr val="FF0000"/>
                </a:solidFill>
              </a:rPr>
              <a:t>300 Kč</a:t>
            </a:r>
            <a:endParaRPr lang="cs-CZ" sz="3600" b="1" dirty="0" smtClean="0">
              <a:solidFill>
                <a:srgbClr val="002060"/>
              </a:solidFill>
            </a:endParaRPr>
          </a:p>
          <a:p>
            <a:r>
              <a:rPr lang="cs-CZ" sz="3600" b="1" dirty="0" smtClean="0">
                <a:solidFill>
                  <a:srgbClr val="002060"/>
                </a:solidFill>
              </a:rPr>
              <a:t>Plus DPH, je-li advokát plátce - § 14a AT</a:t>
            </a:r>
          </a:p>
          <a:p>
            <a:r>
              <a:rPr lang="cs-CZ" sz="3600" b="1" dirty="0" smtClean="0">
                <a:solidFill>
                  <a:srgbClr val="002060"/>
                </a:solidFill>
              </a:rPr>
              <a:t>Plus hotové výdaje - § 13 odst. 1</a:t>
            </a:r>
          </a:p>
          <a:p>
            <a:r>
              <a:rPr lang="cs-CZ" sz="3600" b="1" dirty="0" smtClean="0">
                <a:solidFill>
                  <a:srgbClr val="002060"/>
                </a:solidFill>
              </a:rPr>
              <a:t>Náhrada za promeškaný čas (je-li advokát na cestě a při čekání) -  § 14 AT - </a:t>
            </a:r>
            <a:r>
              <a:rPr lang="cs-CZ" sz="3600" b="1" dirty="0" smtClean="0">
                <a:solidFill>
                  <a:srgbClr val="FF0000"/>
                </a:solidFill>
              </a:rPr>
              <a:t>100 Kč za každých 30 minut</a:t>
            </a:r>
            <a:endParaRPr lang="cs-CZ" sz="3600" b="1" dirty="0" smtClean="0">
              <a:solidFill>
                <a:srgbClr val="002060"/>
              </a:solidFill>
            </a:endParaRPr>
          </a:p>
          <a:p>
            <a:endParaRPr lang="cs-CZ" dirty="0" smtClean="0"/>
          </a:p>
          <a:p>
            <a:endParaRPr lang="cs-CZ" dirty="0"/>
          </a:p>
        </p:txBody>
      </p:sp>
    </p:spTree>
    <p:extLst>
      <p:ext uri="{BB962C8B-B14F-4D97-AF65-F5344CB8AC3E}">
        <p14:creationId xmlns:p14="http://schemas.microsoft.com/office/powerpoint/2010/main" val="1598065522"/>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052736"/>
          </a:xfrm>
        </p:spPr>
        <p:txBody>
          <a:bodyPr/>
          <a:lstStyle/>
          <a:p>
            <a:pPr algn="ctr"/>
            <a:r>
              <a:rPr lang="cs-CZ" b="1" dirty="0" smtClean="0">
                <a:solidFill>
                  <a:srgbClr val="00B0F0"/>
                </a:solidFill>
              </a:rPr>
              <a:t>Tarifní hodnota a odměna</a:t>
            </a:r>
            <a:endParaRPr lang="cs-CZ" b="1" dirty="0">
              <a:solidFill>
                <a:srgbClr val="00B0F0"/>
              </a:solidFill>
            </a:endParaRPr>
          </a:p>
        </p:txBody>
      </p:sp>
      <p:sp>
        <p:nvSpPr>
          <p:cNvPr id="3" name="Zástupný symbol pro obsah 2"/>
          <p:cNvSpPr>
            <a:spLocks noGrp="1"/>
          </p:cNvSpPr>
          <p:nvPr>
            <p:ph idx="1"/>
          </p:nvPr>
        </p:nvSpPr>
        <p:spPr>
          <a:xfrm>
            <a:off x="762000" y="836712"/>
            <a:ext cx="8077200" cy="6021287"/>
          </a:xfrm>
        </p:spPr>
        <p:txBody>
          <a:bodyPr>
            <a:noAutofit/>
          </a:bodyPr>
          <a:lstStyle/>
          <a:p>
            <a:pPr marL="0" indent="0">
              <a:buNone/>
            </a:pPr>
            <a:r>
              <a:rPr lang="cs-CZ" sz="2400" b="1" dirty="0">
                <a:solidFill>
                  <a:srgbClr val="002060"/>
                </a:solidFill>
              </a:rPr>
              <a:t>Sazba mimosmluvní odměny za jeden úkon právní služby činí </a:t>
            </a:r>
            <a:r>
              <a:rPr lang="cs-CZ" sz="2400" b="1" dirty="0" smtClean="0">
                <a:solidFill>
                  <a:srgbClr val="002060"/>
                </a:solidFill>
              </a:rPr>
              <a:t>  z </a:t>
            </a:r>
            <a:r>
              <a:rPr lang="cs-CZ" sz="2400" b="1" dirty="0">
                <a:solidFill>
                  <a:srgbClr val="002060"/>
                </a:solidFill>
              </a:rPr>
              <a:t>tarifní </a:t>
            </a:r>
            <a:r>
              <a:rPr lang="cs-CZ" sz="2400" b="1" dirty="0" smtClean="0">
                <a:solidFill>
                  <a:srgbClr val="002060"/>
                </a:solidFill>
              </a:rPr>
              <a:t>hodnoty</a:t>
            </a:r>
            <a:endParaRPr lang="cs-CZ" sz="2400" b="1" dirty="0">
              <a:solidFill>
                <a:srgbClr val="002060"/>
              </a:solidFill>
            </a:endParaRPr>
          </a:p>
          <a:p>
            <a:pPr marL="0" indent="0">
              <a:buNone/>
            </a:pPr>
            <a:r>
              <a:rPr lang="cs-CZ" sz="2400" b="1" dirty="0">
                <a:solidFill>
                  <a:srgbClr val="002060"/>
                </a:solidFill>
              </a:rPr>
              <a:t>1. do </a:t>
            </a:r>
            <a:r>
              <a:rPr lang="cs-CZ" sz="2400" b="1" dirty="0">
                <a:solidFill>
                  <a:srgbClr val="00B050"/>
                </a:solidFill>
              </a:rPr>
              <a:t>500</a:t>
            </a:r>
            <a:r>
              <a:rPr lang="cs-CZ" sz="2400" b="1" dirty="0">
                <a:solidFill>
                  <a:srgbClr val="002060"/>
                </a:solidFill>
              </a:rPr>
              <a:t> Kč</a:t>
            </a:r>
            <a:r>
              <a:rPr lang="cs-CZ" sz="2400" b="1" dirty="0" smtClean="0">
                <a:solidFill>
                  <a:srgbClr val="002060"/>
                </a:solidFill>
              </a:rPr>
              <a:t>.………………………………………………...…</a:t>
            </a:r>
            <a:r>
              <a:rPr lang="cs-CZ" sz="2400" b="1" dirty="0">
                <a:solidFill>
                  <a:srgbClr val="002060"/>
                </a:solidFill>
              </a:rPr>
              <a:t>	</a:t>
            </a:r>
            <a:r>
              <a:rPr lang="cs-CZ" sz="2400" b="1" dirty="0">
                <a:solidFill>
                  <a:srgbClr val="FF0000"/>
                </a:solidFill>
              </a:rPr>
              <a:t>300 </a:t>
            </a:r>
            <a:r>
              <a:rPr lang="cs-CZ" sz="2400" b="1" dirty="0" smtClean="0">
                <a:solidFill>
                  <a:srgbClr val="FF0000"/>
                </a:solidFill>
              </a:rPr>
              <a:t>Kč</a:t>
            </a:r>
            <a:endParaRPr lang="cs-CZ" sz="2400" b="1" dirty="0">
              <a:solidFill>
                <a:srgbClr val="FF0000"/>
              </a:solidFill>
            </a:endParaRPr>
          </a:p>
          <a:p>
            <a:pPr marL="0" indent="0">
              <a:buNone/>
            </a:pPr>
            <a:r>
              <a:rPr lang="cs-CZ" sz="2400" b="1" dirty="0">
                <a:solidFill>
                  <a:srgbClr val="002060"/>
                </a:solidFill>
              </a:rPr>
              <a:t>2. přes </a:t>
            </a:r>
            <a:r>
              <a:rPr lang="cs-CZ" sz="2400" b="1" dirty="0">
                <a:solidFill>
                  <a:srgbClr val="00B050"/>
                </a:solidFill>
              </a:rPr>
              <a:t>500 Kč do 1 000 </a:t>
            </a:r>
            <a:r>
              <a:rPr lang="cs-CZ" sz="2400" b="1" dirty="0">
                <a:solidFill>
                  <a:srgbClr val="002060"/>
                </a:solidFill>
              </a:rPr>
              <a:t>Kč</a:t>
            </a:r>
            <a:r>
              <a:rPr lang="cs-CZ" sz="2400" b="1" dirty="0" smtClean="0">
                <a:solidFill>
                  <a:srgbClr val="002060"/>
                </a:solidFill>
              </a:rPr>
              <a:t>……………………............</a:t>
            </a:r>
            <a:r>
              <a:rPr lang="cs-CZ" sz="2400" b="1" dirty="0">
                <a:solidFill>
                  <a:srgbClr val="002060"/>
                </a:solidFill>
              </a:rPr>
              <a:t> </a:t>
            </a:r>
            <a:r>
              <a:rPr lang="cs-CZ" sz="2400" b="1" dirty="0" smtClean="0">
                <a:solidFill>
                  <a:srgbClr val="002060"/>
                </a:solidFill>
              </a:rPr>
              <a:t>      </a:t>
            </a:r>
            <a:r>
              <a:rPr lang="cs-CZ" sz="2400" b="1" dirty="0" smtClean="0">
                <a:solidFill>
                  <a:srgbClr val="FF0000"/>
                </a:solidFill>
              </a:rPr>
              <a:t>500 Kč</a:t>
            </a:r>
            <a:endParaRPr lang="cs-CZ" sz="2400" b="1" dirty="0">
              <a:solidFill>
                <a:srgbClr val="FF0000"/>
              </a:solidFill>
            </a:endParaRPr>
          </a:p>
          <a:p>
            <a:pPr marL="0" indent="0">
              <a:buNone/>
            </a:pPr>
            <a:r>
              <a:rPr lang="cs-CZ" sz="2400" b="1" dirty="0">
                <a:solidFill>
                  <a:srgbClr val="002060"/>
                </a:solidFill>
              </a:rPr>
              <a:t>3. přes </a:t>
            </a:r>
            <a:r>
              <a:rPr lang="cs-CZ" sz="2400" b="1" dirty="0">
                <a:solidFill>
                  <a:srgbClr val="00B050"/>
                </a:solidFill>
              </a:rPr>
              <a:t>1 000 Kč do 5 000 </a:t>
            </a:r>
            <a:r>
              <a:rPr lang="cs-CZ" sz="2400" b="1" dirty="0">
                <a:solidFill>
                  <a:srgbClr val="002060"/>
                </a:solidFill>
              </a:rPr>
              <a:t>Kč</a:t>
            </a:r>
            <a:r>
              <a:rPr lang="cs-CZ" sz="2400" b="1" dirty="0" smtClean="0">
                <a:solidFill>
                  <a:srgbClr val="002060"/>
                </a:solidFill>
              </a:rPr>
              <a:t>………………………......    </a:t>
            </a:r>
            <a:r>
              <a:rPr lang="cs-CZ" sz="2400" b="1" dirty="0" smtClean="0">
                <a:solidFill>
                  <a:srgbClr val="FF0000"/>
                </a:solidFill>
              </a:rPr>
              <a:t>1 </a:t>
            </a:r>
            <a:r>
              <a:rPr lang="cs-CZ" sz="2400" b="1" dirty="0">
                <a:solidFill>
                  <a:srgbClr val="FF0000"/>
                </a:solidFill>
              </a:rPr>
              <a:t>000 </a:t>
            </a:r>
            <a:r>
              <a:rPr lang="cs-CZ" sz="2400" b="1" dirty="0" smtClean="0">
                <a:solidFill>
                  <a:srgbClr val="FF0000"/>
                </a:solidFill>
              </a:rPr>
              <a:t>Kč</a:t>
            </a:r>
            <a:endParaRPr lang="cs-CZ" sz="2400" b="1" dirty="0">
              <a:solidFill>
                <a:srgbClr val="002060"/>
              </a:solidFill>
            </a:endParaRPr>
          </a:p>
          <a:p>
            <a:pPr marL="0" indent="0">
              <a:buNone/>
            </a:pPr>
            <a:r>
              <a:rPr lang="cs-CZ" sz="2400" b="1" dirty="0">
                <a:solidFill>
                  <a:srgbClr val="002060"/>
                </a:solidFill>
              </a:rPr>
              <a:t>4. přes </a:t>
            </a:r>
            <a:r>
              <a:rPr lang="cs-CZ" sz="2400" b="1" dirty="0">
                <a:solidFill>
                  <a:srgbClr val="00B050"/>
                </a:solidFill>
              </a:rPr>
              <a:t>5 000 Kč do 10 000</a:t>
            </a:r>
            <a:r>
              <a:rPr lang="cs-CZ" sz="2400" b="1" dirty="0">
                <a:solidFill>
                  <a:srgbClr val="002060"/>
                </a:solidFill>
              </a:rPr>
              <a:t> Kč</a:t>
            </a:r>
            <a:r>
              <a:rPr lang="cs-CZ" sz="2400" b="1" dirty="0" smtClean="0">
                <a:solidFill>
                  <a:srgbClr val="002060"/>
                </a:solidFill>
              </a:rPr>
              <a:t>……...………............    </a:t>
            </a:r>
            <a:r>
              <a:rPr lang="cs-CZ" sz="2400" b="1" dirty="0" smtClean="0">
                <a:solidFill>
                  <a:srgbClr val="FF0000"/>
                </a:solidFill>
              </a:rPr>
              <a:t>1 </a:t>
            </a:r>
            <a:r>
              <a:rPr lang="cs-CZ" sz="2400" b="1" dirty="0">
                <a:solidFill>
                  <a:srgbClr val="FF0000"/>
                </a:solidFill>
              </a:rPr>
              <a:t>500 </a:t>
            </a:r>
            <a:r>
              <a:rPr lang="cs-CZ" sz="2400" b="1" dirty="0" smtClean="0">
                <a:solidFill>
                  <a:srgbClr val="FF0000"/>
                </a:solidFill>
              </a:rPr>
              <a:t>Kč</a:t>
            </a:r>
            <a:endParaRPr lang="cs-CZ" sz="2400" b="1" dirty="0">
              <a:solidFill>
                <a:srgbClr val="FF0000"/>
              </a:solidFill>
            </a:endParaRPr>
          </a:p>
          <a:p>
            <a:pPr marL="0" indent="0">
              <a:buNone/>
            </a:pPr>
            <a:r>
              <a:rPr lang="cs-CZ" sz="2400" b="1" dirty="0">
                <a:solidFill>
                  <a:srgbClr val="002060"/>
                </a:solidFill>
              </a:rPr>
              <a:t>5. přes </a:t>
            </a:r>
            <a:r>
              <a:rPr lang="cs-CZ" sz="2400" b="1" dirty="0">
                <a:solidFill>
                  <a:srgbClr val="00B050"/>
                </a:solidFill>
              </a:rPr>
              <a:t>10 000 Kč do 200 000 </a:t>
            </a:r>
            <a:r>
              <a:rPr lang="cs-CZ" sz="2400" b="1" dirty="0">
                <a:solidFill>
                  <a:srgbClr val="002060"/>
                </a:solidFill>
              </a:rPr>
              <a:t>Kč</a:t>
            </a:r>
            <a:r>
              <a:rPr lang="cs-CZ" sz="2400" b="1" dirty="0" smtClean="0">
                <a:solidFill>
                  <a:srgbClr val="002060"/>
                </a:solidFill>
              </a:rPr>
              <a:t>.........................    </a:t>
            </a:r>
            <a:r>
              <a:rPr lang="cs-CZ" sz="2400" b="1" dirty="0" smtClean="0">
                <a:solidFill>
                  <a:srgbClr val="FF0000"/>
                </a:solidFill>
              </a:rPr>
              <a:t>1 </a:t>
            </a:r>
            <a:r>
              <a:rPr lang="cs-CZ" sz="2400" b="1" dirty="0">
                <a:solidFill>
                  <a:srgbClr val="FF0000"/>
                </a:solidFill>
              </a:rPr>
              <a:t>500 Kč a 40 </a:t>
            </a:r>
            <a:r>
              <a:rPr lang="cs-CZ" sz="2400" b="1" dirty="0">
                <a:solidFill>
                  <a:srgbClr val="002060"/>
                </a:solidFill>
              </a:rPr>
              <a:t>Kč za každých za­počatých 1000 Kč, o kte­ré hodnota převyšuje 10 000 Kč,</a:t>
            </a:r>
          </a:p>
          <a:p>
            <a:pPr marL="0" indent="0">
              <a:buNone/>
            </a:pPr>
            <a:r>
              <a:rPr lang="cs-CZ" sz="2400" b="1" dirty="0">
                <a:solidFill>
                  <a:srgbClr val="002060"/>
                </a:solidFill>
              </a:rPr>
              <a:t>6. přes </a:t>
            </a:r>
            <a:r>
              <a:rPr lang="cs-CZ" sz="2400" b="1" dirty="0">
                <a:solidFill>
                  <a:srgbClr val="00B050"/>
                </a:solidFill>
              </a:rPr>
              <a:t>200 000 Kč do 10 000 000</a:t>
            </a:r>
            <a:r>
              <a:rPr lang="cs-CZ" sz="2400" b="1" dirty="0">
                <a:solidFill>
                  <a:srgbClr val="002060"/>
                </a:solidFill>
              </a:rPr>
              <a:t> Kč</a:t>
            </a:r>
            <a:r>
              <a:rPr lang="cs-CZ" sz="2400" b="1" dirty="0" smtClean="0">
                <a:solidFill>
                  <a:srgbClr val="002060"/>
                </a:solidFill>
              </a:rPr>
              <a:t>...................   </a:t>
            </a:r>
            <a:r>
              <a:rPr lang="cs-CZ" sz="2400" b="1" dirty="0" smtClean="0">
                <a:solidFill>
                  <a:srgbClr val="FF0000"/>
                </a:solidFill>
              </a:rPr>
              <a:t>9 </a:t>
            </a:r>
            <a:r>
              <a:rPr lang="cs-CZ" sz="2400" b="1" dirty="0">
                <a:solidFill>
                  <a:srgbClr val="FF0000"/>
                </a:solidFill>
              </a:rPr>
              <a:t>100 Kč a 40 </a:t>
            </a:r>
            <a:r>
              <a:rPr lang="cs-CZ" sz="2400" b="1" dirty="0">
                <a:solidFill>
                  <a:srgbClr val="002060"/>
                </a:solidFill>
              </a:rPr>
              <a:t>Kč za každých započatých 10 000 Kč, o které hodnota převyšuje 200 000 Kč,</a:t>
            </a:r>
          </a:p>
          <a:p>
            <a:pPr marL="0" indent="0">
              <a:buNone/>
            </a:pPr>
            <a:r>
              <a:rPr lang="cs-CZ" sz="2400" b="1" dirty="0">
                <a:solidFill>
                  <a:srgbClr val="002060"/>
                </a:solidFill>
              </a:rPr>
              <a:t>7. přes </a:t>
            </a:r>
            <a:r>
              <a:rPr lang="cs-CZ" sz="2400" b="1" dirty="0">
                <a:solidFill>
                  <a:srgbClr val="00B050"/>
                </a:solidFill>
              </a:rPr>
              <a:t>10 000 000 </a:t>
            </a:r>
            <a:r>
              <a:rPr lang="cs-CZ" sz="2400" b="1" dirty="0">
                <a:solidFill>
                  <a:srgbClr val="002060"/>
                </a:solidFill>
              </a:rPr>
              <a:t>Kč</a:t>
            </a:r>
            <a:r>
              <a:rPr lang="cs-CZ" sz="2400" b="1" dirty="0" smtClean="0">
                <a:solidFill>
                  <a:srgbClr val="002060"/>
                </a:solidFill>
              </a:rPr>
              <a:t>……………………………...........  </a:t>
            </a:r>
            <a:r>
              <a:rPr lang="cs-CZ" sz="2400" b="1" dirty="0" smtClean="0">
                <a:solidFill>
                  <a:srgbClr val="FF0000"/>
                </a:solidFill>
              </a:rPr>
              <a:t>48</a:t>
            </a:r>
            <a:r>
              <a:rPr lang="cs-CZ" sz="2400" b="1" dirty="0">
                <a:solidFill>
                  <a:srgbClr val="FF0000"/>
                </a:solidFill>
              </a:rPr>
              <a:t> 300 Kč a 40 </a:t>
            </a:r>
            <a:r>
              <a:rPr lang="cs-CZ" sz="2400" b="1" dirty="0">
                <a:solidFill>
                  <a:srgbClr val="002060"/>
                </a:solidFill>
              </a:rPr>
              <a:t>Kč za každých započatých 100 000 Kč, o které hodnota převyšuje 10 000 000 Kč.</a:t>
            </a:r>
          </a:p>
          <a:p>
            <a:r>
              <a:rPr lang="cs-CZ" sz="2400" b="1" dirty="0">
                <a:solidFill>
                  <a:srgbClr val="002060"/>
                </a:solidFill>
              </a:rPr>
              <a:t> </a:t>
            </a:r>
          </a:p>
          <a:p>
            <a:endParaRPr lang="cs-CZ" sz="2400" b="1" dirty="0">
              <a:solidFill>
                <a:srgbClr val="002060"/>
              </a:solidFill>
            </a:endParaRPr>
          </a:p>
        </p:txBody>
      </p:sp>
    </p:spTree>
    <p:extLst>
      <p:ext uri="{BB962C8B-B14F-4D97-AF65-F5344CB8AC3E}">
        <p14:creationId xmlns:p14="http://schemas.microsoft.com/office/powerpoint/2010/main" val="671143037"/>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9592" y="188640"/>
            <a:ext cx="7842448" cy="855112"/>
          </a:xfrm>
        </p:spPr>
        <p:txBody>
          <a:bodyPr>
            <a:normAutofit fontScale="90000"/>
          </a:bodyPr>
          <a:lstStyle/>
          <a:p>
            <a:pPr algn="ctr"/>
            <a:r>
              <a:rPr lang="cs-CZ" b="1" dirty="0" smtClean="0">
                <a:solidFill>
                  <a:srgbClr val="33CC33"/>
                </a:solidFill>
              </a:rPr>
              <a:t>Soudní judikatura – tarifní hodnota</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2800" b="1" dirty="0">
                <a:solidFill>
                  <a:srgbClr val="FF0000"/>
                </a:solidFill>
              </a:rPr>
              <a:t>Nález I. ÚS 2717/08</a:t>
            </a:r>
            <a:r>
              <a:rPr lang="cs-CZ" sz="2800" b="1" dirty="0">
                <a:solidFill>
                  <a:srgbClr val="002060"/>
                </a:solidFill>
              </a:rPr>
              <a:t>: Je-li předmětem civilního řízení vedle pohledávky též příslušenství, je nutno při rozhodování o náhradě nákladů dle míry úspěchu ve věci zvážit míru úspěchu celého sporu, tj. nejen ohledně pohledávky, ale též stran příslušenství</a:t>
            </a:r>
            <a:r>
              <a:rPr lang="cs-CZ" sz="2800" b="1" dirty="0" smtClean="0">
                <a:solidFill>
                  <a:srgbClr val="002060"/>
                </a:solidFill>
              </a:rPr>
              <a:t>.</a:t>
            </a:r>
            <a:endParaRPr lang="cs-CZ" sz="2800" b="1" dirty="0">
              <a:solidFill>
                <a:srgbClr val="002060"/>
              </a:solidFill>
            </a:endParaRPr>
          </a:p>
          <a:p>
            <a:r>
              <a:rPr lang="cs-CZ" sz="2800" b="1" dirty="0">
                <a:solidFill>
                  <a:srgbClr val="FF0000"/>
                </a:solidFill>
              </a:rPr>
              <a:t>KS v ČB 6 Co 872/2000</a:t>
            </a:r>
            <a:r>
              <a:rPr lang="cs-CZ" sz="2800" b="1" dirty="0">
                <a:solidFill>
                  <a:srgbClr val="002060"/>
                </a:solidFill>
              </a:rPr>
              <a:t>: Je-li požadováno zvýšení výživného zletilého dítěte na dobu neurčitou, je tarifní hodnota pětinásobek hodnoty ročního plnění, kterým je rozdíl mezi dosavadním a nově požadovaným výživným, nikoliv celá výše požadovaného výživného. Právní pomoc se týká pouze tohoto rozdílu.</a:t>
            </a:r>
          </a:p>
          <a:p>
            <a:pPr marL="0" indent="0">
              <a:buNone/>
            </a:pPr>
            <a:endParaRPr lang="cs-CZ" sz="2600" b="1" dirty="0" smtClean="0">
              <a:solidFill>
                <a:srgbClr val="002060"/>
              </a:solidFill>
            </a:endParaRPr>
          </a:p>
          <a:p>
            <a:endParaRPr lang="cs-CZ" sz="2600" b="1" dirty="0">
              <a:solidFill>
                <a:srgbClr val="002060"/>
              </a:solidFill>
            </a:endParaRPr>
          </a:p>
        </p:txBody>
      </p:sp>
    </p:spTree>
    <p:custDataLst>
      <p:tags r:id="rId1"/>
    </p:custDataLst>
    <p:extLst>
      <p:ext uri="{BB962C8B-B14F-4D97-AF65-F5344CB8AC3E}">
        <p14:creationId xmlns:p14="http://schemas.microsoft.com/office/powerpoint/2010/main" val="1666500170"/>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332656"/>
            <a:ext cx="7842448" cy="855112"/>
          </a:xfrm>
        </p:spPr>
        <p:txBody>
          <a:bodyPr/>
          <a:lstStyle/>
          <a:p>
            <a:pPr algn="ctr"/>
            <a:r>
              <a:rPr lang="cs-CZ" b="1" dirty="0" smtClean="0">
                <a:solidFill>
                  <a:srgbClr val="33CC33"/>
                </a:solidFill>
              </a:rPr>
              <a:t>Judikatura ÚS – tarifní hodnota</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96752"/>
            <a:ext cx="8077200" cy="5544615"/>
          </a:xfrm>
        </p:spPr>
        <p:txBody>
          <a:bodyPr>
            <a:noAutofit/>
          </a:bodyPr>
          <a:lstStyle/>
          <a:p>
            <a:r>
              <a:rPr lang="cs-CZ" sz="2800" b="1" dirty="0">
                <a:solidFill>
                  <a:srgbClr val="FF0000"/>
                </a:solidFill>
              </a:rPr>
              <a:t>Nálezy ÚS II. ÚS 598/2000, I. ÚS 712/01, II. ÚS 2811/08, II. ÚS 2886/07, II. ÚS 538/10</a:t>
            </a:r>
            <a:r>
              <a:rPr lang="cs-CZ" sz="2800" b="1" dirty="0">
                <a:solidFill>
                  <a:srgbClr val="002060"/>
                </a:solidFill>
              </a:rPr>
              <a:t>: Nelze bez dalšího vycházet z tarifní hodnoty stanovené v případě věcí či práv, které nelze vyjádřit v penězích nebo je lze zjistit jenom s nepoměrnými obtížemi, ale je třeba zkoumat, zda lze předmět právního úkonu </a:t>
            </a:r>
            <a:r>
              <a:rPr lang="cs-CZ" sz="2800" b="1" dirty="0" smtClean="0">
                <a:solidFill>
                  <a:srgbClr val="002060"/>
                </a:solidFill>
              </a:rPr>
              <a:t>ocenit, </a:t>
            </a:r>
            <a:r>
              <a:rPr lang="cs-CZ" sz="2800" b="1" dirty="0">
                <a:solidFill>
                  <a:srgbClr val="002060"/>
                </a:solidFill>
              </a:rPr>
              <a:t>a v závislosti na tom stanovit i výši náhrady nákladů</a:t>
            </a:r>
            <a:r>
              <a:rPr lang="cs-CZ" sz="2800" b="1" dirty="0" smtClean="0">
                <a:solidFill>
                  <a:srgbClr val="002060"/>
                </a:solidFill>
              </a:rPr>
              <a:t>.</a:t>
            </a:r>
            <a:endParaRPr lang="cs-CZ" sz="2800" b="1" dirty="0">
              <a:solidFill>
                <a:srgbClr val="002060"/>
              </a:solidFill>
            </a:endParaRPr>
          </a:p>
          <a:p>
            <a:r>
              <a:rPr lang="cs-CZ" sz="2800" b="1" dirty="0">
                <a:solidFill>
                  <a:srgbClr val="FF0000"/>
                </a:solidFill>
              </a:rPr>
              <a:t>Nález ÚS IV. ÚS 1332/07</a:t>
            </a:r>
            <a:r>
              <a:rPr lang="cs-CZ" sz="2800" b="1" dirty="0">
                <a:solidFill>
                  <a:srgbClr val="002060"/>
                </a:solidFill>
              </a:rPr>
              <a:t>: Je-li předmětem řízení určení vlastnického práva k nemovitostem, jedná se o plnění penězi ocenitelné, a nelze proto aplikovat § 9 odst. 3 písm. a) </a:t>
            </a:r>
            <a:r>
              <a:rPr lang="cs-CZ" sz="2800" b="1" dirty="0" smtClean="0">
                <a:solidFill>
                  <a:srgbClr val="002060"/>
                </a:solidFill>
              </a:rPr>
              <a:t>AT.</a:t>
            </a:r>
            <a:endParaRPr lang="cs-CZ" sz="2800" b="1" dirty="0">
              <a:solidFill>
                <a:srgbClr val="002060"/>
              </a:solidFill>
            </a:endParaRPr>
          </a:p>
          <a:p>
            <a:pPr marL="0" indent="0">
              <a:buNone/>
            </a:pPr>
            <a:endParaRPr lang="cs-CZ" sz="2800" b="1" dirty="0" smtClean="0">
              <a:solidFill>
                <a:srgbClr val="002060"/>
              </a:solidFill>
            </a:endParaRPr>
          </a:p>
          <a:p>
            <a:endParaRPr lang="cs-CZ" sz="2800" b="1" dirty="0">
              <a:solidFill>
                <a:srgbClr val="002060"/>
              </a:solidFill>
            </a:endParaRPr>
          </a:p>
        </p:txBody>
      </p:sp>
    </p:spTree>
    <p:custDataLst>
      <p:tags r:id="rId1"/>
    </p:custDataLst>
    <p:extLst>
      <p:ext uri="{BB962C8B-B14F-4D97-AF65-F5344CB8AC3E}">
        <p14:creationId xmlns:p14="http://schemas.microsoft.com/office/powerpoint/2010/main" val="1825224710"/>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15616" y="188640"/>
            <a:ext cx="7842448" cy="855112"/>
          </a:xfrm>
        </p:spPr>
        <p:txBody>
          <a:bodyPr/>
          <a:lstStyle/>
          <a:p>
            <a:pPr algn="ctr"/>
            <a:r>
              <a:rPr lang="cs-CZ" b="1" dirty="0" smtClean="0">
                <a:solidFill>
                  <a:srgbClr val="33CC33"/>
                </a:solidFill>
              </a:rPr>
              <a:t>Judikatura – tarifní hodnota</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96752"/>
            <a:ext cx="8077200" cy="5544615"/>
          </a:xfrm>
        </p:spPr>
        <p:txBody>
          <a:bodyPr>
            <a:noAutofit/>
          </a:bodyPr>
          <a:lstStyle/>
          <a:p>
            <a:r>
              <a:rPr lang="cs-CZ" sz="2800" b="1" dirty="0">
                <a:solidFill>
                  <a:srgbClr val="FF0000"/>
                </a:solidFill>
              </a:rPr>
              <a:t>Nález II. ÚS 598/2000:</a:t>
            </a:r>
            <a:r>
              <a:rPr lang="cs-CZ" sz="2800" b="1" dirty="0">
                <a:solidFill>
                  <a:srgbClr val="002060"/>
                </a:solidFill>
              </a:rPr>
              <a:t> Odměna </a:t>
            </a:r>
            <a:r>
              <a:rPr lang="cs-CZ" sz="2800" b="1" dirty="0" smtClean="0">
                <a:solidFill>
                  <a:srgbClr val="002060"/>
                </a:solidFill>
              </a:rPr>
              <a:t>advokáta </a:t>
            </a:r>
            <a:r>
              <a:rPr lang="cs-CZ" sz="2800" b="1" dirty="0">
                <a:solidFill>
                  <a:srgbClr val="002060"/>
                </a:solidFill>
              </a:rPr>
              <a:t>v řízení o určení neplatnosti právního úkonu – </a:t>
            </a:r>
            <a:r>
              <a:rPr lang="cs-CZ" sz="2800" b="1" dirty="0" smtClean="0">
                <a:solidFill>
                  <a:srgbClr val="002060"/>
                </a:solidFill>
              </a:rPr>
              <a:t>kupní smlouvy </a:t>
            </a:r>
            <a:r>
              <a:rPr lang="cs-CZ" sz="2800" b="1" dirty="0">
                <a:solidFill>
                  <a:srgbClr val="002060"/>
                </a:solidFill>
              </a:rPr>
              <a:t>– se určí podle hodnoty předmětu smlouvy, která se stala předmětem sporu. Částka 10.000 Kč se považuje za tarifní hodnotu, jen pokud je předmětem úkonu věc nebo plnění penězi neocenitelné</a:t>
            </a:r>
            <a:r>
              <a:rPr lang="cs-CZ" sz="2800" b="1" dirty="0" smtClean="0">
                <a:solidFill>
                  <a:srgbClr val="002060"/>
                </a:solidFill>
              </a:rPr>
              <a:t>.</a:t>
            </a:r>
            <a:endParaRPr lang="cs-CZ" sz="2800" b="1" dirty="0">
              <a:solidFill>
                <a:srgbClr val="002060"/>
              </a:solidFill>
            </a:endParaRPr>
          </a:p>
          <a:p>
            <a:r>
              <a:rPr lang="cs-CZ" sz="2800" b="1" dirty="0">
                <a:solidFill>
                  <a:srgbClr val="FF0000"/>
                </a:solidFill>
              </a:rPr>
              <a:t>NS ze dne 29. 2. 2014, </a:t>
            </a:r>
            <a:r>
              <a:rPr lang="cs-CZ" sz="2800" b="1" dirty="0" err="1">
                <a:solidFill>
                  <a:srgbClr val="FF0000"/>
                </a:solidFill>
              </a:rPr>
              <a:t>sp</a:t>
            </a:r>
            <a:r>
              <a:rPr lang="cs-CZ" sz="2800" b="1" dirty="0">
                <a:solidFill>
                  <a:srgbClr val="FF0000"/>
                </a:solidFill>
              </a:rPr>
              <a:t>. zn. 30 </a:t>
            </a:r>
            <a:r>
              <a:rPr lang="cs-CZ" sz="2800" b="1" dirty="0" err="1">
                <a:solidFill>
                  <a:srgbClr val="FF0000"/>
                </a:solidFill>
              </a:rPr>
              <a:t>Cdo</a:t>
            </a:r>
            <a:r>
              <a:rPr lang="cs-CZ" sz="2800" b="1" dirty="0">
                <a:solidFill>
                  <a:srgbClr val="FF0000"/>
                </a:solidFill>
              </a:rPr>
              <a:t> 3378/2013 (BA 10/2014, str. 52): </a:t>
            </a:r>
            <a:r>
              <a:rPr lang="cs-CZ" sz="2800" b="1" dirty="0">
                <a:solidFill>
                  <a:srgbClr val="002060"/>
                </a:solidFill>
              </a:rPr>
              <a:t>Na případy, kdy je předmětem řízení zadostiučinění za nemajetkovou újmu, je přiléhavé aplikovat § 9 odst. 4 písm. a) AT. Nelze aplikovat § 7 ve spojení s § 8 odst. 1 AT.</a:t>
            </a:r>
          </a:p>
          <a:p>
            <a:pPr marL="0" indent="0">
              <a:buNone/>
            </a:pPr>
            <a:endParaRPr lang="cs-CZ" sz="2600" b="1" dirty="0" smtClean="0">
              <a:solidFill>
                <a:srgbClr val="002060"/>
              </a:solidFill>
            </a:endParaRPr>
          </a:p>
          <a:p>
            <a:endParaRPr lang="cs-CZ" sz="2600" b="1" dirty="0">
              <a:solidFill>
                <a:srgbClr val="002060"/>
              </a:solidFill>
            </a:endParaRPr>
          </a:p>
        </p:txBody>
      </p:sp>
    </p:spTree>
    <p:custDataLst>
      <p:tags r:id="rId1"/>
    </p:custDataLst>
    <p:extLst>
      <p:ext uri="{BB962C8B-B14F-4D97-AF65-F5344CB8AC3E}">
        <p14:creationId xmlns:p14="http://schemas.microsoft.com/office/powerpoint/2010/main" val="597219242"/>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15616" y="188640"/>
            <a:ext cx="7842448" cy="855112"/>
          </a:xfrm>
        </p:spPr>
        <p:txBody>
          <a:bodyPr/>
          <a:lstStyle/>
          <a:p>
            <a:pPr algn="ctr"/>
            <a:r>
              <a:rPr lang="cs-CZ" b="1" dirty="0" smtClean="0">
                <a:solidFill>
                  <a:srgbClr val="33CC33"/>
                </a:solidFill>
              </a:rPr>
              <a:t>Judikatura – tarifní hodnota</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96752"/>
            <a:ext cx="8077200" cy="5544615"/>
          </a:xfrm>
        </p:spPr>
        <p:txBody>
          <a:bodyPr>
            <a:noAutofit/>
          </a:bodyPr>
          <a:lstStyle/>
          <a:p>
            <a:r>
              <a:rPr lang="cs-CZ" sz="2600" b="1" dirty="0">
                <a:solidFill>
                  <a:srgbClr val="FF0000"/>
                </a:solidFill>
              </a:rPr>
              <a:t>NS ze dne 29. 8. 2013, </a:t>
            </a:r>
            <a:r>
              <a:rPr lang="cs-CZ" sz="2600" b="1" dirty="0" err="1">
                <a:solidFill>
                  <a:srgbClr val="FF0000"/>
                </a:solidFill>
              </a:rPr>
              <a:t>sp</a:t>
            </a:r>
            <a:r>
              <a:rPr lang="cs-CZ" sz="2600" b="1" dirty="0">
                <a:solidFill>
                  <a:srgbClr val="FF0000"/>
                </a:solidFill>
              </a:rPr>
              <a:t>. zn. 33 </a:t>
            </a:r>
            <a:r>
              <a:rPr lang="cs-CZ" sz="2600" b="1" dirty="0" err="1">
                <a:solidFill>
                  <a:srgbClr val="FF0000"/>
                </a:solidFill>
              </a:rPr>
              <a:t>Cdo</a:t>
            </a:r>
            <a:r>
              <a:rPr lang="cs-CZ" sz="2600" b="1" dirty="0">
                <a:solidFill>
                  <a:srgbClr val="FF0000"/>
                </a:solidFill>
              </a:rPr>
              <a:t> 489/2012 (BA 9/2014, str. 54):</a:t>
            </a:r>
            <a:r>
              <a:rPr lang="cs-CZ" sz="2600" b="1" dirty="0">
                <a:solidFill>
                  <a:srgbClr val="002060"/>
                </a:solidFill>
              </a:rPr>
              <a:t> Soud v řízení o odstranění stavby není vázán návrhy účastníků a může rozhodnout několika způsoby. Hodnotu sporu tak lze vysledovat až z konečného rozhodnutí. Není-li možno hodnotu sporu v době započetí právní služby vyjádřit, lze dospět k jedinému závěru, a to že hodnotu jeho předmětu nelze vyjádřit v penězích. Je tak třeba přiznat smluvní odměnu dle § 9 odst. 1 AT.</a:t>
            </a:r>
          </a:p>
          <a:p>
            <a:r>
              <a:rPr lang="cs-CZ" sz="2600" b="1" dirty="0">
                <a:solidFill>
                  <a:srgbClr val="FF0000"/>
                </a:solidFill>
              </a:rPr>
              <a:t>KS v Plzni 15 Co 603/98</a:t>
            </a:r>
            <a:r>
              <a:rPr lang="cs-CZ" sz="2600" b="1" dirty="0">
                <a:solidFill>
                  <a:srgbClr val="002060"/>
                </a:solidFill>
              </a:rPr>
              <a:t>: Řízení o přivolení k výpovědi z nájmu není řízením o určovací žalobě ani </a:t>
            </a:r>
            <a:r>
              <a:rPr lang="cs-CZ" sz="2600" b="1" dirty="0" smtClean="0">
                <a:solidFill>
                  <a:srgbClr val="002060"/>
                </a:solidFill>
              </a:rPr>
              <a:t>řízením       </a:t>
            </a:r>
            <a:r>
              <a:rPr lang="cs-CZ" sz="2600" b="1" dirty="0">
                <a:solidFill>
                  <a:srgbClr val="002060"/>
                </a:solidFill>
              </a:rPr>
              <a:t>o žalobě na projev vůle. Advokátovi v tomto řízení přísluší mimosmluvní odměna podle § 9 odst. 1 AT.</a:t>
            </a:r>
          </a:p>
          <a:p>
            <a:endParaRPr lang="cs-CZ" sz="2600" b="1" dirty="0">
              <a:solidFill>
                <a:srgbClr val="002060"/>
              </a:solidFill>
            </a:endParaRPr>
          </a:p>
        </p:txBody>
      </p:sp>
    </p:spTree>
    <p:custDataLst>
      <p:tags r:id="rId1"/>
    </p:custDataLst>
    <p:extLst>
      <p:ext uri="{BB962C8B-B14F-4D97-AF65-F5344CB8AC3E}">
        <p14:creationId xmlns:p14="http://schemas.microsoft.com/office/powerpoint/2010/main" val="923619827"/>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0"/>
            <a:ext cx="8077200" cy="1071136"/>
          </a:xfrm>
        </p:spPr>
        <p:txBody>
          <a:bodyPr/>
          <a:lstStyle/>
          <a:p>
            <a:pPr algn="ctr"/>
            <a:endParaRPr lang="cs-CZ" b="1" dirty="0" smtClean="0">
              <a:solidFill>
                <a:srgbClr val="00B0F0"/>
              </a:solidFill>
            </a:endParaRPr>
          </a:p>
        </p:txBody>
      </p:sp>
      <p:sp>
        <p:nvSpPr>
          <p:cNvPr id="5" name="Content Placeholder 4"/>
          <p:cNvSpPr>
            <a:spLocks noGrp="1"/>
          </p:cNvSpPr>
          <p:nvPr>
            <p:ph idx="1"/>
            <p:custDataLst>
              <p:tags r:id="rId3"/>
            </p:custDataLst>
          </p:nvPr>
        </p:nvSpPr>
        <p:spPr>
          <a:xfrm>
            <a:off x="755576" y="476672"/>
            <a:ext cx="8077200" cy="6192688"/>
          </a:xfrm>
        </p:spPr>
        <p:txBody>
          <a:bodyPr>
            <a:noAutofit/>
          </a:bodyPr>
          <a:lstStyle/>
          <a:p>
            <a:r>
              <a:rPr lang="cs-CZ" altLang="cs-CZ" sz="3600" b="1" dirty="0">
                <a:solidFill>
                  <a:srgbClr val="002060"/>
                </a:solidFill>
              </a:rPr>
              <a:t>Nález Ústavního soudu č. 116/2013 Sb., </a:t>
            </a:r>
            <a:r>
              <a:rPr lang="pl-PL" sz="3600" b="1" dirty="0">
                <a:solidFill>
                  <a:srgbClr val="002060"/>
                </a:solidFill>
              </a:rPr>
              <a:t>ze dne 17. dubna 2013, sp. zn. Pl. ÚS </a:t>
            </a:r>
            <a:r>
              <a:rPr lang="pl-PL" sz="3600" b="1" dirty="0" smtClean="0">
                <a:solidFill>
                  <a:srgbClr val="002060"/>
                </a:solidFill>
              </a:rPr>
              <a:t>25/12 </a:t>
            </a:r>
            <a:r>
              <a:rPr lang="pl-PL" sz="3600" b="1" dirty="0" smtClean="0">
                <a:solidFill>
                  <a:srgbClr val="7030A0"/>
                </a:solidFill>
              </a:rPr>
              <a:t>(zrušil paušální vyhlášku)</a:t>
            </a:r>
            <a:endParaRPr lang="pl-PL" sz="3600" b="1" dirty="0">
              <a:solidFill>
                <a:srgbClr val="002060"/>
              </a:solidFill>
            </a:endParaRPr>
          </a:p>
          <a:p>
            <a:r>
              <a:rPr lang="cs-CZ" altLang="cs-CZ" sz="3600" b="1" dirty="0">
                <a:solidFill>
                  <a:srgbClr val="002060"/>
                </a:solidFill>
              </a:rPr>
              <a:t>Vyhláška č. 244/1996 Sb., kterou se vydává advokátní kárný řád, </a:t>
            </a:r>
            <a:r>
              <a:rPr lang="cs-CZ" altLang="cs-CZ" sz="3600" b="1" dirty="0">
                <a:solidFill>
                  <a:srgbClr val="FF0000"/>
                </a:solidFill>
              </a:rPr>
              <a:t>kárný řád</a:t>
            </a:r>
          </a:p>
          <a:p>
            <a:r>
              <a:rPr lang="cs-CZ" altLang="cs-CZ" sz="3600" b="1" dirty="0">
                <a:solidFill>
                  <a:srgbClr val="002060"/>
                </a:solidFill>
              </a:rPr>
              <a:t>Vyhláška č. </a:t>
            </a:r>
            <a:r>
              <a:rPr lang="cs-CZ" altLang="cs-CZ" sz="3600" b="1" dirty="0" smtClean="0">
                <a:solidFill>
                  <a:srgbClr val="002060"/>
                </a:solidFill>
              </a:rPr>
              <a:t>275/2006 </a:t>
            </a:r>
            <a:r>
              <a:rPr lang="cs-CZ" altLang="cs-CZ" sz="3600" b="1" dirty="0">
                <a:solidFill>
                  <a:srgbClr val="002060"/>
                </a:solidFill>
              </a:rPr>
              <a:t>Sb., kterou se stanoví způsob zjišťování příjmových a majetkových poměrů žadatele o určení advokáta ČAK k poskytnutí právních služeb bezplatně nebo </a:t>
            </a:r>
            <a:r>
              <a:rPr lang="cs-CZ" altLang="cs-CZ" sz="3600" b="1" dirty="0" smtClean="0">
                <a:solidFill>
                  <a:srgbClr val="002060"/>
                </a:solidFill>
              </a:rPr>
              <a:t>za </a:t>
            </a:r>
            <a:r>
              <a:rPr lang="cs-CZ" altLang="cs-CZ" sz="3600" b="1" dirty="0">
                <a:solidFill>
                  <a:srgbClr val="002060"/>
                </a:solidFill>
              </a:rPr>
              <a:t>sníženou odměnu</a:t>
            </a:r>
          </a:p>
          <a:p>
            <a:pPr marL="0" indent="0">
              <a:buNone/>
            </a:pPr>
            <a:r>
              <a:rPr lang="cs-CZ" altLang="cs-CZ" sz="3600" b="1" dirty="0">
                <a:solidFill>
                  <a:srgbClr val="002060"/>
                </a:solidFill>
              </a:rPr>
              <a:t> </a:t>
            </a:r>
          </a:p>
          <a:p>
            <a:pPr marL="0" indent="0">
              <a:buNone/>
            </a:pPr>
            <a:endParaRPr lang="cs-CZ" altLang="cs-CZ" sz="3600" b="1" dirty="0">
              <a:solidFill>
                <a:srgbClr val="FF0000"/>
              </a:solidFill>
            </a:endParaRPr>
          </a:p>
          <a:p>
            <a:endParaRPr lang="cs-CZ" altLang="cs-CZ" sz="3600" b="1" dirty="0">
              <a:solidFill>
                <a:srgbClr val="002060"/>
              </a:solidFill>
            </a:endParaRPr>
          </a:p>
          <a:p>
            <a:endParaRPr lang="cs-CZ" altLang="cs-CZ" sz="3600" b="1" dirty="0">
              <a:solidFill>
                <a:srgbClr val="002060"/>
              </a:solidFill>
            </a:endParaRPr>
          </a:p>
          <a:p>
            <a:endParaRPr lang="cs-CZ" altLang="cs-CZ" sz="3600" b="1" dirty="0">
              <a:solidFill>
                <a:srgbClr val="FF0000"/>
              </a:solidFill>
            </a:endParaRPr>
          </a:p>
          <a:p>
            <a:endParaRPr lang="cs-CZ" altLang="cs-CZ" sz="3600" b="1" dirty="0">
              <a:solidFill>
                <a:srgbClr val="002060"/>
              </a:solidFill>
            </a:endParaRPr>
          </a:p>
          <a:p>
            <a:endParaRPr lang="cs-CZ" sz="3600" dirty="0">
              <a:solidFill>
                <a:srgbClr val="002060"/>
              </a:solidFill>
            </a:endParaRPr>
          </a:p>
          <a:p>
            <a:endParaRPr lang="cs-CZ" sz="3600" dirty="0">
              <a:solidFill>
                <a:srgbClr val="002060"/>
              </a:solidFill>
            </a:endParaRPr>
          </a:p>
        </p:txBody>
      </p:sp>
    </p:spTree>
    <p:custDataLst>
      <p:tags r:id="rId1"/>
    </p:custDataLst>
    <p:extLst>
      <p:ext uri="{BB962C8B-B14F-4D97-AF65-F5344CB8AC3E}">
        <p14:creationId xmlns:p14="http://schemas.microsoft.com/office/powerpoint/2010/main" val="4015427077"/>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971600" y="2132856"/>
            <a:ext cx="7920880" cy="3594323"/>
          </a:xfrm>
        </p:spPr>
        <p:txBody>
          <a:bodyPr>
            <a:noAutofit/>
          </a:bodyPr>
          <a:lstStyle/>
          <a:p>
            <a:pPr algn="ctr">
              <a:defRPr lang="cs-CZ"/>
            </a:pPr>
            <a:r>
              <a:rPr lang="cs-CZ" sz="8000" dirty="0" smtClean="0">
                <a:solidFill>
                  <a:srgbClr val="7030A0"/>
                </a:solidFill>
              </a:rPr>
              <a:t>Ustanovení</a:t>
            </a:r>
            <a:r>
              <a:rPr lang="cs-CZ" sz="8000" dirty="0">
                <a:solidFill>
                  <a:srgbClr val="7030A0"/>
                </a:solidFill>
              </a:rPr>
              <a:t/>
            </a:r>
            <a:br>
              <a:rPr lang="cs-CZ" sz="8000" dirty="0">
                <a:solidFill>
                  <a:srgbClr val="7030A0"/>
                </a:solidFill>
              </a:rPr>
            </a:br>
            <a:endParaRPr lang="cs-CZ" sz="8000" dirty="0"/>
          </a:p>
        </p:txBody>
      </p:sp>
    </p:spTree>
    <p:custDataLst>
      <p:tags r:id="rId1"/>
    </p:custDataLst>
    <p:extLst>
      <p:ext uri="{BB962C8B-B14F-4D97-AF65-F5344CB8AC3E}">
        <p14:creationId xmlns:p14="http://schemas.microsoft.com/office/powerpoint/2010/main" val="151869347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077200" cy="1143000"/>
          </a:xfrm>
        </p:spPr>
        <p:txBody>
          <a:bodyPr/>
          <a:lstStyle/>
          <a:p>
            <a:pPr algn="ctr"/>
            <a:r>
              <a:rPr lang="cs-CZ" b="1" dirty="0" smtClean="0">
                <a:solidFill>
                  <a:srgbClr val="00B0F0"/>
                </a:solidFill>
              </a:rPr>
              <a:t>Ustanovení advokáta</a:t>
            </a:r>
            <a:endParaRPr lang="cs-CZ" b="1" dirty="0">
              <a:solidFill>
                <a:srgbClr val="00B0F0"/>
              </a:solidFill>
            </a:endParaRPr>
          </a:p>
        </p:txBody>
      </p:sp>
      <p:sp>
        <p:nvSpPr>
          <p:cNvPr id="3" name="Content Placeholder 2"/>
          <p:cNvSpPr>
            <a:spLocks noGrp="1"/>
          </p:cNvSpPr>
          <p:nvPr>
            <p:ph idx="1"/>
            <p:custDataLst>
              <p:tags r:id="rId3"/>
            </p:custDataLst>
          </p:nvPr>
        </p:nvSpPr>
        <p:spPr>
          <a:xfrm>
            <a:off x="762000" y="1412776"/>
            <a:ext cx="8077200" cy="5256583"/>
          </a:xfrm>
        </p:spPr>
        <p:txBody>
          <a:bodyPr>
            <a:normAutofit fontScale="92500"/>
          </a:bodyPr>
          <a:lstStyle/>
          <a:p>
            <a:r>
              <a:rPr lang="cs-CZ" sz="4000" b="1" dirty="0">
                <a:solidFill>
                  <a:srgbClr val="002060"/>
                </a:solidFill>
              </a:rPr>
              <a:t>Byl-li advokát ustanoven, hradí jeho odměnu </a:t>
            </a:r>
            <a:r>
              <a:rPr lang="cs-CZ" sz="4000" b="1" dirty="0" smtClean="0">
                <a:solidFill>
                  <a:srgbClr val="002060"/>
                </a:solidFill>
              </a:rPr>
              <a:t>stát (§ 23 ZA, § 140 odst. 2 o. s. ř.)</a:t>
            </a:r>
            <a:endParaRPr lang="cs-CZ" sz="4000" b="1" dirty="0">
              <a:solidFill>
                <a:srgbClr val="002060"/>
              </a:solidFill>
            </a:endParaRPr>
          </a:p>
          <a:p>
            <a:r>
              <a:rPr lang="cs-CZ" sz="4000" b="1" dirty="0" smtClean="0">
                <a:solidFill>
                  <a:srgbClr val="002060"/>
                </a:solidFill>
              </a:rPr>
              <a:t>Podle § 30 odst. 1 o. s. ř., § 38 </a:t>
            </a:r>
            <a:r>
              <a:rPr lang="cs-CZ" sz="4000" b="1" dirty="0" err="1" smtClean="0">
                <a:solidFill>
                  <a:srgbClr val="002060"/>
                </a:solidFill>
              </a:rPr>
              <a:t>tr</a:t>
            </a:r>
            <a:r>
              <a:rPr lang="cs-CZ" sz="4000" b="1" dirty="0" smtClean="0">
                <a:solidFill>
                  <a:srgbClr val="002060"/>
                </a:solidFill>
              </a:rPr>
              <a:t>. ř.,      § 35 odst. 7 soudního řádu správního.</a:t>
            </a:r>
          </a:p>
          <a:p>
            <a:r>
              <a:rPr lang="cs-CZ" sz="4000" b="1" dirty="0" smtClean="0">
                <a:solidFill>
                  <a:srgbClr val="002060"/>
                </a:solidFill>
              </a:rPr>
              <a:t>Soud vybírá z  pořadníku advokátů jen v trestním řízení (§ 39 odst. 2, 3, 4 </a:t>
            </a:r>
            <a:r>
              <a:rPr lang="cs-CZ" sz="4000" b="1" dirty="0" err="1" smtClean="0">
                <a:solidFill>
                  <a:srgbClr val="002060"/>
                </a:solidFill>
              </a:rPr>
              <a:t>tr</a:t>
            </a:r>
            <a:r>
              <a:rPr lang="cs-CZ" sz="4000" b="1" dirty="0" smtClean="0">
                <a:solidFill>
                  <a:srgbClr val="002060"/>
                </a:solidFill>
              </a:rPr>
              <a:t>. řádu)</a:t>
            </a: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855112"/>
          </a:xfrm>
        </p:spPr>
        <p:txBody>
          <a:bodyPr/>
          <a:lstStyle/>
          <a:p>
            <a:pPr algn="ctr"/>
            <a:r>
              <a:rPr lang="cs-CZ" b="1" dirty="0" smtClean="0">
                <a:solidFill>
                  <a:srgbClr val="00B0F0"/>
                </a:solidFill>
              </a:rPr>
              <a:t>Rozlišujte pojmy!</a:t>
            </a:r>
            <a:endParaRPr lang="cs-CZ" b="1" dirty="0">
              <a:solidFill>
                <a:srgbClr val="00B0F0"/>
              </a:solidFill>
            </a:endParaRPr>
          </a:p>
        </p:txBody>
      </p:sp>
      <p:sp>
        <p:nvSpPr>
          <p:cNvPr id="3" name="Zástupný symbol pro obsah 2"/>
          <p:cNvSpPr>
            <a:spLocks noGrp="1"/>
          </p:cNvSpPr>
          <p:nvPr>
            <p:ph idx="1"/>
          </p:nvPr>
        </p:nvSpPr>
        <p:spPr>
          <a:xfrm>
            <a:off x="683568" y="980728"/>
            <a:ext cx="8077200" cy="5760640"/>
          </a:xfrm>
        </p:spPr>
        <p:txBody>
          <a:bodyPr>
            <a:normAutofit fontScale="92500" lnSpcReduction="10000"/>
          </a:bodyPr>
          <a:lstStyle/>
          <a:p>
            <a:r>
              <a:rPr lang="cs-CZ" b="1" dirty="0" smtClean="0">
                <a:solidFill>
                  <a:srgbClr val="FF0000"/>
                </a:solidFill>
              </a:rPr>
              <a:t>Ustanovení advokáta </a:t>
            </a:r>
            <a:r>
              <a:rPr lang="cs-CZ" b="1" dirty="0" smtClean="0">
                <a:solidFill>
                  <a:srgbClr val="002060"/>
                </a:solidFill>
              </a:rPr>
              <a:t>(v civilním či správním řízení)</a:t>
            </a:r>
          </a:p>
          <a:p>
            <a:r>
              <a:rPr lang="cs-CZ" b="1" dirty="0" smtClean="0">
                <a:solidFill>
                  <a:srgbClr val="FF0000"/>
                </a:solidFill>
              </a:rPr>
              <a:t>Ustanovení zmocněnce poškozeného </a:t>
            </a:r>
            <a:r>
              <a:rPr lang="cs-CZ" b="1" dirty="0" smtClean="0">
                <a:solidFill>
                  <a:srgbClr val="002060"/>
                </a:solidFill>
              </a:rPr>
              <a:t>- opatrovníka (v adhezním řízení podle § 45 </a:t>
            </a:r>
            <a:r>
              <a:rPr lang="cs-CZ" b="1" dirty="0" err="1" smtClean="0">
                <a:solidFill>
                  <a:srgbClr val="002060"/>
                </a:solidFill>
              </a:rPr>
              <a:t>tr</a:t>
            </a:r>
            <a:r>
              <a:rPr lang="cs-CZ" b="1" dirty="0" smtClean="0">
                <a:solidFill>
                  <a:srgbClr val="002060"/>
                </a:solidFill>
              </a:rPr>
              <a:t>. řádu)</a:t>
            </a:r>
          </a:p>
          <a:p>
            <a:r>
              <a:rPr lang="cs-CZ" b="1" dirty="0" smtClean="0">
                <a:solidFill>
                  <a:srgbClr val="FF0000"/>
                </a:solidFill>
              </a:rPr>
              <a:t>Pověření mediátora </a:t>
            </a:r>
            <a:r>
              <a:rPr lang="cs-CZ" b="1" dirty="0" smtClean="0">
                <a:solidFill>
                  <a:srgbClr val="002060"/>
                </a:solidFill>
              </a:rPr>
              <a:t>(§ 100 odst. 2, § 114c odst. 3, § 474, § 503 odst. 1 písm. c) z. ř. s.)</a:t>
            </a:r>
          </a:p>
          <a:p>
            <a:r>
              <a:rPr lang="cs-CZ" b="1" dirty="0" smtClean="0">
                <a:solidFill>
                  <a:srgbClr val="FF0000"/>
                </a:solidFill>
              </a:rPr>
              <a:t>Ustanovení obhájce</a:t>
            </a:r>
            <a:r>
              <a:rPr lang="cs-CZ" b="1" dirty="0" smtClean="0">
                <a:solidFill>
                  <a:srgbClr val="002060"/>
                </a:solidFill>
              </a:rPr>
              <a:t> (§ 38 a násl. </a:t>
            </a:r>
            <a:r>
              <a:rPr lang="cs-CZ" b="1" dirty="0" err="1" smtClean="0">
                <a:solidFill>
                  <a:srgbClr val="002060"/>
                </a:solidFill>
              </a:rPr>
              <a:t>tr</a:t>
            </a:r>
            <a:r>
              <a:rPr lang="cs-CZ" b="1" dirty="0" smtClean="0">
                <a:solidFill>
                  <a:srgbClr val="002060"/>
                </a:solidFill>
              </a:rPr>
              <a:t>. řádu)</a:t>
            </a:r>
          </a:p>
          <a:p>
            <a:r>
              <a:rPr lang="cs-CZ" b="1" dirty="0" smtClean="0">
                <a:solidFill>
                  <a:srgbClr val="FF0000"/>
                </a:solidFill>
              </a:rPr>
              <a:t>Ustanovení opatrovníka </a:t>
            </a:r>
            <a:r>
              <a:rPr lang="cs-CZ" b="1" dirty="0" smtClean="0">
                <a:solidFill>
                  <a:srgbClr val="002060"/>
                </a:solidFill>
              </a:rPr>
              <a:t>(§ 29 odst. 4 o. s. ř., § 118 a násl. z. ř. s., z. č., 218/2003 Sb.)</a:t>
            </a:r>
          </a:p>
          <a:p>
            <a:r>
              <a:rPr lang="cs-CZ" b="1" dirty="0" smtClean="0">
                <a:solidFill>
                  <a:srgbClr val="FF0000"/>
                </a:solidFill>
              </a:rPr>
              <a:t>Určení advokáta Českou advokátní komorou     </a:t>
            </a:r>
            <a:r>
              <a:rPr lang="cs-CZ" b="1" dirty="0" smtClean="0">
                <a:solidFill>
                  <a:srgbClr val="002060"/>
                </a:solidFill>
              </a:rPr>
              <a:t>(§ 18 odst. 2 ZA)</a:t>
            </a:r>
          </a:p>
          <a:p>
            <a:endParaRPr lang="cs-CZ" b="1" dirty="0" smtClean="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2466710428"/>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720080"/>
          </a:xfrm>
        </p:spPr>
        <p:txBody>
          <a:bodyPr>
            <a:normAutofit fontScale="90000"/>
          </a:bodyPr>
          <a:lstStyle/>
          <a:p>
            <a:pPr algn="ctr"/>
            <a:r>
              <a:rPr lang="cs-CZ" b="1" dirty="0" smtClean="0">
                <a:solidFill>
                  <a:srgbClr val="00B0F0"/>
                </a:solidFill>
              </a:rPr>
              <a:t>Záloha na náklady</a:t>
            </a:r>
            <a:endParaRPr lang="cs-CZ" b="1" dirty="0">
              <a:solidFill>
                <a:srgbClr val="00B0F0"/>
              </a:solidFill>
            </a:endParaRPr>
          </a:p>
        </p:txBody>
      </p:sp>
      <p:sp>
        <p:nvSpPr>
          <p:cNvPr id="3" name="Zástupný symbol pro obsah 2"/>
          <p:cNvSpPr>
            <a:spLocks noGrp="1"/>
          </p:cNvSpPr>
          <p:nvPr>
            <p:ph idx="1"/>
          </p:nvPr>
        </p:nvSpPr>
        <p:spPr>
          <a:xfrm>
            <a:off x="762000" y="980728"/>
            <a:ext cx="8077200" cy="5688631"/>
          </a:xfrm>
        </p:spPr>
        <p:txBody>
          <a:bodyPr>
            <a:normAutofit/>
          </a:bodyPr>
          <a:lstStyle/>
          <a:p>
            <a:r>
              <a:rPr lang="cs-CZ" b="1" dirty="0">
                <a:solidFill>
                  <a:srgbClr val="002060"/>
                </a:solidFill>
              </a:rPr>
              <a:t>Na návrh obhájce </a:t>
            </a:r>
            <a:r>
              <a:rPr lang="cs-CZ" b="1" dirty="0">
                <a:solidFill>
                  <a:srgbClr val="FF0000"/>
                </a:solidFill>
              </a:rPr>
              <a:t>může</a:t>
            </a:r>
            <a:r>
              <a:rPr lang="cs-CZ" b="1" dirty="0">
                <a:solidFill>
                  <a:srgbClr val="002060"/>
                </a:solidFill>
              </a:rPr>
              <a:t> orgán činný </a:t>
            </a:r>
            <a:r>
              <a:rPr lang="cs-CZ" b="1" dirty="0" smtClean="0">
                <a:solidFill>
                  <a:srgbClr val="002060"/>
                </a:solidFill>
              </a:rPr>
              <a:t>              v </a:t>
            </a:r>
            <a:r>
              <a:rPr lang="cs-CZ" b="1" dirty="0">
                <a:solidFill>
                  <a:srgbClr val="002060"/>
                </a:solidFill>
              </a:rPr>
              <a:t>trestním řízení přijmout </a:t>
            </a:r>
            <a:r>
              <a:rPr lang="cs-CZ" b="1" dirty="0">
                <a:solidFill>
                  <a:srgbClr val="FF0000"/>
                </a:solidFill>
              </a:rPr>
              <a:t>opatření</a:t>
            </a:r>
            <a:r>
              <a:rPr lang="cs-CZ" b="1" dirty="0">
                <a:solidFill>
                  <a:srgbClr val="002060"/>
                </a:solidFill>
              </a:rPr>
              <a:t>, aby obhájci byla poskytnuta ještě před skončením trestního stíhání přiměřená záloha na odměnu a náhradu hotových výdajů, jestliže je to odůvodněno dobou trvání trestního stíhání nebo jinými závažnými </a:t>
            </a:r>
            <a:r>
              <a:rPr lang="cs-CZ" b="1" dirty="0" smtClean="0">
                <a:solidFill>
                  <a:srgbClr val="002060"/>
                </a:solidFill>
              </a:rPr>
              <a:t>důvody. (§ 151 odst. 3 </a:t>
            </a:r>
            <a:r>
              <a:rPr lang="cs-CZ" b="1" dirty="0" err="1" smtClean="0">
                <a:solidFill>
                  <a:srgbClr val="002060"/>
                </a:solidFill>
              </a:rPr>
              <a:t>tr</a:t>
            </a:r>
            <a:r>
              <a:rPr lang="cs-CZ" b="1" dirty="0" smtClean="0">
                <a:solidFill>
                  <a:srgbClr val="002060"/>
                </a:solidFill>
              </a:rPr>
              <a:t>. řádu)</a:t>
            </a:r>
          </a:p>
          <a:p>
            <a:r>
              <a:rPr lang="cs-CZ" b="1" dirty="0">
                <a:solidFill>
                  <a:srgbClr val="002060"/>
                </a:solidFill>
              </a:rPr>
              <a:t>V odůvodněných případech stát </a:t>
            </a:r>
            <a:r>
              <a:rPr lang="cs-CZ" b="1" dirty="0">
                <a:solidFill>
                  <a:srgbClr val="FF0000"/>
                </a:solidFill>
              </a:rPr>
              <a:t>poskytne </a:t>
            </a:r>
            <a:r>
              <a:rPr lang="cs-CZ" b="1" dirty="0">
                <a:solidFill>
                  <a:srgbClr val="002060"/>
                </a:solidFill>
              </a:rPr>
              <a:t>advokátovi přiměřenou </a:t>
            </a:r>
            <a:r>
              <a:rPr lang="cs-CZ" b="1" dirty="0" smtClean="0">
                <a:solidFill>
                  <a:srgbClr val="002060"/>
                </a:solidFill>
              </a:rPr>
              <a:t>zálohu. (§ 140 odst.  2 věta druhá o. s. ř.)</a:t>
            </a:r>
            <a:endParaRPr lang="cs-CZ" b="1" dirty="0">
              <a:solidFill>
                <a:srgbClr val="002060"/>
              </a:solidFill>
            </a:endParaRPr>
          </a:p>
        </p:txBody>
      </p:sp>
    </p:spTree>
    <p:extLst>
      <p:ext uri="{BB962C8B-B14F-4D97-AF65-F5344CB8AC3E}">
        <p14:creationId xmlns:p14="http://schemas.microsoft.com/office/powerpoint/2010/main" val="3222097783"/>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smtClean="0">
                <a:solidFill>
                  <a:srgbClr val="00B0F0"/>
                </a:solidFill>
              </a:rPr>
              <a:t>Náklady ustanoveného advokáta</a:t>
            </a:r>
            <a:endParaRPr lang="cs-CZ" b="1" dirty="0">
              <a:solidFill>
                <a:srgbClr val="00B0F0"/>
              </a:solidFill>
            </a:endParaRPr>
          </a:p>
        </p:txBody>
      </p:sp>
      <p:sp>
        <p:nvSpPr>
          <p:cNvPr id="3" name="Zástupný symbol pro obsah 2"/>
          <p:cNvSpPr>
            <a:spLocks noGrp="1"/>
          </p:cNvSpPr>
          <p:nvPr>
            <p:ph idx="1"/>
          </p:nvPr>
        </p:nvSpPr>
        <p:spPr>
          <a:xfrm>
            <a:off x="762000" y="1052737"/>
            <a:ext cx="8077200" cy="5616624"/>
          </a:xfrm>
        </p:spPr>
        <p:txBody>
          <a:bodyPr>
            <a:normAutofit lnSpcReduction="10000"/>
          </a:bodyPr>
          <a:lstStyle/>
          <a:p>
            <a:r>
              <a:rPr lang="cs-CZ" sz="3600" b="1" dirty="0" smtClean="0">
                <a:solidFill>
                  <a:srgbClr val="002060"/>
                </a:solidFill>
              </a:rPr>
              <a:t>§ 140 odst. 2 o. s. ř.</a:t>
            </a:r>
          </a:p>
          <a:p>
            <a:r>
              <a:rPr lang="cs-CZ" sz="3600" b="1" dirty="0" smtClean="0">
                <a:solidFill>
                  <a:srgbClr val="002060"/>
                </a:solidFill>
              </a:rPr>
              <a:t>Advokát po skončení zastupování pošle soudu 1. stupně návrh na přiznání odměny.</a:t>
            </a:r>
          </a:p>
          <a:p>
            <a:r>
              <a:rPr lang="cs-CZ" sz="3600" b="1" dirty="0" smtClean="0">
                <a:solidFill>
                  <a:srgbClr val="002060"/>
                </a:solidFill>
              </a:rPr>
              <a:t>Soud nemá stanovenu lhůtu pro rozhodnutí.</a:t>
            </a:r>
          </a:p>
          <a:p>
            <a:r>
              <a:rPr lang="cs-CZ" sz="3600" b="1" dirty="0" smtClean="0">
                <a:solidFill>
                  <a:srgbClr val="002060"/>
                </a:solidFill>
              </a:rPr>
              <a:t>Promlčení v obecné lhůtě 3 let.</a:t>
            </a:r>
          </a:p>
          <a:p>
            <a:r>
              <a:rPr lang="cs-CZ" sz="3600" b="1" dirty="0" smtClean="0">
                <a:solidFill>
                  <a:srgbClr val="002060"/>
                </a:solidFill>
              </a:rPr>
              <a:t>Soud rozhoduje usnesením, proti němuž je přípustné odvolání.</a:t>
            </a:r>
          </a:p>
          <a:p>
            <a:r>
              <a:rPr lang="cs-CZ" sz="3600" b="1" dirty="0" smtClean="0">
                <a:solidFill>
                  <a:srgbClr val="002060"/>
                </a:solidFill>
              </a:rPr>
              <a:t>Dovolání není přípustné.</a:t>
            </a:r>
            <a:endParaRPr lang="cs-CZ" sz="3600" b="1" dirty="0">
              <a:solidFill>
                <a:srgbClr val="002060"/>
              </a:solidFill>
            </a:endParaRPr>
          </a:p>
        </p:txBody>
      </p:sp>
    </p:spTree>
    <p:extLst>
      <p:ext uri="{BB962C8B-B14F-4D97-AF65-F5344CB8AC3E}">
        <p14:creationId xmlns:p14="http://schemas.microsoft.com/office/powerpoint/2010/main" val="3003897578"/>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normAutofit/>
          </a:bodyPr>
          <a:lstStyle/>
          <a:p>
            <a:pPr algn="ctr"/>
            <a:r>
              <a:rPr lang="cs-CZ" b="1" dirty="0" smtClean="0">
                <a:solidFill>
                  <a:srgbClr val="00B0F0"/>
                </a:solidFill>
              </a:rPr>
              <a:t>Náklady ustanoveného obhájce</a:t>
            </a:r>
            <a:endParaRPr lang="cs-CZ" b="1" dirty="0">
              <a:solidFill>
                <a:srgbClr val="00B0F0"/>
              </a:solidFill>
            </a:endParaRPr>
          </a:p>
        </p:txBody>
      </p:sp>
      <p:sp>
        <p:nvSpPr>
          <p:cNvPr id="3" name="Zástupný symbol pro obsah 2"/>
          <p:cNvSpPr>
            <a:spLocks noGrp="1"/>
          </p:cNvSpPr>
          <p:nvPr>
            <p:ph idx="1"/>
          </p:nvPr>
        </p:nvSpPr>
        <p:spPr>
          <a:xfrm>
            <a:off x="762000" y="1340768"/>
            <a:ext cx="8077200" cy="5400600"/>
          </a:xfrm>
        </p:spPr>
        <p:txBody>
          <a:bodyPr>
            <a:normAutofit lnSpcReduction="10000"/>
          </a:bodyPr>
          <a:lstStyle/>
          <a:p>
            <a:r>
              <a:rPr lang="cs-CZ" b="1" dirty="0" smtClean="0">
                <a:solidFill>
                  <a:srgbClr val="002060"/>
                </a:solidFill>
              </a:rPr>
              <a:t>§ 151 </a:t>
            </a:r>
            <a:r>
              <a:rPr lang="cs-CZ" b="1" dirty="0" err="1" smtClean="0">
                <a:solidFill>
                  <a:srgbClr val="002060"/>
                </a:solidFill>
              </a:rPr>
              <a:t>tr</a:t>
            </a:r>
            <a:r>
              <a:rPr lang="cs-CZ" b="1" dirty="0" smtClean="0">
                <a:solidFill>
                  <a:srgbClr val="002060"/>
                </a:solidFill>
              </a:rPr>
              <a:t>. řádu.</a:t>
            </a:r>
          </a:p>
          <a:p>
            <a:r>
              <a:rPr lang="cs-CZ" b="1" dirty="0" smtClean="0">
                <a:solidFill>
                  <a:srgbClr val="002060"/>
                </a:solidFill>
              </a:rPr>
              <a:t>Obhájce po skončení obhajoby podá návrh na přiznání nákladů orgánu, který vedl řízení v době skončení právní pomoci, po podání obžaloby soudu 1. stupně.</a:t>
            </a:r>
          </a:p>
          <a:p>
            <a:r>
              <a:rPr lang="cs-CZ" b="1" dirty="0" smtClean="0">
                <a:solidFill>
                  <a:srgbClr val="002060"/>
                </a:solidFill>
              </a:rPr>
              <a:t>Nárok je třeba uplatnit </a:t>
            </a:r>
            <a:r>
              <a:rPr lang="cs-CZ" b="1" dirty="0" smtClean="0">
                <a:solidFill>
                  <a:srgbClr val="FF0000"/>
                </a:solidFill>
              </a:rPr>
              <a:t>do jednoho roku </a:t>
            </a:r>
            <a:r>
              <a:rPr lang="cs-CZ" b="1" dirty="0" smtClean="0">
                <a:solidFill>
                  <a:srgbClr val="002060"/>
                </a:solidFill>
              </a:rPr>
              <a:t>ode dne, kdy se obhájce dověděl, že mu povinnost obhajovat skončila.</a:t>
            </a:r>
          </a:p>
          <a:p>
            <a:r>
              <a:rPr lang="cs-CZ" b="1" dirty="0" smtClean="0">
                <a:solidFill>
                  <a:srgbClr val="002060"/>
                </a:solidFill>
              </a:rPr>
              <a:t>Proti usnesení je přípustná stížnost.</a:t>
            </a:r>
          </a:p>
          <a:p>
            <a:r>
              <a:rPr lang="cs-CZ" b="1" dirty="0" smtClean="0">
                <a:solidFill>
                  <a:srgbClr val="002060"/>
                </a:solidFill>
              </a:rPr>
              <a:t>Náklady jsou splatné </a:t>
            </a:r>
            <a:r>
              <a:rPr lang="cs-CZ" b="1" dirty="0" smtClean="0">
                <a:solidFill>
                  <a:srgbClr val="FF0000"/>
                </a:solidFill>
              </a:rPr>
              <a:t>do 30 dnů </a:t>
            </a:r>
            <a:r>
              <a:rPr lang="cs-CZ" b="1" dirty="0" smtClean="0">
                <a:solidFill>
                  <a:srgbClr val="002060"/>
                </a:solidFill>
              </a:rPr>
              <a:t>ode dne právní moci. (§ 151 odst. 5)</a:t>
            </a:r>
          </a:p>
          <a:p>
            <a:endParaRPr lang="cs-CZ" dirty="0"/>
          </a:p>
        </p:txBody>
      </p:sp>
    </p:spTree>
    <p:extLst>
      <p:ext uri="{BB962C8B-B14F-4D97-AF65-F5344CB8AC3E}">
        <p14:creationId xmlns:p14="http://schemas.microsoft.com/office/powerpoint/2010/main" val="706923518"/>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7544" y="188640"/>
            <a:ext cx="8670710" cy="855112"/>
          </a:xfrm>
        </p:spPr>
        <p:txBody>
          <a:bodyPr>
            <a:normAutofit/>
          </a:bodyPr>
          <a:lstStyle/>
          <a:p>
            <a:pPr algn="ctr"/>
            <a:r>
              <a:rPr lang="cs-CZ" sz="3600" b="1" dirty="0" smtClean="0">
                <a:solidFill>
                  <a:srgbClr val="33CC33"/>
                </a:solidFill>
              </a:rPr>
              <a:t>Judikatura – nárok ustanoveného advokáta</a:t>
            </a:r>
            <a:endParaRPr lang="cs-CZ" sz="3600"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4000" b="1" dirty="0">
                <a:solidFill>
                  <a:srgbClr val="FF0000"/>
                </a:solidFill>
              </a:rPr>
              <a:t>NSS 6 </a:t>
            </a:r>
            <a:r>
              <a:rPr lang="cs-CZ" sz="4000" b="1" dirty="0" err="1">
                <a:solidFill>
                  <a:srgbClr val="FF0000"/>
                </a:solidFill>
              </a:rPr>
              <a:t>Ads</a:t>
            </a:r>
            <a:r>
              <a:rPr lang="cs-CZ" sz="4000" b="1" dirty="0">
                <a:solidFill>
                  <a:srgbClr val="FF0000"/>
                </a:solidFill>
              </a:rPr>
              <a:t> 122/2006</a:t>
            </a:r>
            <a:r>
              <a:rPr lang="cs-CZ" sz="4000" b="1" dirty="0">
                <a:solidFill>
                  <a:srgbClr val="002060"/>
                </a:solidFill>
              </a:rPr>
              <a:t>: Jestliže </a:t>
            </a:r>
            <a:r>
              <a:rPr lang="cs-CZ" sz="4000" b="1" dirty="0" smtClean="0">
                <a:solidFill>
                  <a:srgbClr val="002060"/>
                </a:solidFill>
              </a:rPr>
              <a:t>advokát ustanovený </a:t>
            </a:r>
            <a:r>
              <a:rPr lang="cs-CZ" sz="4000" b="1" dirty="0">
                <a:solidFill>
                  <a:srgbClr val="002060"/>
                </a:solidFill>
              </a:rPr>
              <a:t>v řízení </a:t>
            </a:r>
            <a:r>
              <a:rPr lang="cs-CZ" sz="4000" b="1" dirty="0" smtClean="0">
                <a:solidFill>
                  <a:srgbClr val="002060"/>
                </a:solidFill>
              </a:rPr>
              <a:t>             o </a:t>
            </a:r>
            <a:r>
              <a:rPr lang="cs-CZ" sz="4000" b="1" dirty="0">
                <a:solidFill>
                  <a:srgbClr val="002060"/>
                </a:solidFill>
              </a:rPr>
              <a:t>kasační stížnosti stěžovatele nereaguje na výzvu soudu, aby sdělil, jaké úkony právní služby činil, vyjde soud při rozhodování </a:t>
            </a:r>
            <a:r>
              <a:rPr lang="cs-CZ" sz="4000" b="1" dirty="0" smtClean="0">
                <a:solidFill>
                  <a:srgbClr val="002060"/>
                </a:solidFill>
              </a:rPr>
              <a:t>    o </a:t>
            </a:r>
            <a:r>
              <a:rPr lang="cs-CZ" sz="4000" b="1" dirty="0">
                <a:solidFill>
                  <a:srgbClr val="002060"/>
                </a:solidFill>
              </a:rPr>
              <a:t>přiznání výše odměny a náhrady hotových výdajů ze skutečností zřejmých ze spisu</a:t>
            </a:r>
            <a:r>
              <a:rPr lang="cs-CZ" sz="4000" b="1" dirty="0" smtClean="0">
                <a:solidFill>
                  <a:srgbClr val="002060"/>
                </a:solidFill>
              </a:rPr>
              <a:t>.</a:t>
            </a:r>
          </a:p>
          <a:p>
            <a:endParaRPr lang="cs-CZ" sz="4000" b="1" dirty="0" smtClean="0">
              <a:solidFill>
                <a:srgbClr val="002060"/>
              </a:solidFill>
            </a:endParaRPr>
          </a:p>
          <a:p>
            <a:endParaRPr lang="cs-CZ" sz="4000" b="1" dirty="0">
              <a:solidFill>
                <a:srgbClr val="002060"/>
              </a:solidFill>
            </a:endParaRPr>
          </a:p>
        </p:txBody>
      </p:sp>
    </p:spTree>
    <p:custDataLst>
      <p:tags r:id="rId1"/>
    </p:custDataLst>
    <p:extLst>
      <p:ext uri="{BB962C8B-B14F-4D97-AF65-F5344CB8AC3E}">
        <p14:creationId xmlns:p14="http://schemas.microsoft.com/office/powerpoint/2010/main" val="3195577389"/>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F0"/>
                </a:solidFill>
              </a:rPr>
              <a:t>Sazby obhajoby ex offo § 10, 12a</a:t>
            </a:r>
            <a:endParaRPr lang="cs-CZ" b="1" dirty="0">
              <a:solidFill>
                <a:srgbClr val="00B0F0"/>
              </a:solidFill>
            </a:endParaRPr>
          </a:p>
        </p:txBody>
      </p:sp>
      <p:sp>
        <p:nvSpPr>
          <p:cNvPr id="3" name="Zástupný symbol pro obsah 2"/>
          <p:cNvSpPr>
            <a:spLocks noGrp="1"/>
          </p:cNvSpPr>
          <p:nvPr>
            <p:ph idx="1"/>
          </p:nvPr>
        </p:nvSpPr>
        <p:spPr>
          <a:xfrm>
            <a:off x="762000" y="1596413"/>
            <a:ext cx="8077200" cy="5261587"/>
          </a:xfrm>
        </p:spPr>
        <p:txBody>
          <a:bodyPr/>
          <a:lstStyle/>
          <a:p>
            <a:r>
              <a:rPr lang="cs-CZ" sz="4000" b="1" dirty="0" smtClean="0">
                <a:solidFill>
                  <a:srgbClr val="002060"/>
                </a:solidFill>
              </a:rPr>
              <a:t>Neveřejné zasedání – úkon za      </a:t>
            </a:r>
            <a:r>
              <a:rPr lang="cs-CZ" sz="4000" b="1" dirty="0" smtClean="0">
                <a:solidFill>
                  <a:srgbClr val="FF0000"/>
                </a:solidFill>
              </a:rPr>
              <a:t>400 Kč</a:t>
            </a:r>
            <a:endParaRPr lang="cs-CZ" sz="4000" b="1" dirty="0" smtClean="0">
              <a:solidFill>
                <a:srgbClr val="002060"/>
              </a:solidFill>
            </a:endParaRPr>
          </a:p>
          <a:p>
            <a:r>
              <a:rPr lang="cs-CZ" sz="4000" b="1" dirty="0" smtClean="0">
                <a:solidFill>
                  <a:srgbClr val="002060"/>
                </a:solidFill>
              </a:rPr>
              <a:t>Trest až jeden rok - </a:t>
            </a:r>
            <a:r>
              <a:rPr lang="cs-CZ" sz="4000" b="1" dirty="0">
                <a:solidFill>
                  <a:srgbClr val="002060"/>
                </a:solidFill>
              </a:rPr>
              <a:t>úkon za </a:t>
            </a:r>
            <a:r>
              <a:rPr lang="cs-CZ" sz="4000" b="1" dirty="0" smtClean="0">
                <a:solidFill>
                  <a:srgbClr val="FF0000"/>
                </a:solidFill>
              </a:rPr>
              <a:t>800 Kč</a:t>
            </a:r>
            <a:endParaRPr lang="cs-CZ" sz="4000" b="1" dirty="0" smtClean="0">
              <a:solidFill>
                <a:srgbClr val="002060"/>
              </a:solidFill>
            </a:endParaRPr>
          </a:p>
          <a:p>
            <a:r>
              <a:rPr lang="cs-CZ" sz="4000" b="1" dirty="0" smtClean="0">
                <a:solidFill>
                  <a:srgbClr val="002060"/>
                </a:solidFill>
              </a:rPr>
              <a:t>Trest jeden rok až pět let - </a:t>
            </a:r>
            <a:r>
              <a:rPr lang="cs-CZ" sz="4000" b="1" dirty="0">
                <a:solidFill>
                  <a:srgbClr val="002060"/>
                </a:solidFill>
              </a:rPr>
              <a:t>úkon </a:t>
            </a:r>
            <a:r>
              <a:rPr lang="cs-CZ" sz="4000" b="1" dirty="0" smtClean="0">
                <a:solidFill>
                  <a:srgbClr val="002060"/>
                </a:solidFill>
              </a:rPr>
              <a:t>za     </a:t>
            </a:r>
            <a:r>
              <a:rPr lang="cs-CZ" sz="4000" b="1" dirty="0" smtClean="0">
                <a:solidFill>
                  <a:srgbClr val="FF0000"/>
                </a:solidFill>
              </a:rPr>
              <a:t>1200 Kč</a:t>
            </a:r>
            <a:r>
              <a:rPr lang="cs-CZ" sz="4000" b="1" dirty="0" smtClean="0">
                <a:solidFill>
                  <a:srgbClr val="002060"/>
                </a:solidFill>
              </a:rPr>
              <a:t> </a:t>
            </a:r>
          </a:p>
          <a:p>
            <a:r>
              <a:rPr lang="cs-CZ" sz="4000" b="1" dirty="0" smtClean="0">
                <a:solidFill>
                  <a:srgbClr val="002060"/>
                </a:solidFill>
              </a:rPr>
              <a:t>Pět až deset let - </a:t>
            </a:r>
            <a:r>
              <a:rPr lang="cs-CZ" sz="4000" b="1" dirty="0">
                <a:solidFill>
                  <a:srgbClr val="002060"/>
                </a:solidFill>
              </a:rPr>
              <a:t>úkon za </a:t>
            </a:r>
            <a:r>
              <a:rPr lang="cs-CZ" sz="4000" b="1" dirty="0" smtClean="0">
                <a:solidFill>
                  <a:srgbClr val="FF0000"/>
                </a:solidFill>
              </a:rPr>
              <a:t>1840 Kč</a:t>
            </a:r>
            <a:endParaRPr lang="cs-CZ" sz="4000" b="1" dirty="0" smtClean="0">
              <a:solidFill>
                <a:srgbClr val="002060"/>
              </a:solidFill>
            </a:endParaRPr>
          </a:p>
          <a:p>
            <a:r>
              <a:rPr lang="cs-CZ" sz="4000" b="1" dirty="0" smtClean="0">
                <a:solidFill>
                  <a:srgbClr val="002060"/>
                </a:solidFill>
              </a:rPr>
              <a:t>Nad deset let - </a:t>
            </a:r>
            <a:r>
              <a:rPr lang="cs-CZ" sz="4000" b="1" dirty="0">
                <a:solidFill>
                  <a:srgbClr val="002060"/>
                </a:solidFill>
              </a:rPr>
              <a:t>úkon za </a:t>
            </a:r>
            <a:r>
              <a:rPr lang="cs-CZ" sz="4000" b="1" dirty="0" smtClean="0">
                <a:solidFill>
                  <a:srgbClr val="FF0000"/>
                </a:solidFill>
              </a:rPr>
              <a:t>2.480 Kč</a:t>
            </a:r>
          </a:p>
          <a:p>
            <a:endParaRPr lang="cs-CZ" b="1" dirty="0">
              <a:solidFill>
                <a:srgbClr val="FF0000"/>
              </a:solidFill>
            </a:endParaRPr>
          </a:p>
          <a:p>
            <a:pPr marL="0" indent="0">
              <a:buNone/>
            </a:pPr>
            <a:endParaRPr lang="cs-CZ" b="1" dirty="0" smtClean="0">
              <a:solidFill>
                <a:srgbClr val="002060"/>
              </a:solidFill>
            </a:endParaRPr>
          </a:p>
          <a:p>
            <a:pPr marL="0" indent="0">
              <a:buNone/>
            </a:pPr>
            <a:endParaRPr lang="cs-CZ" b="1" dirty="0">
              <a:solidFill>
                <a:srgbClr val="002060"/>
              </a:solidFill>
            </a:endParaRPr>
          </a:p>
        </p:txBody>
      </p:sp>
    </p:spTree>
    <p:extLst>
      <p:ext uri="{BB962C8B-B14F-4D97-AF65-F5344CB8AC3E}">
        <p14:creationId xmlns:p14="http://schemas.microsoft.com/office/powerpoint/2010/main" val="685339071"/>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normAutofit/>
          </a:bodyPr>
          <a:lstStyle/>
          <a:p>
            <a:pPr algn="ctr"/>
            <a:r>
              <a:rPr lang="cs-CZ" b="1" dirty="0" smtClean="0">
                <a:solidFill>
                  <a:srgbClr val="33CC33"/>
                </a:solidFill>
              </a:rPr>
              <a:t>Judikatura – obhájce ex offo</a:t>
            </a:r>
            <a:endParaRPr lang="cs-CZ" b="1" dirty="0">
              <a:solidFill>
                <a:srgbClr val="33CC33"/>
              </a:solidFill>
            </a:endParaRPr>
          </a:p>
        </p:txBody>
      </p:sp>
      <p:sp>
        <p:nvSpPr>
          <p:cNvPr id="3" name="Content Placeholder 2"/>
          <p:cNvSpPr>
            <a:spLocks noGrp="1"/>
          </p:cNvSpPr>
          <p:nvPr>
            <p:ph idx="1"/>
            <p:custDataLst>
              <p:tags r:id="rId3"/>
            </p:custDataLst>
          </p:nvPr>
        </p:nvSpPr>
        <p:spPr>
          <a:xfrm>
            <a:off x="827584" y="1484784"/>
            <a:ext cx="8077200" cy="5345602"/>
          </a:xfrm>
        </p:spPr>
        <p:txBody>
          <a:bodyPr>
            <a:noAutofit/>
          </a:bodyPr>
          <a:lstStyle/>
          <a:p>
            <a:r>
              <a:rPr lang="cs-CZ" sz="2800" b="1" dirty="0" smtClean="0">
                <a:solidFill>
                  <a:srgbClr val="FF0000"/>
                </a:solidFill>
              </a:rPr>
              <a:t>Nález </a:t>
            </a:r>
            <a:r>
              <a:rPr lang="cs-CZ" sz="2800" b="1" dirty="0">
                <a:solidFill>
                  <a:srgbClr val="FF0000"/>
                </a:solidFill>
              </a:rPr>
              <a:t>IV. ÚS </a:t>
            </a:r>
            <a:r>
              <a:rPr lang="cs-CZ" sz="2800" b="1" dirty="0" smtClean="0">
                <a:solidFill>
                  <a:srgbClr val="FF0000"/>
                </a:solidFill>
              </a:rPr>
              <a:t>167/2005: </a:t>
            </a:r>
            <a:r>
              <a:rPr lang="cs-CZ" sz="2800" b="1" dirty="0">
                <a:solidFill>
                  <a:srgbClr val="002060"/>
                </a:solidFill>
              </a:rPr>
              <a:t>Pokud ustanovený obhájce podá za klienta ještě dovolání, přísluší mu odměna i za tento úkon, byť k němu došlo po pravomocném skončení věci</a:t>
            </a:r>
            <a:r>
              <a:rPr lang="cs-CZ" sz="2800" b="1" dirty="0" smtClean="0">
                <a:solidFill>
                  <a:srgbClr val="002060"/>
                </a:solidFill>
              </a:rPr>
              <a:t>.</a:t>
            </a:r>
            <a:endParaRPr lang="cs-CZ" sz="2800" b="1" dirty="0">
              <a:solidFill>
                <a:srgbClr val="002060"/>
              </a:solidFill>
            </a:endParaRPr>
          </a:p>
          <a:p>
            <a:r>
              <a:rPr lang="cs-CZ" sz="2800" b="1" dirty="0">
                <a:solidFill>
                  <a:srgbClr val="002060"/>
                </a:solidFill>
              </a:rPr>
              <a:t>Ale</a:t>
            </a:r>
            <a:r>
              <a:rPr lang="cs-CZ" sz="2800" b="1" dirty="0">
                <a:solidFill>
                  <a:srgbClr val="FF0000"/>
                </a:solidFill>
              </a:rPr>
              <a:t> NS 2 To 79/2008: </a:t>
            </a:r>
            <a:r>
              <a:rPr lang="cs-CZ" sz="2800" b="1" dirty="0">
                <a:solidFill>
                  <a:srgbClr val="002060"/>
                </a:solidFill>
              </a:rPr>
              <a:t>Obhájci nenáleží odměna za dovolání, které podal proti vůli odsouzeného, pokud nejde o případ uvedený v § 41 odst. 4 </a:t>
            </a:r>
            <a:r>
              <a:rPr lang="cs-CZ" sz="2800" b="1" dirty="0" err="1">
                <a:solidFill>
                  <a:srgbClr val="002060"/>
                </a:solidFill>
              </a:rPr>
              <a:t>tr</a:t>
            </a:r>
            <a:r>
              <a:rPr lang="cs-CZ" sz="2800" b="1" dirty="0">
                <a:solidFill>
                  <a:srgbClr val="002060"/>
                </a:solidFill>
              </a:rPr>
              <a:t>. ř</a:t>
            </a:r>
            <a:r>
              <a:rPr lang="cs-CZ" sz="2800" b="1" dirty="0" smtClean="0">
                <a:solidFill>
                  <a:srgbClr val="002060"/>
                </a:solidFill>
              </a:rPr>
              <a:t>.</a:t>
            </a:r>
            <a:endParaRPr lang="cs-CZ" sz="2800" b="1" dirty="0">
              <a:solidFill>
                <a:srgbClr val="002060"/>
              </a:solidFill>
            </a:endParaRPr>
          </a:p>
          <a:p>
            <a:r>
              <a:rPr lang="cs-CZ" sz="2800" b="1" dirty="0">
                <a:solidFill>
                  <a:srgbClr val="FF0000"/>
                </a:solidFill>
              </a:rPr>
              <a:t>NS 6 To 11/91: </a:t>
            </a:r>
            <a:r>
              <a:rPr lang="cs-CZ" sz="2800" b="1" dirty="0">
                <a:solidFill>
                  <a:srgbClr val="002060"/>
                </a:solidFill>
              </a:rPr>
              <a:t>Soud přezkoumává správnost účtování úkonů obhájce ustanoveného ex offo, nikoliv kvalitu úkonů poskytnuté právní pomoci</a:t>
            </a:r>
            <a:r>
              <a:rPr lang="cs-CZ" sz="2800" b="1" dirty="0" smtClean="0">
                <a:solidFill>
                  <a:srgbClr val="002060"/>
                </a:solidFill>
              </a:rPr>
              <a:t>.</a:t>
            </a:r>
          </a:p>
          <a:p>
            <a:endParaRPr lang="cs-CZ" sz="2800" b="1" dirty="0">
              <a:solidFill>
                <a:srgbClr val="002060"/>
              </a:solidFill>
            </a:endParaRPr>
          </a:p>
        </p:txBody>
      </p:sp>
    </p:spTree>
    <p:custDataLst>
      <p:tags r:id="rId1"/>
    </p:custDataLst>
    <p:extLst>
      <p:ext uri="{BB962C8B-B14F-4D97-AF65-F5344CB8AC3E}">
        <p14:creationId xmlns:p14="http://schemas.microsoft.com/office/powerpoint/2010/main" val="3117190288"/>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280920" cy="855112"/>
          </a:xfrm>
        </p:spPr>
        <p:txBody>
          <a:bodyPr/>
          <a:lstStyle/>
          <a:p>
            <a:pPr algn="ctr"/>
            <a:r>
              <a:rPr lang="cs-CZ" b="1" dirty="0" smtClean="0">
                <a:solidFill>
                  <a:srgbClr val="33CC33"/>
                </a:solidFill>
              </a:rPr>
              <a:t>Judikatura – ustanovený obhájce</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b="1" dirty="0">
                <a:solidFill>
                  <a:srgbClr val="FF0000"/>
                </a:solidFill>
              </a:rPr>
              <a:t>VS v Praze 2 To 28/2004 (BA 3/2005, str. 46): </a:t>
            </a:r>
            <a:r>
              <a:rPr lang="cs-CZ" b="1" dirty="0">
                <a:solidFill>
                  <a:srgbClr val="002060"/>
                </a:solidFill>
              </a:rPr>
              <a:t>Dojde-li k nesprávnému propočtu odměny ustanoveného obhájce, je soud po jeho stížnosti povinen respektovat zásadu zákazu změny k horšímu</a:t>
            </a:r>
            <a:r>
              <a:rPr lang="cs-CZ" b="1" dirty="0" smtClean="0">
                <a:solidFill>
                  <a:srgbClr val="002060"/>
                </a:solidFill>
              </a:rPr>
              <a:t>.</a:t>
            </a:r>
            <a:r>
              <a:rPr lang="cs-CZ" b="1" dirty="0">
                <a:solidFill>
                  <a:srgbClr val="002060"/>
                </a:solidFill>
              </a:rPr>
              <a:t> </a:t>
            </a:r>
          </a:p>
          <a:p>
            <a:r>
              <a:rPr lang="cs-CZ" b="1" dirty="0">
                <a:solidFill>
                  <a:srgbClr val="FF0000"/>
                </a:solidFill>
              </a:rPr>
              <a:t>VS v Praze 5 To 41/2001 (BA 4/2002, str. 70): </a:t>
            </a:r>
            <a:r>
              <a:rPr lang="cs-CZ" b="1" dirty="0">
                <a:solidFill>
                  <a:srgbClr val="002060"/>
                </a:solidFill>
              </a:rPr>
              <a:t>Bez návrhu ustanoveného obhájce nelze rozhodnout o jeho odměně. Při podání návrhu na poskytnutí přiměřené zálohy není </a:t>
            </a:r>
            <a:r>
              <a:rPr lang="cs-CZ" b="1" dirty="0" smtClean="0">
                <a:solidFill>
                  <a:srgbClr val="002060"/>
                </a:solidFill>
              </a:rPr>
              <a:t>nezbytné provedení </a:t>
            </a:r>
            <a:r>
              <a:rPr lang="cs-CZ" b="1" dirty="0">
                <a:solidFill>
                  <a:srgbClr val="002060"/>
                </a:solidFill>
              </a:rPr>
              <a:t>specifikace jednotlivých dosud vykonaných úkonů právní </a:t>
            </a:r>
            <a:r>
              <a:rPr lang="cs-CZ" b="1" dirty="0" smtClean="0">
                <a:solidFill>
                  <a:srgbClr val="002060"/>
                </a:solidFill>
              </a:rPr>
              <a:t>služby</a:t>
            </a:r>
            <a:r>
              <a:rPr lang="cs-CZ" b="1" dirty="0">
                <a:solidFill>
                  <a:srgbClr val="002060"/>
                </a:solidFill>
              </a:rPr>
              <a:t>.</a:t>
            </a:r>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244539070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077200" cy="1071136"/>
          </a:xfrm>
        </p:spPr>
        <p:txBody>
          <a:bodyPr/>
          <a:lstStyle/>
          <a:p>
            <a:pPr algn="ctr"/>
            <a:r>
              <a:rPr lang="cs-CZ" b="1" dirty="0" smtClean="0">
                <a:solidFill>
                  <a:srgbClr val="00B0F0"/>
                </a:solidFill>
              </a:rPr>
              <a:t>Stavovské předpisy</a:t>
            </a:r>
            <a:endParaRPr lang="cs-CZ" b="1" dirty="0">
              <a:solidFill>
                <a:srgbClr val="00B0F0"/>
              </a:solidFill>
            </a:endParaRPr>
          </a:p>
        </p:txBody>
      </p:sp>
      <p:sp>
        <p:nvSpPr>
          <p:cNvPr id="5" name="Content Placeholder 4"/>
          <p:cNvSpPr>
            <a:spLocks noGrp="1"/>
          </p:cNvSpPr>
          <p:nvPr>
            <p:ph idx="1"/>
            <p:custDataLst>
              <p:tags r:id="rId3"/>
            </p:custDataLst>
          </p:nvPr>
        </p:nvSpPr>
        <p:spPr>
          <a:xfrm>
            <a:off x="762000" y="1268760"/>
            <a:ext cx="8077200" cy="5328592"/>
          </a:xfrm>
        </p:spPr>
        <p:txBody>
          <a:bodyPr>
            <a:normAutofit/>
          </a:bodyPr>
          <a:lstStyle/>
          <a:p>
            <a:r>
              <a:rPr lang="cs-CZ" altLang="cs-CZ" b="1" dirty="0" smtClean="0">
                <a:solidFill>
                  <a:srgbClr val="002060"/>
                </a:solidFill>
              </a:rPr>
              <a:t>Usnesení </a:t>
            </a:r>
            <a:r>
              <a:rPr lang="cs-CZ" altLang="cs-CZ" b="1" dirty="0">
                <a:solidFill>
                  <a:srgbClr val="002060"/>
                </a:solidFill>
              </a:rPr>
              <a:t>představenstva ČAK ze dne 31. 10. 1996, č. 1/1997 Věstníku (Pravidla profesionální etiky a pravidla soutěže advokátů </a:t>
            </a:r>
            <a:r>
              <a:rPr lang="cs-CZ" altLang="cs-CZ" b="1" dirty="0" smtClean="0">
                <a:solidFill>
                  <a:srgbClr val="002060"/>
                </a:solidFill>
              </a:rPr>
              <a:t>ČR) </a:t>
            </a:r>
            <a:r>
              <a:rPr lang="cs-CZ" altLang="cs-CZ" b="1" dirty="0">
                <a:solidFill>
                  <a:srgbClr val="FF0000"/>
                </a:solidFill>
              </a:rPr>
              <a:t>Etická </a:t>
            </a:r>
            <a:r>
              <a:rPr lang="cs-CZ" altLang="cs-CZ" b="1" dirty="0" smtClean="0">
                <a:solidFill>
                  <a:srgbClr val="FF0000"/>
                </a:solidFill>
              </a:rPr>
              <a:t>pravidla</a:t>
            </a:r>
          </a:p>
          <a:p>
            <a:r>
              <a:rPr lang="cs-CZ" altLang="cs-CZ" b="1" dirty="0" smtClean="0">
                <a:solidFill>
                  <a:srgbClr val="002060"/>
                </a:solidFill>
              </a:rPr>
              <a:t>Usnesení představenstva ČAK ze dne 8. 11. 1999, č. 9/1999 Věstníku (o dokumentaci advokáta při poskytování právních služeb)</a:t>
            </a:r>
          </a:p>
          <a:p>
            <a:r>
              <a:rPr lang="cs-CZ" altLang="cs-CZ" b="1" dirty="0" smtClean="0">
                <a:solidFill>
                  <a:srgbClr val="002060"/>
                </a:solidFill>
              </a:rPr>
              <a:t>Usnesení </a:t>
            </a:r>
            <a:r>
              <a:rPr lang="cs-CZ" altLang="cs-CZ" b="1" dirty="0">
                <a:solidFill>
                  <a:srgbClr val="002060"/>
                </a:solidFill>
              </a:rPr>
              <a:t>představenstva ČAK ze dne </a:t>
            </a:r>
            <a:r>
              <a:rPr lang="cs-CZ" altLang="cs-CZ" b="1" dirty="0" smtClean="0">
                <a:solidFill>
                  <a:srgbClr val="002060"/>
                </a:solidFill>
              </a:rPr>
              <a:t>28. června 2004, č. 7/2004 Věstníku                     (o provádění úschov)</a:t>
            </a:r>
          </a:p>
          <a:p>
            <a:pPr marL="0" indent="0">
              <a:buNone/>
            </a:pPr>
            <a:endParaRPr lang="cs-CZ" altLang="cs-CZ" b="1" dirty="0" smtClean="0">
              <a:solidFill>
                <a:srgbClr val="FF0000"/>
              </a:solidFill>
            </a:endParaRPr>
          </a:p>
          <a:p>
            <a:endParaRPr lang="cs-CZ" altLang="cs-CZ" b="1" dirty="0" smtClean="0">
              <a:solidFill>
                <a:srgbClr val="002060"/>
              </a:solidFill>
            </a:endParaRPr>
          </a:p>
          <a:p>
            <a:endParaRPr lang="cs-CZ" altLang="cs-CZ" b="1" dirty="0">
              <a:solidFill>
                <a:srgbClr val="002060"/>
              </a:solidFill>
            </a:endParaRPr>
          </a:p>
          <a:p>
            <a:endParaRPr lang="cs-CZ" altLang="cs-CZ" b="1" dirty="0" smtClean="0">
              <a:solidFill>
                <a:srgbClr val="FF0000"/>
              </a:solidFill>
            </a:endParaRPr>
          </a:p>
          <a:p>
            <a:endParaRPr lang="cs-CZ" altLang="cs-CZ" b="1" dirty="0" smtClean="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2179374866"/>
      </p:ext>
    </p:extLst>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Judikatura -  ustanovený obhájce</a:t>
            </a:r>
            <a:endParaRPr lang="cs-CZ" b="1" dirty="0">
              <a:solidFill>
                <a:srgbClr val="33CC33"/>
              </a:solidFill>
            </a:endParaRPr>
          </a:p>
        </p:txBody>
      </p:sp>
      <p:sp>
        <p:nvSpPr>
          <p:cNvPr id="3" name="Content Placeholder 2"/>
          <p:cNvSpPr>
            <a:spLocks noGrp="1"/>
          </p:cNvSpPr>
          <p:nvPr>
            <p:ph idx="1"/>
            <p:custDataLst>
              <p:tags r:id="rId3"/>
            </p:custDataLst>
          </p:nvPr>
        </p:nvSpPr>
        <p:spPr>
          <a:xfrm>
            <a:off x="683568" y="1241377"/>
            <a:ext cx="8077200" cy="5616623"/>
          </a:xfrm>
        </p:spPr>
        <p:txBody>
          <a:bodyPr>
            <a:noAutofit/>
          </a:bodyPr>
          <a:lstStyle/>
          <a:p>
            <a:r>
              <a:rPr lang="cs-CZ" b="1" dirty="0">
                <a:solidFill>
                  <a:srgbClr val="FF0000"/>
                </a:solidFill>
              </a:rPr>
              <a:t>VS v Praze 4 </a:t>
            </a:r>
            <a:r>
              <a:rPr lang="cs-CZ" b="1" dirty="0" err="1">
                <a:solidFill>
                  <a:srgbClr val="FF0000"/>
                </a:solidFill>
              </a:rPr>
              <a:t>Tz</a:t>
            </a:r>
            <a:r>
              <a:rPr lang="cs-CZ" b="1" dirty="0">
                <a:solidFill>
                  <a:srgbClr val="FF0000"/>
                </a:solidFill>
              </a:rPr>
              <a:t> 8/95: </a:t>
            </a:r>
            <a:r>
              <a:rPr lang="cs-CZ" b="1" dirty="0">
                <a:solidFill>
                  <a:srgbClr val="002060"/>
                </a:solidFill>
              </a:rPr>
              <a:t>Odměna a náhrada hotových výdajů ustanoveného obhájce jsou částky nárokové, lze o nich rozhodovat jen na základě návrhu obhájce a jen co do výše, kterou obhájce požaduje</a:t>
            </a:r>
            <a:r>
              <a:rPr lang="cs-CZ" b="1" dirty="0" smtClean="0">
                <a:solidFill>
                  <a:srgbClr val="002060"/>
                </a:solidFill>
              </a:rPr>
              <a:t>.</a:t>
            </a:r>
          </a:p>
          <a:p>
            <a:r>
              <a:rPr lang="cs-CZ" b="1" dirty="0">
                <a:solidFill>
                  <a:srgbClr val="FF0000"/>
                </a:solidFill>
              </a:rPr>
              <a:t>VS v Praze 4 To 53/98 (BA 1/1999, str. 71</a:t>
            </a:r>
            <a:r>
              <a:rPr lang="cs-CZ" b="1" dirty="0" smtClean="0">
                <a:solidFill>
                  <a:srgbClr val="FF0000"/>
                </a:solidFill>
              </a:rPr>
              <a:t>): </a:t>
            </a:r>
            <a:r>
              <a:rPr lang="cs-CZ" b="1" dirty="0">
                <a:solidFill>
                  <a:srgbClr val="002060"/>
                </a:solidFill>
              </a:rPr>
              <a:t>Studium spisu v obsáhlé trestní věci, v níž obhájce převzal obhajobu až po vyhlášení rozsudku soudem 1. stupně, je samostatným úkonem právní služby, za tento úkon přísluší odměna podle § 11 odst. 3 AT</a:t>
            </a:r>
            <a:r>
              <a:rPr lang="cs-CZ" b="1" dirty="0" smtClean="0">
                <a:solidFill>
                  <a:srgbClr val="002060"/>
                </a:solidFill>
              </a:rPr>
              <a:t>.</a:t>
            </a:r>
            <a:endParaRPr lang="cs-CZ" b="1" dirty="0">
              <a:solidFill>
                <a:srgbClr val="002060"/>
              </a:solidFill>
            </a:endParaRP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3860598008"/>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F0"/>
                </a:solidFill>
              </a:rPr>
              <a:t>Úkony právní služby</a:t>
            </a:r>
            <a:endParaRPr lang="cs-CZ" b="1" dirty="0">
              <a:solidFill>
                <a:srgbClr val="00B0F0"/>
              </a:solidFill>
            </a:endParaRPr>
          </a:p>
        </p:txBody>
      </p:sp>
      <p:sp>
        <p:nvSpPr>
          <p:cNvPr id="3" name="Zástupný symbol pro obsah 2"/>
          <p:cNvSpPr>
            <a:spLocks noGrp="1"/>
          </p:cNvSpPr>
          <p:nvPr>
            <p:ph idx="1"/>
          </p:nvPr>
        </p:nvSpPr>
        <p:spPr>
          <a:xfrm>
            <a:off x="762000" y="1596413"/>
            <a:ext cx="8077200" cy="4784915"/>
          </a:xfrm>
        </p:spPr>
        <p:txBody>
          <a:bodyPr>
            <a:normAutofit/>
          </a:bodyPr>
          <a:lstStyle/>
          <a:p>
            <a:r>
              <a:rPr lang="cs-CZ" sz="4000" b="1" dirty="0" smtClean="0">
                <a:solidFill>
                  <a:srgbClr val="002060"/>
                </a:solidFill>
              </a:rPr>
              <a:t>Demonstrativní výčet v § 11 AT.</a:t>
            </a:r>
          </a:p>
          <a:p>
            <a:r>
              <a:rPr lang="cs-CZ" sz="4000" b="1" dirty="0" smtClean="0">
                <a:solidFill>
                  <a:srgbClr val="002060"/>
                </a:solidFill>
              </a:rPr>
              <a:t>Teoretická možnost využití analogie dle § 11 odst. 3.</a:t>
            </a:r>
          </a:p>
          <a:p>
            <a:r>
              <a:rPr lang="cs-CZ" sz="4000" b="1" dirty="0" smtClean="0">
                <a:solidFill>
                  <a:srgbClr val="002060"/>
                </a:solidFill>
              </a:rPr>
              <a:t>Pozor na písemná podání.</a:t>
            </a:r>
          </a:p>
          <a:p>
            <a:r>
              <a:rPr lang="cs-CZ" sz="4000" b="1" dirty="0" smtClean="0">
                <a:solidFill>
                  <a:srgbClr val="002060"/>
                </a:solidFill>
              </a:rPr>
              <a:t>Nelze použít odkaz na článek 28 Listiny základních práv a svobod!</a:t>
            </a:r>
            <a:endParaRPr lang="cs-CZ" sz="4000" b="1" dirty="0">
              <a:solidFill>
                <a:srgbClr val="002060"/>
              </a:solidFill>
            </a:endParaRPr>
          </a:p>
        </p:txBody>
      </p:sp>
    </p:spTree>
    <p:extLst>
      <p:ext uri="{BB962C8B-B14F-4D97-AF65-F5344CB8AC3E}">
        <p14:creationId xmlns:p14="http://schemas.microsoft.com/office/powerpoint/2010/main" val="2055315181"/>
      </p:ext>
    </p:extLst>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Judikatura - první porada</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2800" b="1" dirty="0" smtClean="0">
                <a:solidFill>
                  <a:srgbClr val="FF0000"/>
                </a:solidFill>
              </a:rPr>
              <a:t>KS </a:t>
            </a:r>
            <a:r>
              <a:rPr lang="cs-CZ" sz="2800" b="1" dirty="0">
                <a:solidFill>
                  <a:srgbClr val="FF0000"/>
                </a:solidFill>
              </a:rPr>
              <a:t>v Praze ze dne 1. 2. 1994, </a:t>
            </a:r>
            <a:r>
              <a:rPr lang="cs-CZ" sz="2800" b="1" dirty="0" err="1">
                <a:solidFill>
                  <a:srgbClr val="FF0000"/>
                </a:solidFill>
              </a:rPr>
              <a:t>sp</a:t>
            </a:r>
            <a:r>
              <a:rPr lang="cs-CZ" sz="2800" b="1" dirty="0">
                <a:solidFill>
                  <a:srgbClr val="FF0000"/>
                </a:solidFill>
              </a:rPr>
              <a:t>. zn. 4 To 19/94, usnesení MS v Praze ze dne 22. 3. 2000, </a:t>
            </a:r>
            <a:r>
              <a:rPr lang="cs-CZ" sz="2800" b="1" dirty="0" err="1">
                <a:solidFill>
                  <a:srgbClr val="FF0000"/>
                </a:solidFill>
              </a:rPr>
              <a:t>sp</a:t>
            </a:r>
            <a:r>
              <a:rPr lang="cs-CZ" sz="2800" b="1" dirty="0">
                <a:solidFill>
                  <a:srgbClr val="FF0000"/>
                </a:solidFill>
              </a:rPr>
              <a:t>. zn. 5 To 139/2000: </a:t>
            </a:r>
            <a:r>
              <a:rPr lang="cs-CZ" sz="2800" b="1" dirty="0">
                <a:solidFill>
                  <a:srgbClr val="002060"/>
                </a:solidFill>
              </a:rPr>
              <a:t>Provedení </a:t>
            </a:r>
            <a:r>
              <a:rPr lang="cs-CZ" sz="2800" b="1" dirty="0" smtClean="0">
                <a:solidFill>
                  <a:srgbClr val="002060"/>
                </a:solidFill>
              </a:rPr>
              <a:t>první </a:t>
            </a:r>
            <a:r>
              <a:rPr lang="cs-CZ" sz="2800" b="1" dirty="0">
                <a:solidFill>
                  <a:srgbClr val="002060"/>
                </a:solidFill>
              </a:rPr>
              <a:t>porady s klientem není nutnou podmínkou k tomu, aby ustanovený obhájce mohl vyúčtovat plnou částku odměny za úkon dle § 11 odst. 1 písm. b). Podobně: </a:t>
            </a:r>
            <a:r>
              <a:rPr lang="cs-CZ" sz="2800" b="1" dirty="0">
                <a:solidFill>
                  <a:srgbClr val="FF0000"/>
                </a:solidFill>
              </a:rPr>
              <a:t>NS 20 Co </a:t>
            </a:r>
            <a:r>
              <a:rPr lang="cs-CZ" sz="2800" b="1" dirty="0" smtClean="0">
                <a:solidFill>
                  <a:srgbClr val="FF0000"/>
                </a:solidFill>
              </a:rPr>
              <a:t>144/2011.</a:t>
            </a:r>
            <a:endParaRPr lang="cs-CZ" sz="2800" b="1" dirty="0">
              <a:solidFill>
                <a:srgbClr val="FF0000"/>
              </a:solidFill>
            </a:endParaRPr>
          </a:p>
          <a:p>
            <a:r>
              <a:rPr lang="cs-CZ" sz="2800" b="1" dirty="0">
                <a:solidFill>
                  <a:srgbClr val="FF0000"/>
                </a:solidFill>
              </a:rPr>
              <a:t>KS v Brně 7 To 408/94: </a:t>
            </a:r>
            <a:r>
              <a:rPr lang="cs-CZ" sz="2800" b="1" dirty="0">
                <a:solidFill>
                  <a:srgbClr val="002060"/>
                </a:solidFill>
              </a:rPr>
              <a:t>Jestliže ustanovený obhájce ihned po ustanovení požádá o zproštění, aniž by provedl první poradu s klientem či jiné úkony, nevzniká obhájci právo na odměnu a náhradu hotových výdajů.</a:t>
            </a:r>
          </a:p>
          <a:p>
            <a:endParaRPr lang="cs-CZ" sz="2800" b="1" dirty="0">
              <a:solidFill>
                <a:srgbClr val="002060"/>
              </a:solidFill>
            </a:endParaRPr>
          </a:p>
        </p:txBody>
      </p:sp>
    </p:spTree>
    <p:custDataLst>
      <p:tags r:id="rId1"/>
    </p:custDataLst>
    <p:extLst>
      <p:ext uri="{BB962C8B-B14F-4D97-AF65-F5344CB8AC3E}">
        <p14:creationId xmlns:p14="http://schemas.microsoft.com/office/powerpoint/2010/main" val="1318505709"/>
      </p:ext>
    </p:extLst>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Soudní judikatura - úkony</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3400" b="1" dirty="0">
                <a:solidFill>
                  <a:srgbClr val="FF0000"/>
                </a:solidFill>
              </a:rPr>
              <a:t>VS v Praze 2 To 28/2004 (BA 3/2005, str. 46): </a:t>
            </a:r>
            <a:r>
              <a:rPr lang="cs-CZ" sz="3400" b="1" dirty="0">
                <a:solidFill>
                  <a:srgbClr val="002060"/>
                </a:solidFill>
              </a:rPr>
              <a:t>Za vypracování písemností týkajících se pouze dokazování adresovaných soudu prvního stupně odměna </a:t>
            </a:r>
            <a:r>
              <a:rPr lang="cs-CZ" sz="3400" b="1" dirty="0" smtClean="0">
                <a:solidFill>
                  <a:srgbClr val="002060"/>
                </a:solidFill>
              </a:rPr>
              <a:t>nepřísluší.</a:t>
            </a:r>
            <a:r>
              <a:rPr lang="cs-CZ" sz="3400" b="1" dirty="0">
                <a:solidFill>
                  <a:srgbClr val="002060"/>
                </a:solidFill>
              </a:rPr>
              <a:t>	</a:t>
            </a:r>
          </a:p>
          <a:p>
            <a:r>
              <a:rPr lang="cs-CZ" sz="3400" b="1" dirty="0">
                <a:solidFill>
                  <a:srgbClr val="FF0000"/>
                </a:solidFill>
              </a:rPr>
              <a:t>VS v Praze 8 To 59/99: </a:t>
            </a:r>
            <a:r>
              <a:rPr lang="cs-CZ" sz="3400" b="1" dirty="0">
                <a:solidFill>
                  <a:srgbClr val="002060"/>
                </a:solidFill>
              </a:rPr>
              <a:t>Závěrečnou řeč obhájce vypracovanou písemně nelze pokládat za „písemné podání ve věci samé“ ve smyslu § 11 odst. 1 písm. d) AT, a proto za tento úkon odměna nepřísluší</a:t>
            </a:r>
            <a:r>
              <a:rPr lang="cs-CZ" sz="3400" b="1" dirty="0" smtClean="0">
                <a:solidFill>
                  <a:srgbClr val="002060"/>
                </a:solidFill>
              </a:rPr>
              <a:t>.</a:t>
            </a:r>
            <a:endParaRPr lang="cs-CZ" sz="3400" b="1" dirty="0">
              <a:solidFill>
                <a:srgbClr val="002060"/>
              </a:solidFill>
            </a:endParaRPr>
          </a:p>
        </p:txBody>
      </p:sp>
    </p:spTree>
    <p:custDataLst>
      <p:tags r:id="rId1"/>
    </p:custDataLst>
    <p:extLst>
      <p:ext uri="{BB962C8B-B14F-4D97-AF65-F5344CB8AC3E}">
        <p14:creationId xmlns:p14="http://schemas.microsoft.com/office/powerpoint/2010/main" val="3021930229"/>
      </p:ext>
    </p:extLst>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1584176"/>
          </a:xfrm>
        </p:spPr>
        <p:txBody>
          <a:bodyPr/>
          <a:lstStyle/>
          <a:p>
            <a:pPr algn="ctr"/>
            <a:r>
              <a:rPr lang="cs-CZ" b="1" dirty="0" smtClean="0">
                <a:solidFill>
                  <a:srgbClr val="33CC33"/>
                </a:solidFill>
              </a:rPr>
              <a:t>Krajská judikatura – úkony</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782305"/>
            <a:ext cx="8077200" cy="4959062"/>
          </a:xfrm>
        </p:spPr>
        <p:txBody>
          <a:bodyPr>
            <a:noAutofit/>
          </a:bodyPr>
          <a:lstStyle/>
          <a:p>
            <a:r>
              <a:rPr lang="cs-CZ" sz="4000" b="1" dirty="0">
                <a:solidFill>
                  <a:srgbClr val="FF0000"/>
                </a:solidFill>
              </a:rPr>
              <a:t>KS v Brně 4 To 417/97 (BA 1/1998, str. 50): </a:t>
            </a:r>
            <a:r>
              <a:rPr lang="cs-CZ" sz="4000" b="1" dirty="0">
                <a:solidFill>
                  <a:srgbClr val="002060"/>
                </a:solidFill>
              </a:rPr>
              <a:t>Je-li mezi dvěma výslechy svědka v přípravném řízení v týž den časová přetržka (v tomto případě čtyři hodiny), je třeba tyto dva výslechy považovat </a:t>
            </a:r>
            <a:r>
              <a:rPr lang="cs-CZ" sz="4000" b="1" dirty="0" smtClean="0">
                <a:solidFill>
                  <a:srgbClr val="002060"/>
                </a:solidFill>
              </a:rPr>
              <a:t>za </a:t>
            </a:r>
            <a:r>
              <a:rPr lang="cs-CZ" sz="4000" b="1" dirty="0">
                <a:solidFill>
                  <a:srgbClr val="002060"/>
                </a:solidFill>
              </a:rPr>
              <a:t>samostatné úkony právní služby</a:t>
            </a:r>
            <a:r>
              <a:rPr lang="cs-CZ" sz="4000" b="1" dirty="0" smtClean="0">
                <a:solidFill>
                  <a:srgbClr val="002060"/>
                </a:solidFill>
              </a:rPr>
              <a:t>.</a:t>
            </a:r>
          </a:p>
          <a:p>
            <a:endParaRPr lang="cs-CZ" sz="4000" b="1" dirty="0">
              <a:solidFill>
                <a:srgbClr val="002060"/>
              </a:solidFill>
            </a:endParaRPr>
          </a:p>
        </p:txBody>
      </p:sp>
    </p:spTree>
    <p:custDataLst>
      <p:tags r:id="rId1"/>
    </p:custDataLst>
    <p:extLst>
      <p:ext uri="{BB962C8B-B14F-4D97-AF65-F5344CB8AC3E}">
        <p14:creationId xmlns:p14="http://schemas.microsoft.com/office/powerpoint/2010/main" val="2323934659"/>
      </p:ext>
    </p:extLst>
  </p:cSld>
  <p:clrMapOvr>
    <a:masterClrMapping/>
  </p:clrMapOvr>
  <p:transition spd="slow">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Zákonné zvýšení či snížení</a:t>
            </a:r>
            <a:endParaRPr lang="cs-CZ" dirty="0"/>
          </a:p>
        </p:txBody>
      </p:sp>
      <p:sp>
        <p:nvSpPr>
          <p:cNvPr id="3" name="Zástupný symbol pro obsah 2"/>
          <p:cNvSpPr>
            <a:spLocks noGrp="1"/>
          </p:cNvSpPr>
          <p:nvPr>
            <p:ph idx="1"/>
          </p:nvPr>
        </p:nvSpPr>
        <p:spPr>
          <a:xfrm>
            <a:off x="755576" y="1148191"/>
            <a:ext cx="8077200" cy="5688631"/>
          </a:xfrm>
        </p:spPr>
        <p:txBody>
          <a:bodyPr>
            <a:normAutofit/>
          </a:bodyPr>
          <a:lstStyle/>
          <a:p>
            <a:r>
              <a:rPr lang="cs-CZ" sz="3600" b="1" dirty="0" smtClean="0">
                <a:solidFill>
                  <a:srgbClr val="002060"/>
                </a:solidFill>
              </a:rPr>
              <a:t>Lze snížit o 50 % (§ 12 odst. 2 AT)</a:t>
            </a:r>
          </a:p>
          <a:p>
            <a:r>
              <a:rPr lang="cs-CZ" sz="3600" b="1" dirty="0" smtClean="0">
                <a:solidFill>
                  <a:srgbClr val="002060"/>
                </a:solidFill>
              </a:rPr>
              <a:t>Lze zvýšit o 200 % (§ 12 odst. 1)              – zejména cizí jazyk, cizí právo, časová náročnost.</a:t>
            </a:r>
          </a:p>
          <a:p>
            <a:r>
              <a:rPr lang="cs-CZ" sz="3600" b="1" dirty="0" smtClean="0">
                <a:solidFill>
                  <a:srgbClr val="002060"/>
                </a:solidFill>
              </a:rPr>
              <a:t>Souběh: odměna za trestný čin               s nejvyšší sazbou.</a:t>
            </a:r>
          </a:p>
          <a:p>
            <a:r>
              <a:rPr lang="cs-CZ" sz="3600" b="1" dirty="0">
                <a:solidFill>
                  <a:srgbClr val="002060"/>
                </a:solidFill>
              </a:rPr>
              <a:t>Spojení věcí (§ 12 odst. 3 AT): tarifní hodnoty se sečtou, maximální odměna za úkon činí </a:t>
            </a:r>
            <a:r>
              <a:rPr lang="cs-CZ" sz="3600" b="1" dirty="0">
                <a:solidFill>
                  <a:srgbClr val="FF0000"/>
                </a:solidFill>
              </a:rPr>
              <a:t>5000 Kč </a:t>
            </a:r>
            <a:r>
              <a:rPr lang="cs-CZ" sz="3600" b="1" dirty="0">
                <a:solidFill>
                  <a:srgbClr val="002060"/>
                </a:solidFill>
              </a:rPr>
              <a:t>(§ 12a odst. 2 AT)</a:t>
            </a:r>
          </a:p>
          <a:p>
            <a:endParaRPr lang="cs-CZ" sz="3600" dirty="0" smtClean="0"/>
          </a:p>
          <a:p>
            <a:endParaRPr lang="cs-CZ" sz="3600" dirty="0"/>
          </a:p>
        </p:txBody>
      </p:sp>
    </p:spTree>
    <p:extLst>
      <p:ext uri="{BB962C8B-B14F-4D97-AF65-F5344CB8AC3E}">
        <p14:creationId xmlns:p14="http://schemas.microsoft.com/office/powerpoint/2010/main" val="683160188"/>
      </p:ext>
    </p:extLst>
  </p:cSld>
  <p:clrMapOvr>
    <a:masterClrMapping/>
  </p:clrMapOvr>
  <p:transition spd="slow">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388424" cy="855112"/>
          </a:xfrm>
        </p:spPr>
        <p:txBody>
          <a:bodyPr>
            <a:normAutofit/>
          </a:bodyPr>
          <a:lstStyle/>
          <a:p>
            <a:pPr algn="ctr"/>
            <a:r>
              <a:rPr lang="cs-CZ" b="1" dirty="0" smtClean="0">
                <a:solidFill>
                  <a:srgbClr val="33CC33"/>
                </a:solidFill>
              </a:rPr>
              <a:t>Judikatura – časově náročný úkon</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3600" b="1" dirty="0">
                <a:solidFill>
                  <a:srgbClr val="FF0000"/>
                </a:solidFill>
              </a:rPr>
              <a:t>VS v Praze 8 To 12/02 (BA 8/2002 str. 78): </a:t>
            </a:r>
            <a:r>
              <a:rPr lang="cs-CZ" sz="3600" b="1" dirty="0">
                <a:solidFill>
                  <a:srgbClr val="002060"/>
                </a:solidFill>
              </a:rPr>
              <a:t>Za časově náročný úkon lze považovat výslech provedený v pozdních večerních hodinách. Zvýšení na dvojnásobek není v rozporu s § 12 odst. 1 AT</a:t>
            </a:r>
            <a:r>
              <a:rPr lang="cs-CZ" sz="3600" b="1" dirty="0" smtClean="0">
                <a:solidFill>
                  <a:srgbClr val="002060"/>
                </a:solidFill>
              </a:rPr>
              <a:t>.</a:t>
            </a:r>
            <a:endParaRPr lang="cs-CZ" sz="3600" b="1" dirty="0">
              <a:solidFill>
                <a:srgbClr val="002060"/>
              </a:solidFill>
            </a:endParaRPr>
          </a:p>
          <a:p>
            <a:r>
              <a:rPr lang="cs-CZ" sz="3600" b="1" dirty="0">
                <a:solidFill>
                  <a:srgbClr val="FF0000"/>
                </a:solidFill>
              </a:rPr>
              <a:t>VS v Praze 6 A 188/94-23: </a:t>
            </a:r>
            <a:r>
              <a:rPr lang="cs-CZ" sz="3600" b="1" dirty="0">
                <a:solidFill>
                  <a:srgbClr val="002060"/>
                </a:solidFill>
              </a:rPr>
              <a:t>Právní věc není mimořádně obtížná jen proto, že řešení právní otázky nebylo dosud uveřejněno v publikované judikatuře</a:t>
            </a:r>
            <a:r>
              <a:rPr lang="cs-CZ" sz="3600" b="1" dirty="0" smtClean="0">
                <a:solidFill>
                  <a:srgbClr val="002060"/>
                </a:solidFill>
              </a:rPr>
              <a:t>.</a:t>
            </a:r>
            <a:endParaRPr lang="cs-CZ" sz="3600" b="1" dirty="0">
              <a:solidFill>
                <a:srgbClr val="002060"/>
              </a:solidFill>
            </a:endParaRPr>
          </a:p>
          <a:p>
            <a:endParaRPr lang="cs-CZ" sz="3600" b="1" dirty="0" smtClean="0">
              <a:solidFill>
                <a:srgbClr val="002060"/>
              </a:solidFill>
            </a:endParaRPr>
          </a:p>
          <a:p>
            <a:endParaRPr lang="cs-CZ" sz="3600" b="1" dirty="0">
              <a:solidFill>
                <a:srgbClr val="002060"/>
              </a:solidFill>
            </a:endParaRPr>
          </a:p>
        </p:txBody>
      </p:sp>
    </p:spTree>
    <p:custDataLst>
      <p:tags r:id="rId1"/>
    </p:custDataLst>
    <p:extLst>
      <p:ext uri="{BB962C8B-B14F-4D97-AF65-F5344CB8AC3E}">
        <p14:creationId xmlns:p14="http://schemas.microsoft.com/office/powerpoint/2010/main" val="969932153"/>
      </p:ext>
    </p:extLst>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208912" cy="855112"/>
          </a:xfrm>
        </p:spPr>
        <p:txBody>
          <a:bodyPr>
            <a:normAutofit/>
          </a:bodyPr>
          <a:lstStyle/>
          <a:p>
            <a:pPr algn="ctr"/>
            <a:r>
              <a:rPr lang="cs-CZ" b="1" dirty="0" smtClean="0">
                <a:solidFill>
                  <a:srgbClr val="33CC33"/>
                </a:solidFill>
              </a:rPr>
              <a:t>Judikatura – stravné, režijní paušál</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3600" b="1" dirty="0">
                <a:solidFill>
                  <a:srgbClr val="FF0000"/>
                </a:solidFill>
              </a:rPr>
              <a:t>VS v Olomouci 5 To 100/2003 /BA 11-12/2003, str. 95): </a:t>
            </a:r>
            <a:r>
              <a:rPr lang="cs-CZ" sz="3600" b="1" dirty="0">
                <a:solidFill>
                  <a:srgbClr val="002060"/>
                </a:solidFill>
              </a:rPr>
              <a:t>Advokátu náleží v rámci náhrady cestovních výdajů </a:t>
            </a:r>
            <a:r>
              <a:rPr lang="cs-CZ" sz="3600" b="1" dirty="0" smtClean="0">
                <a:solidFill>
                  <a:srgbClr val="002060"/>
                </a:solidFill>
              </a:rPr>
              <a:t>        i </a:t>
            </a:r>
            <a:r>
              <a:rPr lang="cs-CZ" sz="3600" b="1" dirty="0">
                <a:solidFill>
                  <a:srgbClr val="002060"/>
                </a:solidFill>
              </a:rPr>
              <a:t>stravné, jestliže délka pracovní doby je delší než 12 hodin.</a:t>
            </a:r>
          </a:p>
          <a:p>
            <a:r>
              <a:rPr lang="cs-CZ" sz="3600" b="1" dirty="0">
                <a:solidFill>
                  <a:srgbClr val="FF0000"/>
                </a:solidFill>
              </a:rPr>
              <a:t>VS v Praze 4 To 29/02 (BA 8/2002, str. 80): </a:t>
            </a:r>
            <a:r>
              <a:rPr lang="cs-CZ" sz="3600" b="1" dirty="0">
                <a:solidFill>
                  <a:srgbClr val="002060"/>
                </a:solidFill>
              </a:rPr>
              <a:t>Režijní paušál při společné obhajobě více osob náleží za každého obžalovaného i při společných úkonech.</a:t>
            </a:r>
          </a:p>
          <a:p>
            <a:pPr marL="0" indent="0">
              <a:buNone/>
            </a:pPr>
            <a:endParaRPr lang="cs-CZ" sz="3600" b="1" dirty="0">
              <a:solidFill>
                <a:srgbClr val="002060"/>
              </a:solidFill>
            </a:endParaRPr>
          </a:p>
        </p:txBody>
      </p:sp>
    </p:spTree>
    <p:custDataLst>
      <p:tags r:id="rId1"/>
    </p:custDataLst>
    <p:extLst>
      <p:ext uri="{BB962C8B-B14F-4D97-AF65-F5344CB8AC3E}">
        <p14:creationId xmlns:p14="http://schemas.microsoft.com/office/powerpoint/2010/main" val="2588300950"/>
      </p:ext>
    </p:extLst>
  </p:cSld>
  <p:clrMapOvr>
    <a:masterClrMapping/>
  </p:clrMapOvr>
  <p:transition spd="slow">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136904" cy="855112"/>
          </a:xfrm>
        </p:spPr>
        <p:txBody>
          <a:bodyPr>
            <a:normAutofit/>
          </a:bodyPr>
          <a:lstStyle/>
          <a:p>
            <a:pPr algn="ctr"/>
            <a:r>
              <a:rPr lang="cs-CZ" b="1" dirty="0" smtClean="0">
                <a:solidFill>
                  <a:srgbClr val="33CC33"/>
                </a:solidFill>
              </a:rPr>
              <a:t>Judikatura – promeškaný čas, DPH</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3600" b="1" dirty="0">
                <a:solidFill>
                  <a:srgbClr val="FF0000"/>
                </a:solidFill>
              </a:rPr>
              <a:t>KS v ČR 4 To 74/98 (BA 3/1999, str. 46): </a:t>
            </a:r>
            <a:r>
              <a:rPr lang="cs-CZ" sz="3600" b="1" dirty="0">
                <a:solidFill>
                  <a:srgbClr val="002060"/>
                </a:solidFill>
              </a:rPr>
              <a:t>I náhrada za promeškaný čas se při odměně po 1. 10. 1997 snižuje o 10 % dle § 15a AT (dnes o 20 % dle § 12a odst. 2</a:t>
            </a:r>
            <a:r>
              <a:rPr lang="cs-CZ" sz="3600" b="1" dirty="0" smtClean="0">
                <a:solidFill>
                  <a:srgbClr val="002060"/>
                </a:solidFill>
              </a:rPr>
              <a:t>).</a:t>
            </a:r>
            <a:endParaRPr lang="cs-CZ" sz="3600" b="1" dirty="0">
              <a:solidFill>
                <a:srgbClr val="002060"/>
              </a:solidFill>
            </a:endParaRPr>
          </a:p>
          <a:p>
            <a:r>
              <a:rPr lang="cs-CZ" sz="3600" b="1" dirty="0">
                <a:solidFill>
                  <a:srgbClr val="FF0000"/>
                </a:solidFill>
              </a:rPr>
              <a:t>NS 22 </a:t>
            </a:r>
            <a:r>
              <a:rPr lang="cs-CZ" sz="3600" b="1" dirty="0" err="1">
                <a:solidFill>
                  <a:srgbClr val="FF0000"/>
                </a:solidFill>
              </a:rPr>
              <a:t>Cdo</a:t>
            </a:r>
            <a:r>
              <a:rPr lang="cs-CZ" sz="3600" b="1" dirty="0">
                <a:solidFill>
                  <a:srgbClr val="FF0000"/>
                </a:solidFill>
              </a:rPr>
              <a:t> 5286/2009: </a:t>
            </a:r>
            <a:r>
              <a:rPr lang="cs-CZ" sz="3600" b="1" dirty="0">
                <a:solidFill>
                  <a:srgbClr val="002060"/>
                </a:solidFill>
              </a:rPr>
              <a:t>Nepředloží-li advokát soudu osvědčení o registraci plátce DPH, soud jeho návrh na úhradu této daně zamítne.</a:t>
            </a:r>
          </a:p>
          <a:p>
            <a:endParaRPr lang="cs-CZ" sz="3600" b="1" dirty="0">
              <a:solidFill>
                <a:srgbClr val="002060"/>
              </a:solidFill>
            </a:endParaRPr>
          </a:p>
        </p:txBody>
      </p:sp>
    </p:spTree>
    <p:custDataLst>
      <p:tags r:id="rId1"/>
    </p:custDataLst>
    <p:extLst>
      <p:ext uri="{BB962C8B-B14F-4D97-AF65-F5344CB8AC3E}">
        <p14:creationId xmlns:p14="http://schemas.microsoft.com/office/powerpoint/2010/main" val="3066117130"/>
      </p:ext>
    </p:extLst>
  </p:cSld>
  <p:clrMapOvr>
    <a:masterClrMapping/>
  </p:clrMapOvr>
  <p:transition spd="slow">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208912" cy="855112"/>
          </a:xfrm>
        </p:spPr>
        <p:txBody>
          <a:bodyPr>
            <a:normAutofit fontScale="90000"/>
          </a:bodyPr>
          <a:lstStyle/>
          <a:p>
            <a:pPr algn="ctr"/>
            <a:r>
              <a:rPr lang="cs-CZ" b="1" dirty="0" smtClean="0">
                <a:solidFill>
                  <a:srgbClr val="33CC33"/>
                </a:solidFill>
              </a:rPr>
              <a:t>Soudní judikatura – promeškaný čas</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sz="2800" b="1" dirty="0">
                <a:solidFill>
                  <a:srgbClr val="FF0000"/>
                </a:solidFill>
              </a:rPr>
              <a:t>MS v Praze 6 To 27/2005 (BA 1/2006, str. 45): </a:t>
            </a:r>
            <a:r>
              <a:rPr lang="cs-CZ" sz="2800" b="1" dirty="0">
                <a:solidFill>
                  <a:srgbClr val="002060"/>
                </a:solidFill>
              </a:rPr>
              <a:t>Jestliže se obhájce dostaví k výslechu obviněného, který se nekoná, má právo účtovat nejen náhradu za promeškaný čas, ale i režijní paušál, tedy náhradu hotových výdajů.</a:t>
            </a:r>
          </a:p>
          <a:p>
            <a:r>
              <a:rPr lang="cs-CZ" sz="2800" b="1" dirty="0">
                <a:solidFill>
                  <a:srgbClr val="FF0000"/>
                </a:solidFill>
              </a:rPr>
              <a:t>VS v Praze 8 To 143/01 (BA 4/2002, str. 58): </a:t>
            </a:r>
            <a:r>
              <a:rPr lang="cs-CZ" sz="2800" b="1" dirty="0">
                <a:solidFill>
                  <a:srgbClr val="002060"/>
                </a:solidFill>
              </a:rPr>
              <a:t>Do doby trvání vyšetřovacích úkonů nelze paušálně započítávat všechny přestávky. Mezníkem je doba 30 minut. Jestliže je přestávka mezi úkony kratší, lze přerušení zahrnout do úkonu. Pokud přerušení přesáhne půl hodiny, jedná se o promeškaný čas dle § 14 odst. 1 AT</a:t>
            </a:r>
            <a:r>
              <a:rPr lang="cs-CZ" sz="2800" b="1" dirty="0" smtClean="0">
                <a:solidFill>
                  <a:srgbClr val="002060"/>
                </a:solidFill>
              </a:rPr>
              <a:t>.</a:t>
            </a:r>
          </a:p>
          <a:p>
            <a:endParaRPr lang="cs-CZ" sz="2800" b="1" dirty="0">
              <a:solidFill>
                <a:srgbClr val="002060"/>
              </a:solidFill>
            </a:endParaRPr>
          </a:p>
        </p:txBody>
      </p:sp>
    </p:spTree>
    <p:custDataLst>
      <p:tags r:id="rId1"/>
    </p:custDataLst>
    <p:extLst>
      <p:ext uri="{BB962C8B-B14F-4D97-AF65-F5344CB8AC3E}">
        <p14:creationId xmlns:p14="http://schemas.microsoft.com/office/powerpoint/2010/main" val="3182593213"/>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077200" cy="1071136"/>
          </a:xfrm>
        </p:spPr>
        <p:txBody>
          <a:bodyPr/>
          <a:lstStyle/>
          <a:p>
            <a:pPr algn="ctr"/>
            <a:r>
              <a:rPr lang="cs-CZ" b="1" dirty="0" smtClean="0">
                <a:solidFill>
                  <a:srgbClr val="00B0F0"/>
                </a:solidFill>
              </a:rPr>
              <a:t>Stavovské předpisy</a:t>
            </a:r>
            <a:endParaRPr lang="cs-CZ" b="1" dirty="0">
              <a:solidFill>
                <a:srgbClr val="00B0F0"/>
              </a:solidFill>
            </a:endParaRPr>
          </a:p>
        </p:txBody>
      </p:sp>
      <p:sp>
        <p:nvSpPr>
          <p:cNvPr id="5" name="Content Placeholder 4"/>
          <p:cNvSpPr>
            <a:spLocks noGrp="1"/>
          </p:cNvSpPr>
          <p:nvPr>
            <p:ph idx="1"/>
            <p:custDataLst>
              <p:tags r:id="rId3"/>
            </p:custDataLst>
          </p:nvPr>
        </p:nvSpPr>
        <p:spPr>
          <a:xfrm>
            <a:off x="762000" y="1412776"/>
            <a:ext cx="8077200" cy="5184576"/>
          </a:xfrm>
        </p:spPr>
        <p:txBody>
          <a:bodyPr>
            <a:normAutofit/>
          </a:bodyPr>
          <a:lstStyle/>
          <a:p>
            <a:r>
              <a:rPr lang="cs-CZ" altLang="cs-CZ" b="1" dirty="0" smtClean="0">
                <a:solidFill>
                  <a:srgbClr val="002060"/>
                </a:solidFill>
              </a:rPr>
              <a:t>Usnesení </a:t>
            </a:r>
            <a:r>
              <a:rPr lang="cs-CZ" altLang="cs-CZ" b="1" dirty="0">
                <a:solidFill>
                  <a:srgbClr val="002060"/>
                </a:solidFill>
              </a:rPr>
              <a:t>představenstva ČAK ze dne </a:t>
            </a:r>
            <a:r>
              <a:rPr lang="cs-CZ" altLang="cs-CZ" b="1" dirty="0" smtClean="0">
                <a:solidFill>
                  <a:srgbClr val="002060"/>
                </a:solidFill>
              </a:rPr>
              <a:t>11. 9. 2008, </a:t>
            </a:r>
            <a:r>
              <a:rPr lang="cs-CZ" altLang="cs-CZ" b="1" dirty="0">
                <a:solidFill>
                  <a:srgbClr val="002060"/>
                </a:solidFill>
              </a:rPr>
              <a:t>č. </a:t>
            </a:r>
            <a:r>
              <a:rPr lang="cs-CZ" altLang="cs-CZ" b="1" dirty="0" smtClean="0">
                <a:solidFill>
                  <a:srgbClr val="002060"/>
                </a:solidFill>
              </a:rPr>
              <a:t>2/2008 </a:t>
            </a:r>
            <a:r>
              <a:rPr lang="cs-CZ" altLang="cs-CZ" b="1" dirty="0">
                <a:solidFill>
                  <a:srgbClr val="002060"/>
                </a:solidFill>
              </a:rPr>
              <a:t>Věstníku </a:t>
            </a:r>
            <a:r>
              <a:rPr lang="cs-CZ" altLang="cs-CZ" b="1" dirty="0" smtClean="0">
                <a:solidFill>
                  <a:srgbClr val="002060"/>
                </a:solidFill>
              </a:rPr>
              <a:t>(proti legalizaci výnosů z trestné činnosti a financování terorismu)</a:t>
            </a:r>
          </a:p>
          <a:p>
            <a:r>
              <a:rPr lang="cs-CZ" altLang="cs-CZ" b="1" dirty="0" smtClean="0">
                <a:solidFill>
                  <a:srgbClr val="002060"/>
                </a:solidFill>
              </a:rPr>
              <a:t>Rozhodnutí kárných senátů</a:t>
            </a:r>
          </a:p>
          <a:p>
            <a:r>
              <a:rPr lang="cs-CZ" altLang="cs-CZ" b="1" dirty="0" smtClean="0">
                <a:solidFill>
                  <a:srgbClr val="002060"/>
                </a:solidFill>
              </a:rPr>
              <a:t>Bulletin advokacie, </a:t>
            </a:r>
            <a:r>
              <a:rPr lang="cs-CZ" altLang="cs-CZ" b="1" dirty="0" smtClean="0">
                <a:solidFill>
                  <a:srgbClr val="FF0000"/>
                </a:solidFill>
              </a:rPr>
              <a:t>BA</a:t>
            </a:r>
            <a:endParaRPr lang="cs-CZ" altLang="cs-CZ" b="1" dirty="0" smtClean="0">
              <a:solidFill>
                <a:srgbClr val="002060"/>
              </a:solidFill>
            </a:endParaRPr>
          </a:p>
          <a:p>
            <a:r>
              <a:rPr lang="cs-CZ" altLang="cs-CZ" b="1" dirty="0" smtClean="0">
                <a:solidFill>
                  <a:srgbClr val="002060"/>
                </a:solidFill>
              </a:rPr>
              <a:t>Sbírky kárných rozhodnutí (vydává Česká advokátní komora jako zvláštní čísla Bulletinu advokacie každé dva roky)</a:t>
            </a:r>
          </a:p>
          <a:p>
            <a:pPr marL="0" indent="0">
              <a:buNone/>
            </a:pPr>
            <a:endParaRPr lang="cs-CZ" altLang="cs-CZ" b="1" dirty="0" smtClean="0">
              <a:solidFill>
                <a:srgbClr val="002060"/>
              </a:solidFill>
            </a:endParaRPr>
          </a:p>
          <a:p>
            <a:pPr marL="0" indent="0">
              <a:buNone/>
            </a:pPr>
            <a:endParaRPr lang="cs-CZ" altLang="cs-CZ" b="1" dirty="0" smtClean="0">
              <a:solidFill>
                <a:srgbClr val="002060"/>
              </a:solidFill>
            </a:endParaRPr>
          </a:p>
          <a:p>
            <a:pPr marL="0" indent="0">
              <a:buNone/>
            </a:pPr>
            <a:endParaRPr lang="cs-CZ" altLang="cs-CZ" b="1" dirty="0" smtClean="0">
              <a:solidFill>
                <a:srgbClr val="FF0000"/>
              </a:solidFill>
            </a:endParaRPr>
          </a:p>
          <a:p>
            <a:endParaRPr lang="cs-CZ" altLang="cs-CZ" b="1" dirty="0" smtClean="0">
              <a:solidFill>
                <a:srgbClr val="002060"/>
              </a:solidFill>
            </a:endParaRPr>
          </a:p>
          <a:p>
            <a:endParaRPr lang="cs-CZ" altLang="cs-CZ" b="1" dirty="0">
              <a:solidFill>
                <a:srgbClr val="002060"/>
              </a:solidFill>
            </a:endParaRPr>
          </a:p>
          <a:p>
            <a:endParaRPr lang="cs-CZ" altLang="cs-CZ" b="1" dirty="0" smtClean="0">
              <a:solidFill>
                <a:srgbClr val="FF0000"/>
              </a:solidFill>
            </a:endParaRPr>
          </a:p>
          <a:p>
            <a:endParaRPr lang="cs-CZ" altLang="cs-CZ" b="1" dirty="0" smtClean="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2549182381"/>
      </p:ext>
    </p:extLst>
  </p:cSld>
  <p:clrMapOvr>
    <a:masterClrMapping/>
  </p:clrMapOvr>
  <p:transition spd="slow">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0"/>
            <a:ext cx="7842448" cy="855112"/>
          </a:xfrm>
        </p:spPr>
        <p:txBody>
          <a:bodyPr/>
          <a:lstStyle/>
          <a:p>
            <a:pPr algn="ctr"/>
            <a:r>
              <a:rPr lang="cs-CZ" b="1" dirty="0" smtClean="0">
                <a:solidFill>
                  <a:srgbClr val="33CC33"/>
                </a:solidFill>
              </a:rPr>
              <a:t>Judikatura – cestovní výdaje</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692696"/>
            <a:ext cx="8077200" cy="6048671"/>
          </a:xfrm>
        </p:spPr>
        <p:txBody>
          <a:bodyPr>
            <a:noAutofit/>
          </a:bodyPr>
          <a:lstStyle/>
          <a:p>
            <a:r>
              <a:rPr lang="cs-CZ" sz="2400" b="1" dirty="0">
                <a:solidFill>
                  <a:srgbClr val="FF0000"/>
                </a:solidFill>
              </a:rPr>
              <a:t>NS 2 </a:t>
            </a:r>
            <a:r>
              <a:rPr lang="cs-CZ" sz="2400" b="1" dirty="0" err="1">
                <a:solidFill>
                  <a:srgbClr val="FF0000"/>
                </a:solidFill>
              </a:rPr>
              <a:t>Tzn</a:t>
            </a:r>
            <a:r>
              <a:rPr lang="cs-CZ" sz="2400" b="1" dirty="0">
                <a:solidFill>
                  <a:srgbClr val="FF0000"/>
                </a:solidFill>
              </a:rPr>
              <a:t> 10/95 (BA 4/1996, str. </a:t>
            </a:r>
            <a:r>
              <a:rPr lang="cs-CZ" sz="2400" b="1" dirty="0" smtClean="0">
                <a:solidFill>
                  <a:srgbClr val="FF0000"/>
                </a:solidFill>
              </a:rPr>
              <a:t>38</a:t>
            </a:r>
            <a:r>
              <a:rPr lang="cs-CZ" sz="2400" b="1" dirty="0">
                <a:solidFill>
                  <a:srgbClr val="FF0000"/>
                </a:solidFill>
              </a:rPr>
              <a:t>): </a:t>
            </a:r>
            <a:r>
              <a:rPr lang="cs-CZ" sz="2400" b="1" dirty="0">
                <a:solidFill>
                  <a:srgbClr val="002060"/>
                </a:solidFill>
              </a:rPr>
              <a:t>Pokud ustanovený obhájce použije osobního </a:t>
            </a:r>
            <a:r>
              <a:rPr lang="cs-CZ" sz="2400" b="1" dirty="0" smtClean="0">
                <a:solidFill>
                  <a:srgbClr val="002060"/>
                </a:solidFill>
              </a:rPr>
              <a:t>automobilu </a:t>
            </a:r>
            <a:r>
              <a:rPr lang="cs-CZ" sz="2400" b="1" dirty="0">
                <a:solidFill>
                  <a:srgbClr val="002060"/>
                </a:solidFill>
              </a:rPr>
              <a:t>k cestě za úkonem právní pomoci do místa, které není totožné se sídlem jeho </a:t>
            </a:r>
            <a:r>
              <a:rPr lang="cs-CZ" sz="2400" b="1" dirty="0" smtClean="0">
                <a:solidFill>
                  <a:srgbClr val="002060"/>
                </a:solidFill>
              </a:rPr>
              <a:t>advokátní kanceláře, </a:t>
            </a:r>
            <a:r>
              <a:rPr lang="cs-CZ" sz="2400" b="1" dirty="0">
                <a:solidFill>
                  <a:srgbClr val="002060"/>
                </a:solidFill>
              </a:rPr>
              <a:t>jde vždy o účelně vynaložené cestovní výdaje ve smyslu § 13 odst. 1 AT, a přísluší mu proto náhrada dle zákona o cestovních náhradách</a:t>
            </a:r>
            <a:r>
              <a:rPr lang="cs-CZ" sz="2400" b="1" dirty="0" smtClean="0">
                <a:solidFill>
                  <a:srgbClr val="002060"/>
                </a:solidFill>
              </a:rPr>
              <a:t>.</a:t>
            </a:r>
            <a:r>
              <a:rPr lang="cs-CZ" sz="2400" b="1" dirty="0">
                <a:solidFill>
                  <a:srgbClr val="002060"/>
                </a:solidFill>
              </a:rPr>
              <a:t>	</a:t>
            </a:r>
          </a:p>
          <a:p>
            <a:r>
              <a:rPr lang="cs-CZ" sz="2400" b="1" dirty="0">
                <a:solidFill>
                  <a:srgbClr val="FF0000"/>
                </a:solidFill>
              </a:rPr>
              <a:t>VS v Praze 6 To 92/01 (BA 4/2002, str. 61): </a:t>
            </a:r>
            <a:r>
              <a:rPr lang="cs-CZ" sz="2400" b="1" dirty="0">
                <a:solidFill>
                  <a:srgbClr val="002060"/>
                </a:solidFill>
              </a:rPr>
              <a:t>Jestliže obhájce obhajuje dvě či více osob a uskuteční jízdu v souvislosti s poskytováním právní služby více obviněným či odsouzeným, je spravedlivé, aby každý společně obhajovaný uhradil příslušný podíl cestovních nákladů. Podobně KS v Praze 12 To 113/95: V takovém případě není možné přiznat cestovní náklady v úhrnné výši jen v jedné věci. Účelně vynaložené náklady je třeba chápat jako poměrnou část nákladů připadajících na podíl zastupovaných osob.</a:t>
            </a:r>
          </a:p>
          <a:p>
            <a:endParaRPr lang="cs-CZ" sz="2400" b="1" dirty="0" smtClean="0">
              <a:solidFill>
                <a:srgbClr val="002060"/>
              </a:solidFill>
            </a:endParaRPr>
          </a:p>
          <a:p>
            <a:endParaRPr lang="cs-CZ" sz="2400" b="1" dirty="0">
              <a:solidFill>
                <a:srgbClr val="002060"/>
              </a:solidFill>
            </a:endParaRPr>
          </a:p>
        </p:txBody>
      </p:sp>
    </p:spTree>
    <p:custDataLst>
      <p:tags r:id="rId1"/>
    </p:custDataLst>
    <p:extLst>
      <p:ext uri="{BB962C8B-B14F-4D97-AF65-F5344CB8AC3E}">
        <p14:creationId xmlns:p14="http://schemas.microsoft.com/office/powerpoint/2010/main" val="1078108647"/>
      </p:ext>
    </p:extLst>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smtClean="0">
                <a:solidFill>
                  <a:srgbClr val="00B0F0"/>
                </a:solidFill>
              </a:rPr>
              <a:t>Trocha matematiky</a:t>
            </a:r>
            <a:endParaRPr lang="cs-CZ" b="1" dirty="0">
              <a:solidFill>
                <a:srgbClr val="00B0F0"/>
              </a:solidFill>
            </a:endParaRPr>
          </a:p>
        </p:txBody>
      </p:sp>
      <p:sp>
        <p:nvSpPr>
          <p:cNvPr id="3" name="Zástupný symbol pro obsah 2"/>
          <p:cNvSpPr>
            <a:spLocks noGrp="1"/>
          </p:cNvSpPr>
          <p:nvPr>
            <p:ph idx="1"/>
          </p:nvPr>
        </p:nvSpPr>
        <p:spPr>
          <a:xfrm>
            <a:off x="762000" y="908720"/>
            <a:ext cx="8077200" cy="5949279"/>
          </a:xfrm>
        </p:spPr>
        <p:txBody>
          <a:bodyPr>
            <a:normAutofit lnSpcReduction="10000"/>
          </a:bodyPr>
          <a:lstStyle/>
          <a:p>
            <a:pPr marL="0" indent="0">
              <a:buNone/>
            </a:pPr>
            <a:r>
              <a:rPr lang="cs-CZ" sz="3600" b="1" i="1" dirty="0" smtClean="0">
                <a:solidFill>
                  <a:srgbClr val="002060"/>
                </a:solidFill>
              </a:rPr>
              <a:t>Příklad: Klient je ohrožen trestní sazbou do osmi let odnětí svobody. </a:t>
            </a:r>
          </a:p>
          <a:p>
            <a:pPr marL="0" indent="0">
              <a:buNone/>
            </a:pPr>
            <a:r>
              <a:rPr lang="cs-CZ" sz="3600" b="1" i="1" dirty="0" smtClean="0">
                <a:solidFill>
                  <a:srgbClr val="002060"/>
                </a:solidFill>
              </a:rPr>
              <a:t>Tarifní hodnota dle § 10 odst. 3 c) činí 30.000 </a:t>
            </a:r>
          </a:p>
          <a:p>
            <a:pPr marL="0" indent="0">
              <a:buNone/>
            </a:pPr>
            <a:r>
              <a:rPr lang="cs-CZ" sz="3600" b="1" i="1" dirty="0" smtClean="0">
                <a:solidFill>
                  <a:srgbClr val="002060"/>
                </a:solidFill>
              </a:rPr>
              <a:t>Výpočet odměny za úkon dle § 7 bod 5: 30.000 – 10.000 = 20.000 : 1000 = 20</a:t>
            </a:r>
          </a:p>
          <a:p>
            <a:pPr marL="0" indent="0">
              <a:buNone/>
            </a:pPr>
            <a:r>
              <a:rPr lang="cs-CZ" sz="3600" b="1" i="1" dirty="0" smtClean="0">
                <a:solidFill>
                  <a:srgbClr val="002060"/>
                </a:solidFill>
              </a:rPr>
              <a:t>20 x 40 = 800</a:t>
            </a:r>
          </a:p>
          <a:p>
            <a:pPr marL="0" indent="0">
              <a:buNone/>
            </a:pPr>
            <a:r>
              <a:rPr lang="cs-CZ" sz="3600" b="1" i="1" dirty="0" smtClean="0">
                <a:solidFill>
                  <a:srgbClr val="002060"/>
                </a:solidFill>
              </a:rPr>
              <a:t>1500 + 800 = 2300</a:t>
            </a:r>
          </a:p>
          <a:p>
            <a:pPr marL="0" indent="0">
              <a:buNone/>
            </a:pPr>
            <a:r>
              <a:rPr lang="cs-CZ" sz="3600" b="1" i="1" dirty="0" smtClean="0">
                <a:solidFill>
                  <a:srgbClr val="002060"/>
                </a:solidFill>
              </a:rPr>
              <a:t>Nutno snížit o 20 %: 2300 : 100 x 80 =  </a:t>
            </a:r>
            <a:r>
              <a:rPr lang="cs-CZ" sz="3600" b="1" i="1" dirty="0" smtClean="0">
                <a:solidFill>
                  <a:srgbClr val="FF0000"/>
                </a:solidFill>
              </a:rPr>
              <a:t>1840 Kč za každý úkon právní služby</a:t>
            </a:r>
            <a:endParaRPr lang="cs-CZ" sz="3600" b="1" i="1" dirty="0" smtClean="0">
              <a:solidFill>
                <a:srgbClr val="002060"/>
              </a:solidFill>
            </a:endParaRPr>
          </a:p>
          <a:p>
            <a:pPr marL="0" indent="0">
              <a:buNone/>
            </a:pPr>
            <a:endParaRPr lang="cs-CZ" sz="3600" b="1" i="1" dirty="0">
              <a:solidFill>
                <a:srgbClr val="002060"/>
              </a:solidFill>
            </a:endParaRPr>
          </a:p>
        </p:txBody>
      </p:sp>
    </p:spTree>
    <p:extLst>
      <p:ext uri="{BB962C8B-B14F-4D97-AF65-F5344CB8AC3E}">
        <p14:creationId xmlns:p14="http://schemas.microsoft.com/office/powerpoint/2010/main" val="2045495516"/>
      </p:ext>
    </p:extLst>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Co když dojde ke změně kvalifikace</a:t>
            </a:r>
            <a:endParaRPr lang="cs-CZ" dirty="0"/>
          </a:p>
        </p:txBody>
      </p:sp>
      <p:sp>
        <p:nvSpPr>
          <p:cNvPr id="3" name="Zástupný symbol pro obsah 2"/>
          <p:cNvSpPr>
            <a:spLocks noGrp="1"/>
          </p:cNvSpPr>
          <p:nvPr>
            <p:ph idx="1"/>
          </p:nvPr>
        </p:nvSpPr>
        <p:spPr>
          <a:xfrm>
            <a:off x="827584" y="1412776"/>
            <a:ext cx="8077200" cy="5040560"/>
          </a:xfrm>
        </p:spPr>
        <p:txBody>
          <a:bodyPr>
            <a:normAutofit lnSpcReduction="10000"/>
          </a:bodyPr>
          <a:lstStyle/>
          <a:p>
            <a:r>
              <a:rPr lang="cs-CZ" sz="3600" b="1" dirty="0" smtClean="0">
                <a:solidFill>
                  <a:srgbClr val="002060"/>
                </a:solidFill>
              </a:rPr>
              <a:t>Podstatný je stav v době zahájení jednotlivého úkonu právní služby</a:t>
            </a:r>
          </a:p>
          <a:p>
            <a:pPr marL="0" indent="0">
              <a:buNone/>
            </a:pPr>
            <a:r>
              <a:rPr lang="cs-CZ" sz="3600" b="1" i="1" dirty="0" smtClean="0">
                <a:solidFill>
                  <a:srgbClr val="002060"/>
                </a:solidFill>
              </a:rPr>
              <a:t>Příklad:</a:t>
            </a:r>
          </a:p>
          <a:p>
            <a:r>
              <a:rPr lang="cs-CZ" sz="3600" b="1" i="1" dirty="0" smtClean="0">
                <a:solidFill>
                  <a:srgbClr val="002060"/>
                </a:solidFill>
              </a:rPr>
              <a:t>V období od 2. 2. 2014 do 31. 3. 2014 činila odměna za jeden úkon </a:t>
            </a:r>
            <a:r>
              <a:rPr lang="cs-CZ" sz="3600" b="1" i="1" dirty="0" smtClean="0">
                <a:solidFill>
                  <a:srgbClr val="FF0000"/>
                </a:solidFill>
              </a:rPr>
              <a:t>2480 Kč</a:t>
            </a:r>
          </a:p>
          <a:p>
            <a:r>
              <a:rPr lang="cs-CZ" sz="3600" b="1" i="1" dirty="0" smtClean="0">
                <a:solidFill>
                  <a:srgbClr val="002060"/>
                </a:solidFill>
              </a:rPr>
              <a:t>Od 1. 4. 2014 do 30. 7. 2014: </a:t>
            </a:r>
            <a:r>
              <a:rPr lang="cs-CZ" sz="3600" b="1" i="1" dirty="0" smtClean="0">
                <a:solidFill>
                  <a:srgbClr val="FF0000"/>
                </a:solidFill>
              </a:rPr>
              <a:t>1840 Kč </a:t>
            </a:r>
            <a:endParaRPr lang="cs-CZ" sz="3600" b="1" i="1" dirty="0" smtClean="0">
              <a:solidFill>
                <a:srgbClr val="002060"/>
              </a:solidFill>
            </a:endParaRPr>
          </a:p>
          <a:p>
            <a:r>
              <a:rPr lang="cs-CZ" sz="3600" b="1" i="1" dirty="0" smtClean="0">
                <a:solidFill>
                  <a:srgbClr val="002060"/>
                </a:solidFill>
              </a:rPr>
              <a:t>Od 31. 7. 2014 spojeno s jinou trestní věcí, odměna za úkon až do skončení trestního řízení činila </a:t>
            </a:r>
            <a:r>
              <a:rPr lang="cs-CZ" sz="3600" b="1" i="1" dirty="0" smtClean="0">
                <a:solidFill>
                  <a:srgbClr val="FF0000"/>
                </a:solidFill>
              </a:rPr>
              <a:t>2800 Kč</a:t>
            </a:r>
            <a:endParaRPr lang="cs-CZ" sz="3600" b="1" i="1" dirty="0">
              <a:solidFill>
                <a:srgbClr val="002060"/>
              </a:solidFill>
            </a:endParaRPr>
          </a:p>
        </p:txBody>
      </p:sp>
    </p:spTree>
    <p:extLst>
      <p:ext uri="{BB962C8B-B14F-4D97-AF65-F5344CB8AC3E}">
        <p14:creationId xmlns:p14="http://schemas.microsoft.com/office/powerpoint/2010/main" val="3869150160"/>
      </p:ext>
    </p:extLst>
  </p:cSld>
  <p:clrMapOvr>
    <a:masterClrMapping/>
  </p:clrMapOvr>
  <p:transition spd="slow">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solidFill>
                  <a:srgbClr val="00B0F0"/>
                </a:solidFill>
              </a:rPr>
              <a:t>Náklady ustanoveného opatrovníka</a:t>
            </a:r>
            <a:endParaRPr lang="cs-CZ" b="1" dirty="0">
              <a:solidFill>
                <a:srgbClr val="00B0F0"/>
              </a:solidFill>
            </a:endParaRPr>
          </a:p>
        </p:txBody>
      </p:sp>
      <p:sp>
        <p:nvSpPr>
          <p:cNvPr id="3" name="Zástupný symbol pro obsah 2"/>
          <p:cNvSpPr>
            <a:spLocks noGrp="1"/>
          </p:cNvSpPr>
          <p:nvPr>
            <p:ph idx="1"/>
          </p:nvPr>
        </p:nvSpPr>
        <p:spPr>
          <a:xfrm>
            <a:off x="762000" y="1556791"/>
            <a:ext cx="8077200" cy="5301209"/>
          </a:xfrm>
        </p:spPr>
        <p:txBody>
          <a:bodyPr>
            <a:normAutofit/>
          </a:bodyPr>
          <a:lstStyle/>
          <a:p>
            <a:r>
              <a:rPr lang="cs-CZ" b="1" dirty="0" smtClean="0">
                <a:solidFill>
                  <a:srgbClr val="FF0000"/>
                </a:solidFill>
              </a:rPr>
              <a:t>Odpovědnost</a:t>
            </a:r>
            <a:r>
              <a:rPr lang="cs-CZ" b="1" dirty="0" smtClean="0">
                <a:solidFill>
                  <a:srgbClr val="002060"/>
                </a:solidFill>
              </a:rPr>
              <a:t> advokáta a opatrovníka?</a:t>
            </a:r>
          </a:p>
          <a:p>
            <a:r>
              <a:rPr lang="cs-CZ" b="1" dirty="0" smtClean="0">
                <a:solidFill>
                  <a:srgbClr val="002060"/>
                </a:solidFill>
              </a:rPr>
              <a:t>§ 140 odst. 2 o. s. ř.</a:t>
            </a:r>
          </a:p>
          <a:p>
            <a:r>
              <a:rPr lang="cs-CZ" b="1" dirty="0" smtClean="0">
                <a:solidFill>
                  <a:srgbClr val="002060"/>
                </a:solidFill>
              </a:rPr>
              <a:t>Stejný postup při účtování odměny jako        u ustanoveného advokáta.</a:t>
            </a:r>
          </a:p>
          <a:p>
            <a:r>
              <a:rPr lang="cs-CZ" b="1" dirty="0" smtClean="0">
                <a:solidFill>
                  <a:srgbClr val="002060"/>
                </a:solidFill>
              </a:rPr>
              <a:t>Opatrovník podle zákona č. 218/2013 Sb.,    o soudnictví ve věcech mládeže, není-li znám pobyt, podle z. ř. s., nepodařilo se doručit, duševní porucha, jiné zdravotní důvody, není schopen se srozumitelně vyjadřovat atd.</a:t>
            </a:r>
          </a:p>
          <a:p>
            <a:pPr marL="0" indent="0">
              <a:buNone/>
            </a:pPr>
            <a:endParaRPr lang="cs-CZ" dirty="0"/>
          </a:p>
        </p:txBody>
      </p:sp>
    </p:spTree>
    <p:extLst>
      <p:ext uri="{BB962C8B-B14F-4D97-AF65-F5344CB8AC3E}">
        <p14:creationId xmlns:p14="http://schemas.microsoft.com/office/powerpoint/2010/main" val="706923518"/>
      </p:ext>
    </p:extLst>
  </p:cSld>
  <p:clrMapOvr>
    <a:masterClrMapping/>
  </p:clrMapOvr>
  <p:transition spd="slow">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normAutofit/>
          </a:bodyPr>
          <a:lstStyle/>
          <a:p>
            <a:pPr algn="ctr"/>
            <a:r>
              <a:rPr lang="cs-CZ" b="1" dirty="0" smtClean="0">
                <a:solidFill>
                  <a:srgbClr val="00B0F0"/>
                </a:solidFill>
              </a:rPr>
              <a:t>Ustanovený opatrovník</a:t>
            </a:r>
            <a:endParaRPr lang="cs-CZ" b="1" dirty="0">
              <a:solidFill>
                <a:srgbClr val="00B0F0"/>
              </a:solidFill>
            </a:endParaRPr>
          </a:p>
        </p:txBody>
      </p:sp>
      <p:sp>
        <p:nvSpPr>
          <p:cNvPr id="3" name="Zástupný symbol pro obsah 2"/>
          <p:cNvSpPr>
            <a:spLocks noGrp="1"/>
          </p:cNvSpPr>
          <p:nvPr>
            <p:ph idx="1"/>
          </p:nvPr>
        </p:nvSpPr>
        <p:spPr>
          <a:xfrm>
            <a:off x="762000" y="1124745"/>
            <a:ext cx="8077200" cy="5616624"/>
          </a:xfrm>
        </p:spPr>
        <p:txBody>
          <a:bodyPr>
            <a:normAutofit lnSpcReduction="10000"/>
          </a:bodyPr>
          <a:lstStyle/>
          <a:p>
            <a:r>
              <a:rPr lang="cs-CZ" b="1" dirty="0" smtClean="0">
                <a:solidFill>
                  <a:srgbClr val="002060"/>
                </a:solidFill>
              </a:rPr>
              <a:t>Opatrovník podle § </a:t>
            </a:r>
            <a:r>
              <a:rPr lang="cs-CZ" b="1" dirty="0">
                <a:solidFill>
                  <a:srgbClr val="002060"/>
                </a:solidFill>
              </a:rPr>
              <a:t>29 odst. 4 o. s. ř., § 118 </a:t>
            </a:r>
            <a:r>
              <a:rPr lang="cs-CZ" b="1" dirty="0" smtClean="0">
                <a:solidFill>
                  <a:srgbClr val="002060"/>
                </a:solidFill>
              </a:rPr>
              <a:t> a </a:t>
            </a:r>
            <a:r>
              <a:rPr lang="cs-CZ" b="1" dirty="0">
                <a:solidFill>
                  <a:srgbClr val="002060"/>
                </a:solidFill>
              </a:rPr>
              <a:t>násl. z. ř. s</a:t>
            </a:r>
            <a:r>
              <a:rPr lang="cs-CZ" b="1" dirty="0" smtClean="0">
                <a:solidFill>
                  <a:srgbClr val="002060"/>
                </a:solidFill>
              </a:rPr>
              <a:t>. – úkon za  </a:t>
            </a:r>
            <a:r>
              <a:rPr lang="cs-CZ" b="1" dirty="0">
                <a:solidFill>
                  <a:srgbClr val="FF0000"/>
                </a:solidFill>
              </a:rPr>
              <a:t>4</a:t>
            </a:r>
            <a:r>
              <a:rPr lang="cs-CZ" b="1" dirty="0" smtClean="0">
                <a:solidFill>
                  <a:srgbClr val="FF0000"/>
                </a:solidFill>
              </a:rPr>
              <a:t>00 Kč</a:t>
            </a:r>
            <a:r>
              <a:rPr lang="cs-CZ" b="1" dirty="0" smtClean="0">
                <a:solidFill>
                  <a:srgbClr val="002060"/>
                </a:solidFill>
              </a:rPr>
              <a:t> (§ 7, 9 odst. 5, § 12a odst. 1 AT)</a:t>
            </a:r>
          </a:p>
          <a:p>
            <a:r>
              <a:rPr lang="cs-CZ" b="1" dirty="0" smtClean="0">
                <a:solidFill>
                  <a:srgbClr val="002060"/>
                </a:solidFill>
              </a:rPr>
              <a:t>Opatrovník poškozeného v </a:t>
            </a:r>
            <a:r>
              <a:rPr lang="cs-CZ" b="1" dirty="0">
                <a:solidFill>
                  <a:srgbClr val="002060"/>
                </a:solidFill>
              </a:rPr>
              <a:t>adhezním řízení podle § 45 </a:t>
            </a:r>
            <a:r>
              <a:rPr lang="cs-CZ" b="1" dirty="0" err="1">
                <a:solidFill>
                  <a:srgbClr val="002060"/>
                </a:solidFill>
              </a:rPr>
              <a:t>tr</a:t>
            </a:r>
            <a:r>
              <a:rPr lang="cs-CZ" b="1" dirty="0">
                <a:solidFill>
                  <a:srgbClr val="002060"/>
                </a:solidFill>
              </a:rPr>
              <a:t>. ř</a:t>
            </a:r>
            <a:r>
              <a:rPr lang="cs-CZ" b="1" dirty="0" smtClean="0">
                <a:solidFill>
                  <a:srgbClr val="002060"/>
                </a:solidFill>
              </a:rPr>
              <a:t>ádu – úkon podle přisouzené náhrady škody, </a:t>
            </a:r>
            <a:r>
              <a:rPr lang="cs-CZ" b="1" dirty="0" smtClean="0">
                <a:solidFill>
                  <a:srgbClr val="FF0000"/>
                </a:solidFill>
              </a:rPr>
              <a:t>1200 až 5000 Kč </a:t>
            </a:r>
            <a:r>
              <a:rPr lang="cs-CZ" b="1" dirty="0" smtClean="0">
                <a:solidFill>
                  <a:srgbClr val="002060"/>
                </a:solidFill>
              </a:rPr>
              <a:t>(§ 7, 10 odst. 5, 12a odst. 1, 2 AT)</a:t>
            </a:r>
          </a:p>
          <a:p>
            <a:r>
              <a:rPr lang="cs-CZ" b="1" dirty="0" smtClean="0">
                <a:solidFill>
                  <a:srgbClr val="002060"/>
                </a:solidFill>
              </a:rPr>
              <a:t>Opatrovník nezletilého dítěte podle zákona </a:t>
            </a:r>
            <a:r>
              <a:rPr lang="cs-CZ" b="1" dirty="0">
                <a:solidFill>
                  <a:srgbClr val="002060"/>
                </a:solidFill>
              </a:rPr>
              <a:t>č. 218/2013 Sb., o soudnictví ve věcech </a:t>
            </a:r>
            <a:r>
              <a:rPr lang="cs-CZ" b="1" dirty="0" smtClean="0">
                <a:solidFill>
                  <a:srgbClr val="002060"/>
                </a:solidFill>
              </a:rPr>
              <a:t>mládeže – </a:t>
            </a:r>
            <a:r>
              <a:rPr lang="cs-CZ" b="1" dirty="0">
                <a:solidFill>
                  <a:srgbClr val="002060"/>
                </a:solidFill>
              </a:rPr>
              <a:t>úkon dle trestní sazby (§ </a:t>
            </a:r>
            <a:r>
              <a:rPr lang="cs-CZ" b="1" dirty="0" smtClean="0">
                <a:solidFill>
                  <a:srgbClr val="002060"/>
                </a:solidFill>
              </a:rPr>
              <a:t>7, 10</a:t>
            </a:r>
            <a:r>
              <a:rPr lang="cs-CZ" b="1" dirty="0">
                <a:solidFill>
                  <a:srgbClr val="002060"/>
                </a:solidFill>
              </a:rPr>
              <a:t>, </a:t>
            </a:r>
            <a:r>
              <a:rPr lang="cs-CZ" b="1" dirty="0" smtClean="0">
                <a:solidFill>
                  <a:srgbClr val="002060"/>
                </a:solidFill>
              </a:rPr>
              <a:t>10a, 12a </a:t>
            </a:r>
            <a:r>
              <a:rPr lang="cs-CZ" b="1" dirty="0">
                <a:solidFill>
                  <a:srgbClr val="002060"/>
                </a:solidFill>
              </a:rPr>
              <a:t>AT) </a:t>
            </a:r>
            <a:r>
              <a:rPr lang="cs-CZ" b="1" dirty="0" smtClean="0">
                <a:solidFill>
                  <a:srgbClr val="FF0000"/>
                </a:solidFill>
              </a:rPr>
              <a:t>800 až 5000 Kč</a:t>
            </a:r>
            <a:endParaRPr lang="cs-CZ" b="1" dirty="0">
              <a:solidFill>
                <a:srgbClr val="002060"/>
              </a:solidFill>
            </a:endParaRPr>
          </a:p>
        </p:txBody>
      </p:sp>
    </p:spTree>
    <p:extLst>
      <p:ext uri="{BB962C8B-B14F-4D97-AF65-F5344CB8AC3E}">
        <p14:creationId xmlns:p14="http://schemas.microsoft.com/office/powerpoint/2010/main" val="2596528752"/>
      </p:ext>
    </p:extLst>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1296144"/>
          </a:xfrm>
        </p:spPr>
        <p:txBody>
          <a:bodyPr/>
          <a:lstStyle/>
          <a:p>
            <a:pPr algn="ctr"/>
            <a:r>
              <a:rPr lang="cs-CZ" b="1" dirty="0" smtClean="0">
                <a:solidFill>
                  <a:srgbClr val="33CC33"/>
                </a:solidFill>
              </a:rPr>
              <a:t>Judikatura ÚS - opatrovník</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772816"/>
            <a:ext cx="8077200" cy="4968551"/>
          </a:xfrm>
        </p:spPr>
        <p:txBody>
          <a:bodyPr>
            <a:noAutofit/>
          </a:bodyPr>
          <a:lstStyle/>
          <a:p>
            <a:r>
              <a:rPr lang="cs-CZ" sz="4000" b="1" dirty="0" smtClean="0">
                <a:solidFill>
                  <a:srgbClr val="FF0000"/>
                </a:solidFill>
              </a:rPr>
              <a:t>Nález </a:t>
            </a:r>
            <a:r>
              <a:rPr lang="cs-CZ" sz="4000" b="1" dirty="0">
                <a:solidFill>
                  <a:srgbClr val="FF0000"/>
                </a:solidFill>
              </a:rPr>
              <a:t>I. ÚS 2205/09: </a:t>
            </a:r>
            <a:r>
              <a:rPr lang="cs-CZ" sz="4000" b="1" dirty="0">
                <a:solidFill>
                  <a:srgbClr val="002060"/>
                </a:solidFill>
              </a:rPr>
              <a:t>Pokud je účastník řízení zastoupen </a:t>
            </a:r>
            <a:r>
              <a:rPr lang="cs-CZ" sz="4000" b="1" dirty="0" smtClean="0">
                <a:solidFill>
                  <a:srgbClr val="002060"/>
                </a:solidFill>
              </a:rPr>
              <a:t>advokátem </a:t>
            </a:r>
            <a:r>
              <a:rPr lang="cs-CZ" sz="4000" b="1" dirty="0">
                <a:solidFill>
                  <a:srgbClr val="002060"/>
                </a:solidFill>
              </a:rPr>
              <a:t>jako opatrovníkem, </a:t>
            </a:r>
            <a:r>
              <a:rPr lang="cs-CZ" sz="4000" b="1" dirty="0" smtClean="0">
                <a:solidFill>
                  <a:srgbClr val="002060"/>
                </a:solidFill>
              </a:rPr>
              <a:t>   pak </a:t>
            </a:r>
            <a:r>
              <a:rPr lang="cs-CZ" sz="4000" b="1" dirty="0">
                <a:solidFill>
                  <a:srgbClr val="002060"/>
                </a:solidFill>
              </a:rPr>
              <a:t>je třeba náklady právního zastoupení počítat podle § 9 </a:t>
            </a:r>
            <a:r>
              <a:rPr lang="cs-CZ" sz="4000" b="1" dirty="0" smtClean="0">
                <a:solidFill>
                  <a:srgbClr val="002060"/>
                </a:solidFill>
              </a:rPr>
              <a:t>     odst</a:t>
            </a:r>
            <a:r>
              <a:rPr lang="cs-CZ" sz="4000" b="1" dirty="0">
                <a:solidFill>
                  <a:srgbClr val="002060"/>
                </a:solidFill>
              </a:rPr>
              <a:t>. 5 AT</a:t>
            </a:r>
            <a:r>
              <a:rPr lang="cs-CZ" sz="4000" b="1" dirty="0" smtClean="0">
                <a:solidFill>
                  <a:srgbClr val="002060"/>
                </a:solidFill>
              </a:rPr>
              <a:t>. Analogii s odměnou ustanoveného advokáta nelze použít.</a:t>
            </a:r>
            <a:endParaRPr lang="cs-CZ" sz="4000" b="1" dirty="0">
              <a:solidFill>
                <a:srgbClr val="002060"/>
              </a:solidFill>
            </a:endParaRPr>
          </a:p>
          <a:p>
            <a:endParaRPr lang="cs-CZ" sz="4000" b="1" dirty="0">
              <a:solidFill>
                <a:srgbClr val="002060"/>
              </a:solidFill>
            </a:endParaRPr>
          </a:p>
        </p:txBody>
      </p:sp>
    </p:spTree>
    <p:custDataLst>
      <p:tags r:id="rId1"/>
    </p:custDataLst>
    <p:extLst>
      <p:ext uri="{BB962C8B-B14F-4D97-AF65-F5344CB8AC3E}">
        <p14:creationId xmlns:p14="http://schemas.microsoft.com/office/powerpoint/2010/main" val="3424627703"/>
      </p:ext>
    </p:extLst>
  </p:cSld>
  <p:clrMapOvr>
    <a:masterClrMapping/>
  </p:clrMapOvr>
  <p:transition spd="slow">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5400" b="1" dirty="0" smtClean="0">
                <a:solidFill>
                  <a:srgbClr val="00B0F0"/>
                </a:solidFill>
              </a:rPr>
              <a:t>Zvláštní typy odměny</a:t>
            </a:r>
            <a:endParaRPr lang="cs-CZ" sz="5400" b="1" dirty="0">
              <a:solidFill>
                <a:srgbClr val="00B0F0"/>
              </a:solidFill>
            </a:endParaRPr>
          </a:p>
        </p:txBody>
      </p:sp>
      <p:sp>
        <p:nvSpPr>
          <p:cNvPr id="3" name="Zástupný symbol pro obsah 2"/>
          <p:cNvSpPr>
            <a:spLocks noGrp="1"/>
          </p:cNvSpPr>
          <p:nvPr>
            <p:ph idx="1"/>
          </p:nvPr>
        </p:nvSpPr>
        <p:spPr>
          <a:xfrm>
            <a:off x="755576" y="1412776"/>
            <a:ext cx="8077200" cy="5072947"/>
          </a:xfrm>
        </p:spPr>
        <p:txBody>
          <a:bodyPr>
            <a:noAutofit/>
          </a:bodyPr>
          <a:lstStyle/>
          <a:p>
            <a:r>
              <a:rPr lang="cs-CZ" sz="3600" b="1" dirty="0" smtClean="0">
                <a:solidFill>
                  <a:srgbClr val="002060"/>
                </a:solidFill>
              </a:rPr>
              <a:t>Insolvenční správce – vyhláška               č. 313/2007 Sb., o odměně insolvenčního správce.</a:t>
            </a:r>
          </a:p>
          <a:p>
            <a:r>
              <a:rPr lang="cs-CZ" sz="3600" b="1" dirty="0" smtClean="0">
                <a:solidFill>
                  <a:srgbClr val="002060"/>
                </a:solidFill>
              </a:rPr>
              <a:t>Likvidátor – vyhláška č. 474/2013 Sb.,  o odměně likvidátora aj.</a:t>
            </a:r>
          </a:p>
          <a:p>
            <a:r>
              <a:rPr lang="cs-CZ" sz="3600" b="1" dirty="0" smtClean="0">
                <a:solidFill>
                  <a:srgbClr val="002060"/>
                </a:solidFill>
              </a:rPr>
              <a:t>Správce podniku – vyhláška č. 485/2000 Sb., o výši odměny správců podniku.</a:t>
            </a:r>
          </a:p>
          <a:p>
            <a:r>
              <a:rPr lang="cs-CZ" sz="3600" b="1" dirty="0" smtClean="0">
                <a:solidFill>
                  <a:srgbClr val="002060"/>
                </a:solidFill>
              </a:rPr>
              <a:t>Správce pozůstalosti - </a:t>
            </a:r>
            <a:r>
              <a:rPr lang="cs-CZ" sz="3600" b="1" dirty="0">
                <a:solidFill>
                  <a:srgbClr val="002060"/>
                </a:solidFill>
              </a:rPr>
              <a:t>v</a:t>
            </a:r>
            <a:r>
              <a:rPr lang="cs-CZ" sz="3600" b="1" dirty="0" smtClean="0">
                <a:solidFill>
                  <a:srgbClr val="002060"/>
                </a:solidFill>
              </a:rPr>
              <a:t>yhláška č</a:t>
            </a:r>
            <a:r>
              <a:rPr lang="cs-CZ" sz="3600" b="1" dirty="0">
                <a:solidFill>
                  <a:srgbClr val="002060"/>
                </a:solidFill>
              </a:rPr>
              <a:t>. 196/2001 Sb</a:t>
            </a:r>
            <a:r>
              <a:rPr lang="cs-CZ" sz="3600" b="1" dirty="0" smtClean="0">
                <a:solidFill>
                  <a:srgbClr val="002060"/>
                </a:solidFill>
              </a:rPr>
              <a:t>. (novela </a:t>
            </a:r>
            <a:r>
              <a:rPr lang="cs-CZ" sz="3600" b="1" dirty="0">
                <a:solidFill>
                  <a:srgbClr val="002060"/>
                </a:solidFill>
              </a:rPr>
              <a:t>č. 432/2013 Sb</a:t>
            </a:r>
            <a:r>
              <a:rPr lang="cs-CZ" sz="3600" b="1" dirty="0" smtClean="0">
                <a:solidFill>
                  <a:srgbClr val="002060"/>
                </a:solidFill>
              </a:rPr>
              <a:t>.)</a:t>
            </a:r>
            <a:endParaRPr lang="cs-CZ" sz="3600" b="1" dirty="0">
              <a:solidFill>
                <a:srgbClr val="002060"/>
              </a:solidFill>
            </a:endParaRPr>
          </a:p>
          <a:p>
            <a:endParaRPr lang="cs-CZ" sz="3600" b="1" dirty="0">
              <a:solidFill>
                <a:srgbClr val="002060"/>
              </a:solidFill>
            </a:endParaRPr>
          </a:p>
        </p:txBody>
      </p:sp>
    </p:spTree>
    <p:extLst>
      <p:ext uri="{BB962C8B-B14F-4D97-AF65-F5344CB8AC3E}">
        <p14:creationId xmlns:p14="http://schemas.microsoft.com/office/powerpoint/2010/main" val="3460605191"/>
      </p:ext>
    </p:extLst>
  </p:cSld>
  <p:clrMapOvr>
    <a:masterClrMapping/>
  </p:clrMapOvr>
  <p:transition spd="slow">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smtClean="0">
                <a:solidFill>
                  <a:srgbClr val="00B0F0"/>
                </a:solidFill>
              </a:rPr>
              <a:t>Odměna mediátora</a:t>
            </a:r>
            <a:endParaRPr lang="cs-CZ" b="1" dirty="0">
              <a:solidFill>
                <a:srgbClr val="00B0F0"/>
              </a:solidFill>
            </a:endParaRPr>
          </a:p>
        </p:txBody>
      </p:sp>
      <p:sp>
        <p:nvSpPr>
          <p:cNvPr id="3" name="Zástupný symbol pro obsah 2"/>
          <p:cNvSpPr>
            <a:spLocks noGrp="1"/>
          </p:cNvSpPr>
          <p:nvPr>
            <p:ph idx="1"/>
          </p:nvPr>
        </p:nvSpPr>
        <p:spPr>
          <a:xfrm>
            <a:off x="762000" y="980729"/>
            <a:ext cx="8077200" cy="5688632"/>
          </a:xfrm>
        </p:spPr>
        <p:txBody>
          <a:bodyPr>
            <a:noAutofit/>
          </a:bodyPr>
          <a:lstStyle/>
          <a:p>
            <a:r>
              <a:rPr lang="cs-CZ" sz="3600" b="1" dirty="0" smtClean="0">
                <a:solidFill>
                  <a:srgbClr val="002060"/>
                </a:solidFill>
              </a:rPr>
              <a:t>Zákon č. 202/2012 Sb., o mediaci (účinnost 1. 9. 2012)</a:t>
            </a:r>
          </a:p>
          <a:p>
            <a:r>
              <a:rPr lang="cs-CZ" sz="3600" b="1" dirty="0" smtClean="0">
                <a:solidFill>
                  <a:srgbClr val="002060"/>
                </a:solidFill>
              </a:rPr>
              <a:t>Smluvní odměna                                     (dle § 10 zákona  o mediaci)</a:t>
            </a:r>
          </a:p>
          <a:p>
            <a:r>
              <a:rPr lang="cs-CZ" sz="3600" b="1" dirty="0" smtClean="0">
                <a:solidFill>
                  <a:srgbClr val="002060"/>
                </a:solidFill>
              </a:rPr>
              <a:t>Vyhláška z. 277/2012 Sb., o zkouškách  a odměně mediátora.</a:t>
            </a:r>
          </a:p>
          <a:p>
            <a:r>
              <a:rPr lang="cs-CZ" sz="3600" b="1" dirty="0" smtClean="0">
                <a:solidFill>
                  <a:srgbClr val="002060"/>
                </a:solidFill>
              </a:rPr>
              <a:t>Výše odměny za první setkání                  s mediátorem u mediace nařízené soudem činí </a:t>
            </a:r>
            <a:r>
              <a:rPr lang="cs-CZ" sz="3600" b="1" dirty="0" smtClean="0">
                <a:solidFill>
                  <a:srgbClr val="FF0000"/>
                </a:solidFill>
              </a:rPr>
              <a:t>400 Kč za hodinu </a:t>
            </a:r>
            <a:r>
              <a:rPr lang="cs-CZ" sz="3600" b="1" dirty="0" smtClean="0">
                <a:solidFill>
                  <a:srgbClr val="002060"/>
                </a:solidFill>
              </a:rPr>
              <a:t>+ DPH </a:t>
            </a:r>
            <a:r>
              <a:rPr lang="cs-CZ" sz="3600" b="1" dirty="0">
                <a:solidFill>
                  <a:srgbClr val="002060"/>
                </a:solidFill>
              </a:rPr>
              <a:t> </a:t>
            </a:r>
            <a:r>
              <a:rPr lang="cs-CZ" sz="3600" b="1" dirty="0" smtClean="0">
                <a:solidFill>
                  <a:srgbClr val="002060"/>
                </a:solidFill>
              </a:rPr>
              <a:t>  (§ 15 zákona o mediaci)</a:t>
            </a:r>
            <a:endParaRPr lang="cs-CZ" sz="3600" b="1" dirty="0">
              <a:solidFill>
                <a:srgbClr val="002060"/>
              </a:solidFill>
            </a:endParaRPr>
          </a:p>
        </p:txBody>
      </p:sp>
    </p:spTree>
    <p:extLst>
      <p:ext uri="{BB962C8B-B14F-4D97-AF65-F5344CB8AC3E}">
        <p14:creationId xmlns:p14="http://schemas.microsoft.com/office/powerpoint/2010/main" val="3658791683"/>
      </p:ext>
    </p:extLst>
  </p:cSld>
  <p:clrMapOvr>
    <a:masterClrMapping/>
  </p:clrMapOvr>
  <p:transition spd="slow">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1268760"/>
            <a:ext cx="6791474" cy="5400600"/>
          </a:xfrm>
          <a:prstGeom prst="rect">
            <a:avLst/>
          </a:prstGeom>
          <a:noFill/>
        </p:spPr>
        <p:txBody>
          <a:bodyPr wrap="square" rtlCol="0">
            <a:noAutofit/>
          </a:bodyPr>
          <a:lstStyle/>
          <a:p>
            <a:pPr algn="ctr"/>
            <a:r>
              <a:rPr lang="cs-CZ" sz="6000" b="1" i="1" dirty="0" smtClean="0">
                <a:solidFill>
                  <a:srgbClr val="7030A0"/>
                </a:solidFill>
              </a:rPr>
              <a:t>Neschopný </a:t>
            </a:r>
            <a:r>
              <a:rPr lang="cs-CZ" sz="6000" b="1" i="1" dirty="0">
                <a:solidFill>
                  <a:srgbClr val="7030A0"/>
                </a:solidFill>
              </a:rPr>
              <a:t>právník může zdržet případ několik let.</a:t>
            </a:r>
            <a:r>
              <a:rPr lang="cs-CZ" sz="6000" i="1" dirty="0">
                <a:solidFill>
                  <a:srgbClr val="7030A0"/>
                </a:solidFill>
              </a:rPr>
              <a:t/>
            </a:r>
            <a:br>
              <a:rPr lang="cs-CZ" sz="6000" i="1" dirty="0">
                <a:solidFill>
                  <a:srgbClr val="7030A0"/>
                </a:solidFill>
              </a:rPr>
            </a:br>
            <a:r>
              <a:rPr lang="cs-CZ" sz="6000" b="1" i="1" dirty="0">
                <a:solidFill>
                  <a:srgbClr val="7030A0"/>
                </a:solidFill>
              </a:rPr>
              <a:t>Schopný </a:t>
            </a:r>
            <a:r>
              <a:rPr lang="cs-CZ" sz="6000" b="1" i="1" dirty="0" smtClean="0">
                <a:solidFill>
                  <a:srgbClr val="7030A0"/>
                </a:solidFill>
              </a:rPr>
              <a:t>ještě            o mnoho </a:t>
            </a:r>
            <a:r>
              <a:rPr lang="cs-CZ" sz="6000" b="1" i="1" dirty="0">
                <a:solidFill>
                  <a:srgbClr val="7030A0"/>
                </a:solidFill>
              </a:rPr>
              <a:t>déle.</a:t>
            </a:r>
            <a:endParaRPr lang="cs-CZ" sz="6000" i="1" dirty="0">
              <a:solidFill>
                <a:srgbClr val="7030A0"/>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2775519995"/>
      </p:ext>
    </p:extLst>
  </p:cSld>
  <p:clrMapOvr>
    <a:masterClrMapping/>
  </p:clrMapOvr>
  <p:transition spd="slow">
    <p:pu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smtClean="0">
                <a:solidFill>
                  <a:srgbClr val="00B0F0"/>
                </a:solidFill>
              </a:rPr>
              <a:t>Určení advokáta dle § 18 ZA</a:t>
            </a:r>
            <a:endParaRPr lang="cs-CZ" b="1" dirty="0">
              <a:solidFill>
                <a:srgbClr val="00B0F0"/>
              </a:solidFill>
            </a:endParaRPr>
          </a:p>
        </p:txBody>
      </p:sp>
      <p:sp>
        <p:nvSpPr>
          <p:cNvPr id="3" name="Content Placeholder 2"/>
          <p:cNvSpPr>
            <a:spLocks noGrp="1"/>
          </p:cNvSpPr>
          <p:nvPr>
            <p:ph idx="1"/>
            <p:custDataLst>
              <p:tags r:id="rId3"/>
            </p:custDataLst>
          </p:nvPr>
        </p:nvSpPr>
        <p:spPr>
          <a:xfrm>
            <a:off x="762000" y="1196753"/>
            <a:ext cx="8077200" cy="5661248"/>
          </a:xfrm>
        </p:spPr>
        <p:txBody>
          <a:bodyPr>
            <a:normAutofit lnSpcReduction="10000"/>
          </a:bodyPr>
          <a:lstStyle/>
          <a:p>
            <a:r>
              <a:rPr lang="cs-CZ" b="1" dirty="0" smtClean="0">
                <a:solidFill>
                  <a:srgbClr val="002060"/>
                </a:solidFill>
              </a:rPr>
              <a:t>Ten, kdo nesplňuje podmínky pro ustanovení soudem, může požádat ČAK o určení.</a:t>
            </a:r>
          </a:p>
          <a:p>
            <a:r>
              <a:rPr lang="cs-CZ" b="1" dirty="0" smtClean="0">
                <a:solidFill>
                  <a:srgbClr val="002060"/>
                </a:solidFill>
              </a:rPr>
              <a:t>Advokát nemůže odmítnout (s výjimkou kolize nebo jde-li o zjevně bezdůvodné uplatňování či bránění práva).</a:t>
            </a:r>
          </a:p>
          <a:p>
            <a:r>
              <a:rPr lang="cs-CZ" b="1" dirty="0" smtClean="0">
                <a:solidFill>
                  <a:srgbClr val="002060"/>
                </a:solidFill>
              </a:rPr>
              <a:t>Určuje pobočka ČAK v Brně, pro stejný případ určí jen 1x.</a:t>
            </a:r>
          </a:p>
          <a:p>
            <a:r>
              <a:rPr lang="cs-CZ" b="1" dirty="0" smtClean="0">
                <a:solidFill>
                  <a:srgbClr val="002060"/>
                </a:solidFill>
              </a:rPr>
              <a:t>V určení uvede, zda advokát poskytne pomoc za odměnu sníženou nebo bezplatně.</a:t>
            </a:r>
          </a:p>
          <a:p>
            <a:r>
              <a:rPr lang="cs-CZ" b="1" dirty="0" smtClean="0">
                <a:solidFill>
                  <a:srgbClr val="002060"/>
                </a:solidFill>
              </a:rPr>
              <a:t>Advokát pracuje zdarma, může ČAK požádat o příspěvek na hotové výdaje.</a:t>
            </a:r>
            <a:endParaRPr lang="cs-CZ" b="1" dirty="0">
              <a:solidFill>
                <a:srgbClr val="002060"/>
              </a:solidFill>
            </a:endParaRPr>
          </a:p>
        </p:txBody>
      </p:sp>
    </p:spTree>
    <p:custDataLst>
      <p:tags r:id="rId1"/>
    </p:custDataLst>
    <p:extLst>
      <p:ext uri="{BB962C8B-B14F-4D97-AF65-F5344CB8AC3E}">
        <p14:creationId xmlns:p14="http://schemas.microsoft.com/office/powerpoint/2010/main" val="16465019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404664"/>
            <a:ext cx="6791474" cy="6031160"/>
          </a:xfrm>
          <a:prstGeom prst="rect">
            <a:avLst/>
          </a:prstGeom>
          <a:noFill/>
        </p:spPr>
        <p:txBody>
          <a:bodyPr wrap="square" rtlCol="0">
            <a:noAutofit/>
          </a:bodyPr>
          <a:lstStyle/>
          <a:p>
            <a:pPr algn="ctr"/>
            <a:r>
              <a:rPr lang="cs-CZ" sz="4000" b="1" i="1" dirty="0" smtClean="0">
                <a:solidFill>
                  <a:srgbClr val="7030A0"/>
                </a:solidFill>
              </a:rPr>
              <a:t>Advokát </a:t>
            </a:r>
            <a:r>
              <a:rPr lang="cs-CZ" sz="4000" b="1" i="1" dirty="0">
                <a:solidFill>
                  <a:srgbClr val="7030A0"/>
                </a:solidFill>
              </a:rPr>
              <a:t>ve středním věku je povolán před Boží </a:t>
            </a:r>
            <a:r>
              <a:rPr lang="cs-CZ" sz="4000" b="1" i="1" dirty="0" smtClean="0">
                <a:solidFill>
                  <a:srgbClr val="7030A0"/>
                </a:solidFill>
              </a:rPr>
              <a:t>soud             a nešťastně se ptá:</a:t>
            </a:r>
            <a:endParaRPr lang="cs-CZ" sz="4000" b="1" i="1" dirty="0">
              <a:solidFill>
                <a:srgbClr val="7030A0"/>
              </a:solidFill>
            </a:endParaRPr>
          </a:p>
          <a:p>
            <a:pPr algn="ctr"/>
            <a:r>
              <a:rPr lang="cs-CZ" sz="4000" b="1" i="1" dirty="0">
                <a:solidFill>
                  <a:srgbClr val="7030A0"/>
                </a:solidFill>
              </a:rPr>
              <a:t>„Proč bych měl </a:t>
            </a:r>
            <a:r>
              <a:rPr lang="cs-CZ" sz="4000" b="1" i="1" dirty="0" smtClean="0">
                <a:solidFill>
                  <a:srgbClr val="7030A0"/>
                </a:solidFill>
              </a:rPr>
              <a:t>umřít tak mladý? </a:t>
            </a:r>
            <a:r>
              <a:rPr lang="cs-CZ" sz="4000" b="1" i="1" dirty="0">
                <a:solidFill>
                  <a:srgbClr val="7030A0"/>
                </a:solidFill>
              </a:rPr>
              <a:t>Vždyť je mi </a:t>
            </a:r>
            <a:r>
              <a:rPr lang="cs-CZ" sz="4000" b="1" i="1" dirty="0" smtClean="0">
                <a:solidFill>
                  <a:srgbClr val="7030A0"/>
                </a:solidFill>
              </a:rPr>
              <a:t>teprve       </a:t>
            </a:r>
            <a:r>
              <a:rPr lang="cs-CZ" sz="4000" b="1" i="1" dirty="0">
                <a:solidFill>
                  <a:srgbClr val="7030A0"/>
                </a:solidFill>
              </a:rPr>
              <a:t>52 let!“</a:t>
            </a:r>
          </a:p>
          <a:p>
            <a:pPr algn="ctr"/>
            <a:r>
              <a:rPr lang="cs-CZ" sz="4000" b="1" i="1" dirty="0">
                <a:solidFill>
                  <a:srgbClr val="7030A0"/>
                </a:solidFill>
              </a:rPr>
              <a:t>„Ale pane doktore, podle hodin, které jste vyúčtoval svým klientům, by vám mělo být 265 let!“</a:t>
            </a:r>
          </a:p>
          <a:p>
            <a:r>
              <a:rPr lang="cs-CZ" sz="4000" i="1" dirty="0" smtClean="0"/>
              <a:t> </a:t>
            </a:r>
            <a:endParaRPr lang="cs-CZ" sz="40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cSld>
  <p:clrMapOvr>
    <a:masterClrMapping/>
  </p:clrMapOvr>
  <p:transition spd="slow">
    <p:pu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764704"/>
            <a:ext cx="6791474" cy="5904656"/>
          </a:xfrm>
          <a:prstGeom prst="rect">
            <a:avLst/>
          </a:prstGeom>
          <a:noFill/>
        </p:spPr>
        <p:txBody>
          <a:bodyPr wrap="square" rtlCol="0">
            <a:noAutofit/>
          </a:bodyPr>
          <a:lstStyle/>
          <a:p>
            <a:pPr algn="ctr"/>
            <a:r>
              <a:rPr lang="cs-CZ" sz="6000" b="1" i="1" dirty="0" smtClean="0">
                <a:solidFill>
                  <a:srgbClr val="7030A0"/>
                </a:solidFill>
              </a:rPr>
              <a:t>„Tak Novákovi už se prý už rozvedli.“</a:t>
            </a:r>
          </a:p>
          <a:p>
            <a:pPr algn="ctr"/>
            <a:r>
              <a:rPr lang="cs-CZ" sz="6000" b="1" i="1" dirty="0" smtClean="0">
                <a:solidFill>
                  <a:srgbClr val="7030A0"/>
                </a:solidFill>
              </a:rPr>
              <a:t>„Ano. On dostal auto, ona děti a advokáti všechno ostatní.“</a:t>
            </a:r>
            <a:endParaRPr lang="cs-CZ" sz="6000" i="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003" y="18565"/>
            <a:ext cx="7765662" cy="16476125"/>
          </a:xfrm>
          <a:prstGeom prst="rect">
            <a:avLst/>
          </a:prstGeom>
        </p:spPr>
      </p:pic>
    </p:spTree>
    <p:extLst>
      <p:ext uri="{BB962C8B-B14F-4D97-AF65-F5344CB8AC3E}">
        <p14:creationId xmlns:p14="http://schemas.microsoft.com/office/powerpoint/2010/main" val="2963186660"/>
      </p:ext>
    </p:extLst>
  </p:cSld>
  <p:clrMapOvr>
    <a:masterClrMapping/>
  </p:clrMapOvr>
  <p:transition spd="slow">
    <p:pu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971600" y="2132856"/>
            <a:ext cx="7920880" cy="3594323"/>
          </a:xfrm>
        </p:spPr>
        <p:txBody>
          <a:bodyPr>
            <a:noAutofit/>
          </a:bodyPr>
          <a:lstStyle/>
          <a:p>
            <a:pPr algn="ctr">
              <a:defRPr lang="cs-CZ"/>
            </a:pPr>
            <a:r>
              <a:rPr lang="cs-CZ" sz="8000" dirty="0" smtClean="0">
                <a:solidFill>
                  <a:srgbClr val="7030A0"/>
                </a:solidFill>
              </a:rPr>
              <a:t>Náklady řízení</a:t>
            </a:r>
            <a:r>
              <a:rPr lang="cs-CZ" sz="8000" dirty="0">
                <a:solidFill>
                  <a:srgbClr val="7030A0"/>
                </a:solidFill>
              </a:rPr>
              <a:t/>
            </a:r>
            <a:br>
              <a:rPr lang="cs-CZ" sz="8000" dirty="0">
                <a:solidFill>
                  <a:srgbClr val="7030A0"/>
                </a:solidFill>
              </a:rPr>
            </a:br>
            <a:endParaRPr lang="cs-CZ" sz="8000" dirty="0"/>
          </a:p>
        </p:txBody>
      </p:sp>
    </p:spTree>
    <p:custDataLst>
      <p:tags r:id="rId1"/>
    </p:custDataLst>
    <p:extLst>
      <p:ext uri="{BB962C8B-B14F-4D97-AF65-F5344CB8AC3E}">
        <p14:creationId xmlns:p14="http://schemas.microsoft.com/office/powerpoint/2010/main" val="1518693472"/>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88640"/>
            <a:ext cx="8077200" cy="1143000"/>
          </a:xfrm>
        </p:spPr>
        <p:txBody>
          <a:bodyPr/>
          <a:lstStyle/>
          <a:p>
            <a:pPr algn="ctr"/>
            <a:r>
              <a:rPr lang="cs-CZ" b="1" dirty="0" smtClean="0">
                <a:solidFill>
                  <a:srgbClr val="00B0F0"/>
                </a:solidFill>
              </a:rPr>
              <a:t>Náklady soudního řízení</a:t>
            </a:r>
            <a:endParaRPr lang="cs-CZ" b="1" dirty="0">
              <a:solidFill>
                <a:srgbClr val="00B0F0"/>
              </a:solidFill>
            </a:endParaRPr>
          </a:p>
        </p:txBody>
      </p:sp>
      <p:sp>
        <p:nvSpPr>
          <p:cNvPr id="3" name="Content Placeholder 2"/>
          <p:cNvSpPr>
            <a:spLocks noGrp="1"/>
          </p:cNvSpPr>
          <p:nvPr>
            <p:ph idx="1"/>
            <p:custDataLst>
              <p:tags r:id="rId3"/>
            </p:custDataLst>
          </p:nvPr>
        </p:nvSpPr>
        <p:spPr>
          <a:xfrm>
            <a:off x="762000" y="1268760"/>
            <a:ext cx="8274496" cy="5400599"/>
          </a:xfrm>
        </p:spPr>
        <p:txBody>
          <a:bodyPr>
            <a:normAutofit/>
          </a:bodyPr>
          <a:lstStyle/>
          <a:p>
            <a:r>
              <a:rPr lang="cs-CZ" b="1" dirty="0" smtClean="0">
                <a:solidFill>
                  <a:srgbClr val="002060"/>
                </a:solidFill>
              </a:rPr>
              <a:t>Obecná úprava § 137 až § 151a o. s. ř.</a:t>
            </a:r>
          </a:p>
          <a:p>
            <a:r>
              <a:rPr lang="cs-CZ" b="1" dirty="0" smtClean="0">
                <a:solidFill>
                  <a:srgbClr val="002060"/>
                </a:solidFill>
              </a:rPr>
              <a:t>Demonstrativní výčet („zejména hotové výdaje účastníků a jejich právních zástupců“)</a:t>
            </a:r>
          </a:p>
          <a:p>
            <a:r>
              <a:rPr lang="cs-CZ" b="1" dirty="0" smtClean="0">
                <a:solidFill>
                  <a:srgbClr val="002060"/>
                </a:solidFill>
              </a:rPr>
              <a:t>Přiznávají se náklady úspěšnému účastníkovi, které jsou potřebné k účelnému uplatňování nebo bránění práva proti účastníkovi, který neměl úspěch (§ 42 odst. 1).</a:t>
            </a:r>
          </a:p>
          <a:p>
            <a:r>
              <a:rPr lang="cs-CZ" b="1" dirty="0" smtClean="0">
                <a:solidFill>
                  <a:srgbClr val="002060"/>
                </a:solidFill>
              </a:rPr>
              <a:t>Separace nákladů (§ 147).</a:t>
            </a:r>
          </a:p>
          <a:p>
            <a:r>
              <a:rPr lang="cs-CZ" b="1" dirty="0" smtClean="0">
                <a:solidFill>
                  <a:srgbClr val="002060"/>
                </a:solidFill>
              </a:rPr>
              <a:t>Důvody zvláštního zřetele hodné (§ 142a odst. 2). </a:t>
            </a:r>
          </a:p>
          <a:p>
            <a:endParaRPr lang="cs-CZ" b="1" dirty="0" smtClean="0">
              <a:solidFill>
                <a:srgbClr val="002060"/>
              </a:solidFill>
            </a:endParaRPr>
          </a:p>
          <a:p>
            <a:endParaRPr lang="cs-CZ" b="1" dirty="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16465019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260648"/>
            <a:ext cx="8077200" cy="864096"/>
          </a:xfrm>
        </p:spPr>
        <p:txBody>
          <a:bodyPr/>
          <a:lstStyle/>
          <a:p>
            <a:pPr algn="ctr"/>
            <a:r>
              <a:rPr lang="cs-CZ" b="1" dirty="0" smtClean="0">
                <a:solidFill>
                  <a:srgbClr val="00B050"/>
                </a:solidFill>
              </a:rPr>
              <a:t>Judikatura - náklady řízení</a:t>
            </a:r>
            <a:endParaRPr lang="cs-CZ" b="1" dirty="0">
              <a:solidFill>
                <a:srgbClr val="00B050"/>
              </a:solidFill>
            </a:endParaRPr>
          </a:p>
        </p:txBody>
      </p:sp>
      <p:sp>
        <p:nvSpPr>
          <p:cNvPr id="3" name="Zástupný symbol pro obsah 2"/>
          <p:cNvSpPr>
            <a:spLocks noGrp="1"/>
          </p:cNvSpPr>
          <p:nvPr>
            <p:ph idx="1"/>
          </p:nvPr>
        </p:nvSpPr>
        <p:spPr>
          <a:xfrm>
            <a:off x="755576" y="1340768"/>
            <a:ext cx="8077200" cy="5256584"/>
          </a:xfrm>
        </p:spPr>
        <p:txBody>
          <a:bodyPr>
            <a:normAutofit/>
          </a:bodyPr>
          <a:lstStyle/>
          <a:p>
            <a:r>
              <a:rPr lang="cs-CZ" b="1" dirty="0">
                <a:solidFill>
                  <a:srgbClr val="FF0000"/>
                </a:solidFill>
              </a:rPr>
              <a:t>K</a:t>
            </a:r>
            <a:r>
              <a:rPr lang="cs-CZ" b="1" dirty="0" smtClean="0">
                <a:solidFill>
                  <a:srgbClr val="FF0000"/>
                </a:solidFill>
              </a:rPr>
              <a:t>S v Plzni ze </a:t>
            </a:r>
            <a:r>
              <a:rPr lang="cs-CZ" b="1" dirty="0">
                <a:solidFill>
                  <a:srgbClr val="FF0000"/>
                </a:solidFill>
              </a:rPr>
              <a:t>dne </a:t>
            </a:r>
            <a:r>
              <a:rPr lang="cs-CZ" b="1" dirty="0" smtClean="0">
                <a:solidFill>
                  <a:srgbClr val="FF0000"/>
                </a:solidFill>
              </a:rPr>
              <a:t>31. 12. 1997, </a:t>
            </a:r>
            <a:r>
              <a:rPr lang="cs-CZ" b="1" dirty="0" err="1">
                <a:solidFill>
                  <a:srgbClr val="FF0000"/>
                </a:solidFill>
              </a:rPr>
              <a:t>sp</a:t>
            </a:r>
            <a:r>
              <a:rPr lang="cs-CZ" b="1" dirty="0">
                <a:solidFill>
                  <a:srgbClr val="FF0000"/>
                </a:solidFill>
              </a:rPr>
              <a:t>. zn. </a:t>
            </a:r>
            <a:r>
              <a:rPr lang="cs-CZ" b="1" dirty="0" smtClean="0">
                <a:solidFill>
                  <a:srgbClr val="FF0000"/>
                </a:solidFill>
              </a:rPr>
              <a:t>11 Co 677/97: </a:t>
            </a:r>
            <a:r>
              <a:rPr lang="cs-CZ" b="1" dirty="0" smtClean="0">
                <a:solidFill>
                  <a:srgbClr val="002060"/>
                </a:solidFill>
              </a:rPr>
              <a:t>Náhradu nákladů </a:t>
            </a:r>
            <a:r>
              <a:rPr lang="cs-CZ" b="1" dirty="0">
                <a:solidFill>
                  <a:srgbClr val="002060"/>
                </a:solidFill>
              </a:rPr>
              <a:t>řízení </a:t>
            </a:r>
            <a:r>
              <a:rPr lang="cs-CZ" b="1" dirty="0" smtClean="0">
                <a:solidFill>
                  <a:srgbClr val="002060"/>
                </a:solidFill>
              </a:rPr>
              <a:t>nelze účastníku přiznat, pokud výslovně prohlásí, že se jí vzdává. Za takové prohlášení nelze ovšem považovat pouhé konstatování účastníka či jeho právního zástupce, že náklady řízení nepožaduje. Takový projev není pro soud závazný. Ve výroku o nákladech řízení není soud návrhem účastníka a může jej i překročit.</a:t>
            </a:r>
          </a:p>
        </p:txBody>
      </p:sp>
    </p:spTree>
    <p:extLst>
      <p:ext uri="{BB962C8B-B14F-4D97-AF65-F5344CB8AC3E}">
        <p14:creationId xmlns:p14="http://schemas.microsoft.com/office/powerpoint/2010/main" val="317044622"/>
      </p:ext>
    </p:extLst>
  </p:cSld>
  <p:clrMapOvr>
    <a:masterClrMapping/>
  </p:clrMapOvr>
  <p:transition spd="slow">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7842448" cy="855112"/>
          </a:xfrm>
        </p:spPr>
        <p:txBody>
          <a:bodyPr/>
          <a:lstStyle/>
          <a:p>
            <a:pPr algn="ctr"/>
            <a:r>
              <a:rPr lang="cs-CZ" b="1" dirty="0" smtClean="0">
                <a:solidFill>
                  <a:srgbClr val="33CC33"/>
                </a:solidFill>
              </a:rPr>
              <a:t>Judikatura -  Česká televize</a:t>
            </a:r>
            <a:endParaRPr lang="cs-CZ" b="1" dirty="0">
              <a:solidFill>
                <a:srgbClr val="33CC33"/>
              </a:solidFill>
            </a:endParaRPr>
          </a:p>
        </p:txBody>
      </p:sp>
      <p:sp>
        <p:nvSpPr>
          <p:cNvPr id="3" name="Content Placeholder 2"/>
          <p:cNvSpPr>
            <a:spLocks noGrp="1"/>
          </p:cNvSpPr>
          <p:nvPr>
            <p:ph idx="1"/>
            <p:custDataLst>
              <p:tags r:id="rId3"/>
            </p:custDataLst>
          </p:nvPr>
        </p:nvSpPr>
        <p:spPr>
          <a:xfrm>
            <a:off x="755576" y="764704"/>
            <a:ext cx="8077200" cy="5616623"/>
          </a:xfrm>
        </p:spPr>
        <p:txBody>
          <a:bodyPr>
            <a:noAutofit/>
          </a:bodyPr>
          <a:lstStyle/>
          <a:p>
            <a:r>
              <a:rPr lang="cs-CZ" b="1" dirty="0">
                <a:solidFill>
                  <a:srgbClr val="FF0000"/>
                </a:solidFill>
              </a:rPr>
              <a:t>Nález I. ÚS 3344/2012 ze dne 24. 7. 2013 (BA č. 4/2014, str. 50): </a:t>
            </a:r>
            <a:r>
              <a:rPr lang="cs-CZ" b="1" dirty="0">
                <a:solidFill>
                  <a:srgbClr val="002060"/>
                </a:solidFill>
              </a:rPr>
              <a:t>České televizi v řízení </a:t>
            </a:r>
            <a:r>
              <a:rPr lang="cs-CZ" b="1" dirty="0" smtClean="0">
                <a:solidFill>
                  <a:srgbClr val="002060"/>
                </a:solidFill>
              </a:rPr>
              <a:t>       o </a:t>
            </a:r>
            <a:r>
              <a:rPr lang="cs-CZ" b="1" dirty="0">
                <a:solidFill>
                  <a:srgbClr val="002060"/>
                </a:solidFill>
              </a:rPr>
              <a:t>vymáhání televizních poplatků nepřísluší právo na náhradu nákladů řízení, spočívajících v nákladech za zastoupení advokátem. Činnost české televize není výkonem veřejné moci, nicméně lze na ni v určitých ohledech klást srovnatelné nároky jako na orgány státní moci. Je pak žádoucí, aby si činnosti spojené se správou </a:t>
            </a:r>
            <a:r>
              <a:rPr lang="cs-CZ" b="1" dirty="0" smtClean="0">
                <a:solidFill>
                  <a:srgbClr val="002060"/>
                </a:solidFill>
              </a:rPr>
              <a:t>                  a </a:t>
            </a:r>
            <a:r>
              <a:rPr lang="cs-CZ" b="1" dirty="0">
                <a:solidFill>
                  <a:srgbClr val="002060"/>
                </a:solidFill>
              </a:rPr>
              <a:t>výběrem televizních poplatků zajišťovala sama.</a:t>
            </a: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2480036575"/>
      </p:ext>
    </p:extLst>
  </p:cSld>
  <p:clrMapOvr>
    <a:masterClrMapping/>
  </p:clrMapOvr>
  <p:transition spd="slow">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7744" y="18565"/>
            <a:ext cx="6791474" cy="6650795"/>
          </a:xfrm>
          <a:prstGeom prst="rect">
            <a:avLst/>
          </a:prstGeom>
          <a:noFill/>
        </p:spPr>
        <p:txBody>
          <a:bodyPr wrap="square" rtlCol="0">
            <a:noAutofit/>
          </a:bodyPr>
          <a:lstStyle/>
          <a:p>
            <a:pPr algn="ctr"/>
            <a:r>
              <a:rPr lang="cs-CZ" sz="3600" b="1" i="1" dirty="0" smtClean="0">
                <a:solidFill>
                  <a:srgbClr val="7030A0"/>
                </a:solidFill>
              </a:rPr>
              <a:t>Advokátní desatero</a:t>
            </a:r>
          </a:p>
          <a:p>
            <a:pPr marL="742950" indent="-742950">
              <a:buAutoNum type="arabicPeriod"/>
            </a:pPr>
            <a:endParaRPr lang="cs-CZ" sz="2800" b="1" i="1" dirty="0" smtClean="0">
              <a:solidFill>
                <a:srgbClr val="7030A0"/>
              </a:solidFill>
            </a:endParaRPr>
          </a:p>
          <a:p>
            <a:pPr marL="742950" indent="-742950">
              <a:buAutoNum type="arabicPeriod"/>
            </a:pPr>
            <a:r>
              <a:rPr lang="cs-CZ" sz="2800" b="1" i="1" dirty="0" smtClean="0">
                <a:solidFill>
                  <a:srgbClr val="7030A0"/>
                </a:solidFill>
              </a:rPr>
              <a:t>Klient má vždycky pravdu.</a:t>
            </a:r>
          </a:p>
          <a:p>
            <a:pPr marL="742950" indent="-742950">
              <a:buAutoNum type="arabicPeriod"/>
            </a:pPr>
            <a:r>
              <a:rPr lang="cs-CZ" sz="2800" b="1" i="1" dirty="0" smtClean="0">
                <a:solidFill>
                  <a:srgbClr val="7030A0"/>
                </a:solidFill>
              </a:rPr>
              <a:t>Neusiluj o klienta za každou cenu.</a:t>
            </a:r>
          </a:p>
          <a:p>
            <a:pPr marL="742950" indent="-742950">
              <a:buAutoNum type="arabicPeriod"/>
            </a:pPr>
            <a:r>
              <a:rPr lang="cs-CZ" sz="2800" b="1" i="1" dirty="0" smtClean="0">
                <a:solidFill>
                  <a:srgbClr val="7030A0"/>
                </a:solidFill>
              </a:rPr>
              <a:t>Nesváděj klienta jiného advokáta.</a:t>
            </a:r>
          </a:p>
          <a:p>
            <a:pPr marL="742950" indent="-742950">
              <a:buAutoNum type="arabicPeriod"/>
            </a:pPr>
            <a:r>
              <a:rPr lang="cs-CZ" sz="2800" b="1" i="1" dirty="0" smtClean="0">
                <a:solidFill>
                  <a:srgbClr val="7030A0"/>
                </a:solidFill>
              </a:rPr>
              <a:t>Tvůj klient – tvůj pán.</a:t>
            </a:r>
          </a:p>
          <a:p>
            <a:pPr marL="742950" indent="-742950">
              <a:buAutoNum type="arabicPeriod"/>
            </a:pPr>
            <a:r>
              <a:rPr lang="cs-CZ" sz="2800" b="1" i="1" dirty="0" smtClean="0">
                <a:solidFill>
                  <a:srgbClr val="7030A0"/>
                </a:solidFill>
              </a:rPr>
              <a:t>Důvěřuj slovům klienta, ale kryj si záda.</a:t>
            </a:r>
          </a:p>
          <a:p>
            <a:pPr marL="742950" indent="-742950">
              <a:buAutoNum type="arabicPeriod"/>
            </a:pPr>
            <a:r>
              <a:rPr lang="cs-CZ" sz="2800" b="1" i="1" dirty="0" smtClean="0">
                <a:solidFill>
                  <a:srgbClr val="7030A0"/>
                </a:solidFill>
              </a:rPr>
              <a:t>O odměně a hotových nákladech informuj klienta předem.</a:t>
            </a:r>
          </a:p>
          <a:p>
            <a:pPr marL="742950" indent="-742950">
              <a:buAutoNum type="arabicPeriod"/>
            </a:pPr>
            <a:r>
              <a:rPr lang="cs-CZ" sz="2800" b="1" i="1" dirty="0" smtClean="0">
                <a:solidFill>
                  <a:srgbClr val="7030A0"/>
                </a:solidFill>
              </a:rPr>
              <a:t>Nesahej klientovi na depozitum.</a:t>
            </a:r>
          </a:p>
          <a:p>
            <a:pPr marL="742950" indent="-742950">
              <a:buAutoNum type="arabicPeriod"/>
            </a:pPr>
            <a:r>
              <a:rPr lang="cs-CZ" sz="2800" b="1" i="1" dirty="0" smtClean="0">
                <a:solidFill>
                  <a:srgbClr val="7030A0"/>
                </a:solidFill>
              </a:rPr>
              <a:t>Nikomu se s kauzami nesvěřuj.</a:t>
            </a:r>
          </a:p>
          <a:p>
            <a:pPr marL="742950" indent="-742950">
              <a:buAutoNum type="arabicPeriod"/>
            </a:pPr>
            <a:r>
              <a:rPr lang="cs-CZ" sz="2800" b="1" i="1" dirty="0" smtClean="0">
                <a:solidFill>
                  <a:srgbClr val="7030A0"/>
                </a:solidFill>
              </a:rPr>
              <a:t>Pokud se potřebuješ poradit, pak jedině s jiným advokátem a vždy anonymně.</a:t>
            </a:r>
          </a:p>
          <a:p>
            <a:pPr marL="742950" indent="-742950">
              <a:buAutoNum type="arabicPeriod"/>
            </a:pPr>
            <a:r>
              <a:rPr lang="cs-CZ" sz="2800" b="1" i="1" dirty="0" smtClean="0">
                <a:solidFill>
                  <a:srgbClr val="7030A0"/>
                </a:solidFill>
              </a:rPr>
              <a:t>Proti klientovi či jinému advokátovi nepoužij křivého slova.</a:t>
            </a:r>
          </a:p>
          <a:p>
            <a:pPr marL="742950" indent="-742950">
              <a:buAutoNum type="arabicPeriod"/>
            </a:pPr>
            <a:endParaRPr lang="cs-CZ" sz="4400" i="1" dirty="0">
              <a:solidFill>
                <a:srgbClr val="7030A0"/>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7072" y="18565"/>
            <a:ext cx="7765662" cy="16476125"/>
          </a:xfrm>
          <a:prstGeom prst="rect">
            <a:avLst/>
          </a:prstGeom>
        </p:spPr>
      </p:pic>
    </p:spTree>
    <p:extLst>
      <p:ext uri="{BB962C8B-B14F-4D97-AF65-F5344CB8AC3E}">
        <p14:creationId xmlns:p14="http://schemas.microsoft.com/office/powerpoint/2010/main" val="3171491177"/>
      </p:ext>
    </p:extLst>
  </p:cSld>
  <p:clrMapOvr>
    <a:masterClrMapping/>
  </p:clrMapOvr>
  <p:transition spd="slow">
    <p:pu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136904" cy="855112"/>
          </a:xfrm>
        </p:spPr>
        <p:txBody>
          <a:bodyPr>
            <a:normAutofit/>
          </a:bodyPr>
          <a:lstStyle/>
          <a:p>
            <a:pPr algn="ctr"/>
            <a:r>
              <a:rPr lang="cs-CZ" b="1" dirty="0" smtClean="0">
                <a:solidFill>
                  <a:srgbClr val="00B0F0"/>
                </a:solidFill>
              </a:rPr>
              <a:t>Zrušení paušální vyhlášky </a:t>
            </a:r>
            <a:endParaRPr lang="cs-CZ" b="1" dirty="0">
              <a:solidFill>
                <a:srgbClr val="00B0F0"/>
              </a:solidFill>
            </a:endParaRPr>
          </a:p>
        </p:txBody>
      </p:sp>
      <p:sp>
        <p:nvSpPr>
          <p:cNvPr id="3" name="Content Placeholder 2"/>
          <p:cNvSpPr>
            <a:spLocks noGrp="1"/>
          </p:cNvSpPr>
          <p:nvPr>
            <p:ph idx="1"/>
            <p:custDataLst>
              <p:tags r:id="rId3"/>
            </p:custDataLst>
          </p:nvPr>
        </p:nvSpPr>
        <p:spPr>
          <a:xfrm>
            <a:off x="755576" y="908720"/>
            <a:ext cx="8077200" cy="5616623"/>
          </a:xfrm>
        </p:spPr>
        <p:txBody>
          <a:bodyPr>
            <a:noAutofit/>
          </a:bodyPr>
          <a:lstStyle/>
          <a:p>
            <a:r>
              <a:rPr lang="cs-CZ" b="1" dirty="0" smtClean="0">
                <a:solidFill>
                  <a:srgbClr val="FF0000"/>
                </a:solidFill>
              </a:rPr>
              <a:t>Nález </a:t>
            </a:r>
            <a:r>
              <a:rPr lang="cs-CZ" b="1" dirty="0">
                <a:solidFill>
                  <a:srgbClr val="FF0000"/>
                </a:solidFill>
              </a:rPr>
              <a:t>ÚS ze dne </a:t>
            </a:r>
            <a:r>
              <a:rPr lang="cs-CZ" b="1" dirty="0" smtClean="0">
                <a:solidFill>
                  <a:srgbClr val="FF0000"/>
                </a:solidFill>
              </a:rPr>
              <a:t>17. dubna 2013, </a:t>
            </a:r>
            <a:r>
              <a:rPr lang="cs-CZ" b="1" dirty="0" err="1">
                <a:solidFill>
                  <a:srgbClr val="FF0000"/>
                </a:solidFill>
              </a:rPr>
              <a:t>sp</a:t>
            </a:r>
            <a:r>
              <a:rPr lang="cs-CZ" b="1" dirty="0">
                <a:solidFill>
                  <a:srgbClr val="FF0000"/>
                </a:solidFill>
              </a:rPr>
              <a:t>. zn. </a:t>
            </a:r>
            <a:r>
              <a:rPr lang="cs-CZ" b="1" dirty="0" err="1" smtClean="0">
                <a:solidFill>
                  <a:srgbClr val="FF0000"/>
                </a:solidFill>
              </a:rPr>
              <a:t>Pl</a:t>
            </a:r>
            <a:r>
              <a:rPr lang="cs-CZ" b="1" dirty="0" smtClean="0">
                <a:solidFill>
                  <a:srgbClr val="FF0000"/>
                </a:solidFill>
              </a:rPr>
              <a:t>. ÚS 25/12.</a:t>
            </a:r>
          </a:p>
          <a:p>
            <a:r>
              <a:rPr lang="cs-CZ" b="1" dirty="0" smtClean="0">
                <a:solidFill>
                  <a:srgbClr val="002060"/>
                </a:solidFill>
              </a:rPr>
              <a:t>Publikován ve Sbírce zákonů pod                    </a:t>
            </a:r>
            <a:r>
              <a:rPr lang="cs-CZ" b="1" dirty="0" smtClean="0">
                <a:solidFill>
                  <a:srgbClr val="FF0000"/>
                </a:solidFill>
              </a:rPr>
              <a:t>č. 116/2012 Sb., </a:t>
            </a:r>
            <a:r>
              <a:rPr lang="cs-CZ" b="1" dirty="0" smtClean="0">
                <a:solidFill>
                  <a:srgbClr val="002060"/>
                </a:solidFill>
              </a:rPr>
              <a:t>rozeslána 7. května 2013.</a:t>
            </a:r>
          </a:p>
          <a:p>
            <a:r>
              <a:rPr lang="cs-CZ" b="1" dirty="0" smtClean="0">
                <a:solidFill>
                  <a:srgbClr val="002060"/>
                </a:solidFill>
              </a:rPr>
              <a:t>Odlišné stanovisko soudce dr. Vladimíra Kůrky.</a:t>
            </a:r>
          </a:p>
          <a:p>
            <a:r>
              <a:rPr lang="cs-CZ" b="1" dirty="0" smtClean="0">
                <a:solidFill>
                  <a:srgbClr val="002060"/>
                </a:solidFill>
              </a:rPr>
              <a:t>Podle odůvodnění byla vyhláška v rozporu    s ústavním pořádkem a se zákonem.</a:t>
            </a:r>
          </a:p>
          <a:p>
            <a:r>
              <a:rPr lang="cs-CZ" b="1" dirty="0" smtClean="0">
                <a:solidFill>
                  <a:srgbClr val="FF0000"/>
                </a:solidFill>
              </a:rPr>
              <a:t>Sdělení č. 117/2013 Sb. - </a:t>
            </a:r>
            <a:r>
              <a:rPr lang="cs-CZ" b="1" dirty="0" smtClean="0">
                <a:solidFill>
                  <a:srgbClr val="002060"/>
                </a:solidFill>
              </a:rPr>
              <a:t>náklady přiznané pravomocným rozhodnutím vydaným před 17. 5. 2013 lze vykonat.</a:t>
            </a:r>
            <a:r>
              <a:rPr lang="cs-CZ" b="1" dirty="0">
                <a:solidFill>
                  <a:srgbClr val="002060"/>
                </a:solidFill>
              </a:rPr>
              <a:t/>
            </a:r>
            <a:br>
              <a:rPr lang="cs-CZ" b="1" dirty="0">
                <a:solidFill>
                  <a:srgbClr val="002060"/>
                </a:solidFill>
              </a:rPr>
            </a:br>
            <a:endParaRPr lang="cs-CZ" b="1" dirty="0">
              <a:solidFill>
                <a:srgbClr val="002060"/>
              </a:solidFill>
            </a:endParaRP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1577688554"/>
      </p:ext>
    </p:extLst>
  </p:cSld>
  <p:clrMapOvr>
    <a:masterClrMapping/>
  </p:clrMapOvr>
  <p:transition spd="slow">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6903" y="116632"/>
            <a:ext cx="8532440" cy="1008112"/>
          </a:xfrm>
        </p:spPr>
        <p:txBody>
          <a:bodyPr>
            <a:normAutofit fontScale="90000"/>
          </a:bodyPr>
          <a:lstStyle/>
          <a:p>
            <a:pPr algn="ctr"/>
            <a:r>
              <a:rPr lang="cs-CZ" b="1" dirty="0" smtClean="0">
                <a:solidFill>
                  <a:srgbClr val="00B0F0"/>
                </a:solidFill>
              </a:rPr>
              <a:t>Výše odměn u bagatelních pohledávek</a:t>
            </a:r>
            <a:endParaRPr lang="cs-CZ" b="1" dirty="0">
              <a:solidFill>
                <a:srgbClr val="00B0F0"/>
              </a:solidFill>
            </a:endParaRPr>
          </a:p>
        </p:txBody>
      </p:sp>
      <p:sp>
        <p:nvSpPr>
          <p:cNvPr id="3" name="Content Placeholder 2"/>
          <p:cNvSpPr>
            <a:spLocks noGrp="1"/>
          </p:cNvSpPr>
          <p:nvPr>
            <p:ph idx="1"/>
            <p:custDataLst>
              <p:tags r:id="rId3"/>
            </p:custDataLst>
          </p:nvPr>
        </p:nvSpPr>
        <p:spPr>
          <a:xfrm>
            <a:off x="762000" y="1196752"/>
            <a:ext cx="8077200" cy="5661248"/>
          </a:xfrm>
        </p:spPr>
        <p:txBody>
          <a:bodyPr>
            <a:normAutofit fontScale="92500" lnSpcReduction="10000"/>
          </a:bodyPr>
          <a:lstStyle/>
          <a:p>
            <a:r>
              <a:rPr lang="cs-CZ" b="1" dirty="0" smtClean="0">
                <a:solidFill>
                  <a:srgbClr val="002060"/>
                </a:solidFill>
              </a:rPr>
              <a:t>§ 14b AT.</a:t>
            </a:r>
          </a:p>
          <a:p>
            <a:r>
              <a:rPr lang="cs-CZ" b="1" dirty="0" smtClean="0">
                <a:solidFill>
                  <a:srgbClr val="002060"/>
                </a:solidFill>
              </a:rPr>
              <a:t>Ustálený vzor, stejný žalobce, opakovaně ve skutkově i právně obdobných věcech,               do 50.000 Kč) do podání návrhu včetně:  </a:t>
            </a:r>
          </a:p>
          <a:p>
            <a:r>
              <a:rPr lang="cs-CZ" b="1" dirty="0" smtClean="0">
                <a:solidFill>
                  <a:srgbClr val="002060"/>
                </a:solidFill>
              </a:rPr>
              <a:t>do 10 000 Kč hodnoty……………..  </a:t>
            </a:r>
            <a:r>
              <a:rPr lang="cs-CZ" b="1" dirty="0" smtClean="0">
                <a:solidFill>
                  <a:srgbClr val="FF0000"/>
                </a:solidFill>
              </a:rPr>
              <a:t>200 Kč </a:t>
            </a:r>
            <a:r>
              <a:rPr lang="cs-CZ" b="1" dirty="0" smtClean="0">
                <a:solidFill>
                  <a:srgbClr val="002060"/>
                </a:solidFill>
              </a:rPr>
              <a:t>za úkon</a:t>
            </a:r>
          </a:p>
          <a:p>
            <a:r>
              <a:rPr lang="cs-CZ" b="1" dirty="0" smtClean="0">
                <a:solidFill>
                  <a:srgbClr val="002060"/>
                </a:solidFill>
              </a:rPr>
              <a:t>10 000 Kč - 30 000 Kč ………………  </a:t>
            </a:r>
            <a:r>
              <a:rPr lang="cs-CZ" b="1" dirty="0" smtClean="0">
                <a:solidFill>
                  <a:srgbClr val="FF0000"/>
                </a:solidFill>
              </a:rPr>
              <a:t>300 Kč</a:t>
            </a:r>
            <a:r>
              <a:rPr lang="cs-CZ" b="1" dirty="0" smtClean="0">
                <a:solidFill>
                  <a:srgbClr val="002060"/>
                </a:solidFill>
              </a:rPr>
              <a:t> za úkon</a:t>
            </a:r>
          </a:p>
          <a:p>
            <a:r>
              <a:rPr lang="cs-CZ" b="1" dirty="0" smtClean="0">
                <a:solidFill>
                  <a:srgbClr val="002060"/>
                </a:solidFill>
              </a:rPr>
              <a:t>30 000 Kč - 50 000 Kč……………...   </a:t>
            </a:r>
            <a:r>
              <a:rPr lang="cs-CZ" b="1" dirty="0" smtClean="0">
                <a:solidFill>
                  <a:srgbClr val="FF0000"/>
                </a:solidFill>
              </a:rPr>
              <a:t>500 Kč </a:t>
            </a:r>
            <a:r>
              <a:rPr lang="cs-CZ" b="1" dirty="0" smtClean="0">
                <a:solidFill>
                  <a:srgbClr val="002060"/>
                </a:solidFill>
              </a:rPr>
              <a:t>za úkon</a:t>
            </a:r>
          </a:p>
          <a:p>
            <a:r>
              <a:rPr lang="cs-CZ" b="1" dirty="0" smtClean="0">
                <a:solidFill>
                  <a:srgbClr val="002060"/>
                </a:solidFill>
              </a:rPr>
              <a:t>Převzetí zastoupení, </a:t>
            </a:r>
            <a:r>
              <a:rPr lang="cs-CZ" b="1" dirty="0" err="1" smtClean="0">
                <a:solidFill>
                  <a:srgbClr val="002060"/>
                </a:solidFill>
              </a:rPr>
              <a:t>předžalobní</a:t>
            </a:r>
            <a:r>
              <a:rPr lang="cs-CZ" b="1" dirty="0" smtClean="0">
                <a:solidFill>
                  <a:srgbClr val="002060"/>
                </a:solidFill>
              </a:rPr>
              <a:t> upomínka, žaloba nebo návrh na vydání platebního rozkazu.</a:t>
            </a:r>
          </a:p>
          <a:p>
            <a:r>
              <a:rPr lang="cs-CZ" b="1" dirty="0" smtClean="0">
                <a:solidFill>
                  <a:srgbClr val="002060"/>
                </a:solidFill>
              </a:rPr>
              <a:t>Další úkony (zastupování u jednání, odvolání atd.) bez omezení.</a:t>
            </a:r>
          </a:p>
          <a:p>
            <a:endParaRPr lang="cs-CZ" b="1" dirty="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10948405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136904" cy="792088"/>
          </a:xfrm>
        </p:spPr>
        <p:txBody>
          <a:bodyPr>
            <a:normAutofit/>
          </a:bodyPr>
          <a:lstStyle/>
          <a:p>
            <a:pPr algn="ctr"/>
            <a:r>
              <a:rPr lang="cs-CZ" b="1" dirty="0" smtClean="0">
                <a:solidFill>
                  <a:srgbClr val="00B0F0"/>
                </a:solidFill>
              </a:rPr>
              <a:t>Poslední novela AT</a:t>
            </a:r>
            <a:endParaRPr lang="cs-CZ" b="1" dirty="0">
              <a:solidFill>
                <a:srgbClr val="00B0F0"/>
              </a:solidFill>
            </a:endParaRPr>
          </a:p>
        </p:txBody>
      </p:sp>
      <p:sp>
        <p:nvSpPr>
          <p:cNvPr id="3" name="Content Placeholder 2"/>
          <p:cNvSpPr>
            <a:spLocks noGrp="1"/>
          </p:cNvSpPr>
          <p:nvPr>
            <p:ph idx="1"/>
            <p:custDataLst>
              <p:tags r:id="rId3"/>
            </p:custDataLst>
          </p:nvPr>
        </p:nvSpPr>
        <p:spPr>
          <a:xfrm>
            <a:off x="827584" y="1124744"/>
            <a:ext cx="8077200" cy="5616624"/>
          </a:xfrm>
        </p:spPr>
        <p:txBody>
          <a:bodyPr>
            <a:noAutofit/>
          </a:bodyPr>
          <a:lstStyle/>
          <a:p>
            <a:r>
              <a:rPr lang="cs-CZ" sz="2800" b="1" dirty="0" err="1" smtClean="0">
                <a:solidFill>
                  <a:srgbClr val="FF0000"/>
                </a:solidFill>
              </a:rPr>
              <a:t>Vyhl</a:t>
            </a:r>
            <a:r>
              <a:rPr lang="cs-CZ" sz="2800" b="1" dirty="0">
                <a:solidFill>
                  <a:srgbClr val="FF0000"/>
                </a:solidFill>
              </a:rPr>
              <a:t>. č. 120/2014 </a:t>
            </a:r>
            <a:r>
              <a:rPr lang="cs-CZ" sz="2800" b="1" dirty="0" smtClean="0">
                <a:solidFill>
                  <a:srgbClr val="FF0000"/>
                </a:solidFill>
              </a:rPr>
              <a:t>Sb., </a:t>
            </a:r>
            <a:r>
              <a:rPr lang="cs-CZ" sz="2800" b="1" dirty="0" smtClean="0">
                <a:solidFill>
                  <a:srgbClr val="002060"/>
                </a:solidFill>
              </a:rPr>
              <a:t>účinnost od 1. 7. 2014.</a:t>
            </a:r>
            <a:endParaRPr lang="cs-CZ" sz="2800" b="1" dirty="0" smtClean="0">
              <a:solidFill>
                <a:srgbClr val="FF0000"/>
              </a:solidFill>
            </a:endParaRPr>
          </a:p>
          <a:p>
            <a:r>
              <a:rPr lang="cs-CZ" sz="2800" b="1" dirty="0" smtClean="0">
                <a:solidFill>
                  <a:srgbClr val="002060"/>
                </a:solidFill>
              </a:rPr>
              <a:t>U nákladů řízení se nepoužije snížení odměny dle  § 12 odst. 2 AT.</a:t>
            </a:r>
          </a:p>
          <a:p>
            <a:r>
              <a:rPr lang="cs-CZ" sz="2800" b="1" dirty="0" smtClean="0">
                <a:solidFill>
                  <a:srgbClr val="002060"/>
                </a:solidFill>
              </a:rPr>
              <a:t>Kromě bagatelních pohledávek i výkon rozhodnutí do 50.000 Kč.</a:t>
            </a:r>
          </a:p>
          <a:p>
            <a:r>
              <a:rPr lang="cs-CZ" sz="2800" b="1" dirty="0" smtClean="0">
                <a:solidFill>
                  <a:srgbClr val="002060"/>
                </a:solidFill>
              </a:rPr>
              <a:t>Celková výše odměny je rovna žalované částce.</a:t>
            </a:r>
          </a:p>
          <a:p>
            <a:r>
              <a:rPr lang="cs-CZ" sz="2800" b="1" dirty="0" smtClean="0">
                <a:solidFill>
                  <a:srgbClr val="002060"/>
                </a:solidFill>
              </a:rPr>
              <a:t>Režijní paušál u bagatelních pohledávek 100 Kč za úkony do podání žaloby, za pozdější úkony 300 Kč.</a:t>
            </a:r>
          </a:p>
          <a:p>
            <a:r>
              <a:rPr lang="cs-CZ" sz="2800" b="1" dirty="0" smtClean="0">
                <a:solidFill>
                  <a:srgbClr val="002060"/>
                </a:solidFill>
              </a:rPr>
              <a:t>V řízeních zahájených před 1. 7. 2014 se o náhradě nákladů rozhodne podle dosavadních předpisů, tedy podle § 7 a obecných ustanovení AT (viz čl. II).</a:t>
            </a:r>
          </a:p>
          <a:p>
            <a:endParaRPr lang="cs-CZ" b="1" dirty="0" smtClean="0">
              <a:solidFill>
                <a:srgbClr val="002060"/>
              </a:solidFill>
            </a:endParaRPr>
          </a:p>
          <a:p>
            <a:endParaRPr lang="cs-CZ" b="1" dirty="0">
              <a:solidFill>
                <a:srgbClr val="002060"/>
              </a:solidFill>
            </a:endParaRP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1366071128"/>
      </p:ext>
    </p:extLst>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136904" cy="855112"/>
          </a:xfrm>
        </p:spPr>
        <p:txBody>
          <a:bodyPr>
            <a:normAutofit/>
          </a:bodyPr>
          <a:lstStyle/>
          <a:p>
            <a:pPr algn="ctr"/>
            <a:r>
              <a:rPr lang="cs-CZ" b="1" dirty="0" smtClean="0">
                <a:solidFill>
                  <a:srgbClr val="33CC33"/>
                </a:solidFill>
              </a:rPr>
              <a:t>Judikatura – bagatelní pohledávky</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124744"/>
            <a:ext cx="8077200" cy="5616623"/>
          </a:xfrm>
        </p:spPr>
        <p:txBody>
          <a:bodyPr>
            <a:noAutofit/>
          </a:bodyPr>
          <a:lstStyle/>
          <a:p>
            <a:r>
              <a:rPr lang="cs-CZ" b="1" dirty="0" smtClean="0">
                <a:solidFill>
                  <a:srgbClr val="FF0000"/>
                </a:solidFill>
              </a:rPr>
              <a:t>Nález </a:t>
            </a:r>
            <a:r>
              <a:rPr lang="cs-CZ" b="1" dirty="0">
                <a:solidFill>
                  <a:srgbClr val="FF0000"/>
                </a:solidFill>
              </a:rPr>
              <a:t>ÚS ze dne 11. 12. 2014, </a:t>
            </a:r>
            <a:r>
              <a:rPr lang="cs-CZ" b="1" dirty="0" err="1">
                <a:solidFill>
                  <a:srgbClr val="FF0000"/>
                </a:solidFill>
              </a:rPr>
              <a:t>sp</a:t>
            </a:r>
            <a:r>
              <a:rPr lang="cs-CZ" b="1" dirty="0">
                <a:solidFill>
                  <a:srgbClr val="FF0000"/>
                </a:solidFill>
              </a:rPr>
              <a:t>. zn. III.ÚS </a:t>
            </a:r>
            <a:r>
              <a:rPr lang="cs-CZ" b="1" dirty="0" smtClean="0">
                <a:solidFill>
                  <a:srgbClr val="FF0000"/>
                </a:solidFill>
              </a:rPr>
              <a:t>2985/14: </a:t>
            </a:r>
            <a:r>
              <a:rPr lang="cs-CZ" b="1" dirty="0">
                <a:solidFill>
                  <a:srgbClr val="002060"/>
                </a:solidFill>
              </a:rPr>
              <a:t>Kritérium účelnosti je </a:t>
            </a:r>
            <a:r>
              <a:rPr lang="cs-CZ" b="1" dirty="0" smtClean="0">
                <a:solidFill>
                  <a:srgbClr val="002060"/>
                </a:solidFill>
              </a:rPr>
              <a:t>klíčové pro </a:t>
            </a:r>
            <a:r>
              <a:rPr lang="cs-CZ" b="1" dirty="0">
                <a:solidFill>
                  <a:srgbClr val="002060"/>
                </a:solidFill>
              </a:rPr>
              <a:t>přiznání náhrady nákladů </a:t>
            </a:r>
            <a:r>
              <a:rPr lang="cs-CZ" b="1" dirty="0" smtClean="0">
                <a:solidFill>
                  <a:srgbClr val="002060"/>
                </a:solidFill>
              </a:rPr>
              <a:t>řízení; soudní </a:t>
            </a:r>
            <a:r>
              <a:rPr lang="cs-CZ" b="1" dirty="0">
                <a:solidFill>
                  <a:srgbClr val="002060"/>
                </a:solidFill>
              </a:rPr>
              <a:t>vymáhání bagatelních pohledávek není možné brát jako v podstatě bezpracný způsob generování nepřiměřeného zisku, ať už společnostmi zabývajícími se skupováním pohledávek, či právních zástupců napojených na společnosti, které se vymáháním bagatelních pohledávek zabývají v podstatě denně.</a:t>
            </a:r>
            <a:br>
              <a:rPr lang="cs-CZ" b="1" dirty="0">
                <a:solidFill>
                  <a:srgbClr val="002060"/>
                </a:solidFill>
              </a:rPr>
            </a:br>
            <a:endParaRPr lang="cs-CZ" b="1" dirty="0">
              <a:solidFill>
                <a:srgbClr val="002060"/>
              </a:solidFill>
            </a:endParaRP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271932460"/>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548680"/>
            <a:ext cx="8077200" cy="1143000"/>
          </a:xfrm>
        </p:spPr>
        <p:txBody>
          <a:bodyPr>
            <a:normAutofit/>
          </a:bodyPr>
          <a:lstStyle/>
          <a:p>
            <a:pPr algn="ctr"/>
            <a:r>
              <a:rPr lang="cs-CZ" sz="4800" b="1" dirty="0" smtClean="0">
                <a:solidFill>
                  <a:srgbClr val="00B0F0"/>
                </a:solidFill>
              </a:rPr>
              <a:t>Jak se klient stane klientem?</a:t>
            </a:r>
            <a:endParaRPr lang="cs-CZ" sz="4800" b="1" dirty="0">
              <a:solidFill>
                <a:srgbClr val="00B0F0"/>
              </a:solidFill>
            </a:endParaRPr>
          </a:p>
        </p:txBody>
      </p:sp>
      <p:sp>
        <p:nvSpPr>
          <p:cNvPr id="3" name="Content Placeholder 2"/>
          <p:cNvSpPr>
            <a:spLocks noGrp="1"/>
          </p:cNvSpPr>
          <p:nvPr>
            <p:ph idx="1"/>
            <p:custDataLst>
              <p:tags r:id="rId3"/>
            </p:custDataLst>
          </p:nvPr>
        </p:nvSpPr>
        <p:spPr>
          <a:xfrm>
            <a:off x="762000" y="2132856"/>
            <a:ext cx="8077200" cy="3760920"/>
          </a:xfrm>
        </p:spPr>
        <p:txBody>
          <a:bodyPr>
            <a:normAutofit/>
          </a:bodyPr>
          <a:lstStyle/>
          <a:p>
            <a:r>
              <a:rPr lang="cs-CZ" sz="4400" b="1" dirty="0" smtClean="0">
                <a:solidFill>
                  <a:srgbClr val="002060"/>
                </a:solidFill>
              </a:rPr>
              <a:t>Přijde sám - </a:t>
            </a:r>
            <a:r>
              <a:rPr lang="cs-CZ" sz="4400" b="1" dirty="0" smtClean="0">
                <a:solidFill>
                  <a:srgbClr val="FF0000"/>
                </a:solidFill>
              </a:rPr>
              <a:t>smluvní vztah</a:t>
            </a:r>
          </a:p>
          <a:p>
            <a:r>
              <a:rPr lang="cs-CZ" sz="4400" b="1" dirty="0" smtClean="0">
                <a:solidFill>
                  <a:srgbClr val="002060"/>
                </a:solidFill>
              </a:rPr>
              <a:t>Advokát je mu ustanoven soudem - </a:t>
            </a:r>
            <a:r>
              <a:rPr lang="cs-CZ" sz="4400" b="1" dirty="0" smtClean="0">
                <a:solidFill>
                  <a:srgbClr val="FF0000"/>
                </a:solidFill>
              </a:rPr>
              <a:t>ustanovení</a:t>
            </a:r>
          </a:p>
          <a:p>
            <a:r>
              <a:rPr lang="cs-CZ" sz="4400" b="1" dirty="0" smtClean="0">
                <a:solidFill>
                  <a:srgbClr val="002060"/>
                </a:solidFill>
              </a:rPr>
              <a:t>Advokát je mu určen Českou advokátní komorou - </a:t>
            </a:r>
            <a:r>
              <a:rPr lang="cs-CZ" sz="4400" b="1" dirty="0" smtClean="0">
                <a:solidFill>
                  <a:srgbClr val="FF0000"/>
                </a:solidFill>
              </a:rPr>
              <a:t>určení</a:t>
            </a:r>
          </a:p>
          <a:p>
            <a:endParaRPr lang="cs-CZ" dirty="0">
              <a:solidFill>
                <a:srgbClr val="002060"/>
              </a:solidFill>
            </a:endParaRPr>
          </a:p>
        </p:txBody>
      </p:sp>
    </p:spTree>
    <p:custDataLst>
      <p:tags r:id="rId1"/>
    </p:custDataLst>
    <p:extLst>
      <p:ext uri="{BB962C8B-B14F-4D97-AF65-F5344CB8AC3E}">
        <p14:creationId xmlns:p14="http://schemas.microsoft.com/office/powerpoint/2010/main" val="16465019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332656"/>
            <a:ext cx="8136904" cy="855112"/>
          </a:xfrm>
        </p:spPr>
        <p:txBody>
          <a:bodyPr>
            <a:normAutofit/>
          </a:bodyPr>
          <a:lstStyle/>
          <a:p>
            <a:pPr algn="ctr"/>
            <a:r>
              <a:rPr lang="cs-CZ" b="1" dirty="0" smtClean="0">
                <a:solidFill>
                  <a:srgbClr val="33CC33"/>
                </a:solidFill>
              </a:rPr>
              <a:t>Judikatura – cestovné advokáta </a:t>
            </a:r>
            <a:endParaRPr lang="cs-CZ" b="1" dirty="0">
              <a:solidFill>
                <a:srgbClr val="33CC33"/>
              </a:solidFill>
            </a:endParaRPr>
          </a:p>
        </p:txBody>
      </p:sp>
      <p:sp>
        <p:nvSpPr>
          <p:cNvPr id="3" name="Content Placeholder 2"/>
          <p:cNvSpPr>
            <a:spLocks noGrp="1"/>
          </p:cNvSpPr>
          <p:nvPr>
            <p:ph idx="1"/>
            <p:custDataLst>
              <p:tags r:id="rId3"/>
            </p:custDataLst>
          </p:nvPr>
        </p:nvSpPr>
        <p:spPr>
          <a:xfrm>
            <a:off x="762000" y="1556792"/>
            <a:ext cx="8077200" cy="5184575"/>
          </a:xfrm>
        </p:spPr>
        <p:txBody>
          <a:bodyPr>
            <a:noAutofit/>
          </a:bodyPr>
          <a:lstStyle/>
          <a:p>
            <a:r>
              <a:rPr lang="cs-CZ" b="1" dirty="0">
                <a:solidFill>
                  <a:srgbClr val="FF0000"/>
                </a:solidFill>
              </a:rPr>
              <a:t>Nález II. ÚS 736/2012, ze dne 2. 10. 2013 (BA č. 1-2/2014, str. 47):</a:t>
            </a:r>
            <a:r>
              <a:rPr lang="cs-CZ" b="1" dirty="0">
                <a:solidFill>
                  <a:srgbClr val="002060"/>
                </a:solidFill>
              </a:rPr>
              <a:t>  Prostředky vynaložené účastníkem na přesun advokáta přes celou republiku v situaci, kdy v sídle procesního soudu účastníci bydlí a působí v něm řada advokátů, které mohl oslovit, a nejde o věc komplikovanou ani náročnou, nelze považovat za prostředky potřebné k účelnému bránění jeho </a:t>
            </a:r>
            <a:r>
              <a:rPr lang="cs-CZ" b="1" dirty="0" smtClean="0">
                <a:solidFill>
                  <a:srgbClr val="002060"/>
                </a:solidFill>
              </a:rPr>
              <a:t>práva. </a:t>
            </a:r>
            <a:r>
              <a:rPr lang="cs-CZ" b="1" dirty="0">
                <a:solidFill>
                  <a:srgbClr val="002060"/>
                </a:solidFill>
              </a:rPr>
              <a:t>Tento náklad má proto </a:t>
            </a:r>
            <a:r>
              <a:rPr lang="cs-CZ" b="1" dirty="0" smtClean="0">
                <a:solidFill>
                  <a:srgbClr val="002060"/>
                </a:solidFill>
              </a:rPr>
              <a:t>účastník nést </a:t>
            </a:r>
            <a:r>
              <a:rPr lang="cs-CZ" b="1" dirty="0">
                <a:solidFill>
                  <a:srgbClr val="002060"/>
                </a:solidFill>
              </a:rPr>
              <a:t>ze svého.</a:t>
            </a:r>
          </a:p>
          <a:p>
            <a:endParaRPr lang="cs-CZ" b="1" dirty="0" smtClean="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3853542692"/>
      </p:ext>
    </p:extLst>
  </p:cSld>
  <p:clrMapOvr>
    <a:masterClrMapping/>
  </p:clrMapOvr>
  <p:transition spd="slow">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00B050"/>
                </a:solidFill>
              </a:rPr>
              <a:t>Judikatura – náklady na 2 obhájce</a:t>
            </a:r>
            <a:endParaRPr lang="cs-CZ" b="1" dirty="0">
              <a:solidFill>
                <a:srgbClr val="00B050"/>
              </a:solidFill>
            </a:endParaRPr>
          </a:p>
        </p:txBody>
      </p:sp>
      <p:sp>
        <p:nvSpPr>
          <p:cNvPr id="3" name="Zástupný symbol pro obsah 2"/>
          <p:cNvSpPr>
            <a:spLocks noGrp="1"/>
          </p:cNvSpPr>
          <p:nvPr>
            <p:ph idx="1"/>
          </p:nvPr>
        </p:nvSpPr>
        <p:spPr>
          <a:xfrm>
            <a:off x="762000" y="1596413"/>
            <a:ext cx="8077200" cy="4568891"/>
          </a:xfrm>
        </p:spPr>
        <p:txBody>
          <a:bodyPr>
            <a:normAutofit fontScale="92500"/>
          </a:bodyPr>
          <a:lstStyle/>
          <a:p>
            <a:r>
              <a:rPr lang="cs-CZ" b="1" dirty="0">
                <a:solidFill>
                  <a:srgbClr val="FF0000"/>
                </a:solidFill>
              </a:rPr>
              <a:t>NS ze dne 11. 2. 2014, </a:t>
            </a:r>
            <a:r>
              <a:rPr lang="cs-CZ" b="1" dirty="0" err="1">
                <a:solidFill>
                  <a:srgbClr val="FF0000"/>
                </a:solidFill>
              </a:rPr>
              <a:t>sp</a:t>
            </a:r>
            <a:r>
              <a:rPr lang="cs-CZ" b="1" dirty="0">
                <a:solidFill>
                  <a:srgbClr val="FF0000"/>
                </a:solidFill>
              </a:rPr>
              <a:t>. zn. 30 </a:t>
            </a:r>
            <a:r>
              <a:rPr lang="cs-CZ" b="1" dirty="0" err="1">
                <a:solidFill>
                  <a:srgbClr val="FF0000"/>
                </a:solidFill>
              </a:rPr>
              <a:t>Cdo</a:t>
            </a:r>
            <a:r>
              <a:rPr lang="cs-CZ" b="1" dirty="0">
                <a:solidFill>
                  <a:srgbClr val="FF0000"/>
                </a:solidFill>
              </a:rPr>
              <a:t> 3166/2012 (BA č. 5/2014, str. 36): </a:t>
            </a:r>
            <a:r>
              <a:rPr lang="cs-CZ" b="1" dirty="0">
                <a:solidFill>
                  <a:srgbClr val="002060"/>
                </a:solidFill>
              </a:rPr>
              <a:t>Náklady řízení spočívající v nákladech na obhajobu dvěma obhájci v trestním řízení, které neskončilo odsuzujícím rozsudkem, jsou zásadně účelně vynaloženými náklady. Výjimku činí úkony, které nemohly k výsledku trestního stíhání přispět, nebo úkony duplicitní, obsahově totožné, což lze s určitostí dovodit výlučně u úkonů písemných.</a:t>
            </a:r>
          </a:p>
          <a:p>
            <a:endParaRPr lang="cs-CZ" b="1" dirty="0">
              <a:solidFill>
                <a:srgbClr val="002060"/>
              </a:solidFill>
            </a:endParaRPr>
          </a:p>
        </p:txBody>
      </p:sp>
    </p:spTree>
    <p:extLst>
      <p:ext uri="{BB962C8B-B14F-4D97-AF65-F5344CB8AC3E}">
        <p14:creationId xmlns:p14="http://schemas.microsoft.com/office/powerpoint/2010/main" val="2263786001"/>
      </p:ext>
    </p:extLst>
  </p:cSld>
  <p:clrMapOvr>
    <a:masterClrMapping/>
  </p:clrMapOvr>
  <p:transition spd="slow">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836712"/>
            <a:ext cx="6122640" cy="6021288"/>
          </a:xfrm>
          <a:prstGeom prst="rect">
            <a:avLst/>
          </a:prstGeom>
          <a:noFill/>
        </p:spPr>
        <p:txBody>
          <a:bodyPr wrap="square" rtlCol="0">
            <a:normAutofit fontScale="70000" lnSpcReduction="20000"/>
          </a:bodyPr>
          <a:lstStyle/>
          <a:p>
            <a:pPr algn="ctr"/>
            <a:r>
              <a:rPr lang="cs-CZ" sz="7200" b="1" i="1" dirty="0" smtClean="0">
                <a:solidFill>
                  <a:srgbClr val="7030A0"/>
                </a:solidFill>
              </a:rPr>
              <a:t>„Tak </a:t>
            </a:r>
            <a:r>
              <a:rPr lang="cs-CZ" sz="7200" b="1" i="1" dirty="0">
                <a:solidFill>
                  <a:srgbClr val="7030A0"/>
                </a:solidFill>
              </a:rPr>
              <a:t>jsem se včera vloupal k advokátovi a špatně to dopadlo</a:t>
            </a:r>
            <a:r>
              <a:rPr lang="cs-CZ" sz="7200" b="1" i="1" dirty="0" smtClean="0">
                <a:solidFill>
                  <a:srgbClr val="7030A0"/>
                </a:solidFill>
              </a:rPr>
              <a:t>.“</a:t>
            </a:r>
            <a:r>
              <a:rPr lang="cs-CZ" sz="7200" b="1" i="1" dirty="0">
                <a:solidFill>
                  <a:srgbClr val="7030A0"/>
                </a:solidFill>
              </a:rPr>
              <a:t/>
            </a:r>
            <a:br>
              <a:rPr lang="cs-CZ" sz="7200" b="1" i="1" dirty="0">
                <a:solidFill>
                  <a:srgbClr val="7030A0"/>
                </a:solidFill>
              </a:rPr>
            </a:br>
            <a:r>
              <a:rPr lang="cs-CZ" sz="7200" b="1" i="1" dirty="0" smtClean="0">
                <a:solidFill>
                  <a:srgbClr val="7030A0"/>
                </a:solidFill>
              </a:rPr>
              <a:t>„Chytil </a:t>
            </a:r>
            <a:r>
              <a:rPr lang="cs-CZ" sz="7200" b="1" i="1" dirty="0">
                <a:solidFill>
                  <a:srgbClr val="7030A0"/>
                </a:solidFill>
              </a:rPr>
              <a:t>tě?"</a:t>
            </a:r>
            <a:br>
              <a:rPr lang="cs-CZ" sz="7200" b="1" i="1" dirty="0">
                <a:solidFill>
                  <a:srgbClr val="7030A0"/>
                </a:solidFill>
              </a:rPr>
            </a:br>
            <a:r>
              <a:rPr lang="cs-CZ" sz="7200" b="1" i="1" dirty="0" smtClean="0">
                <a:solidFill>
                  <a:srgbClr val="7030A0"/>
                </a:solidFill>
              </a:rPr>
              <a:t>„Nejen to. Řekl </a:t>
            </a:r>
            <a:r>
              <a:rPr lang="cs-CZ" sz="7200" b="1" i="1" dirty="0">
                <a:solidFill>
                  <a:srgbClr val="7030A0"/>
                </a:solidFill>
              </a:rPr>
              <a:t>mi, ať co nejrychleji odtud </a:t>
            </a:r>
            <a:r>
              <a:rPr lang="cs-CZ" sz="7200" b="1" i="1" dirty="0" smtClean="0">
                <a:solidFill>
                  <a:srgbClr val="7030A0"/>
                </a:solidFill>
              </a:rPr>
              <a:t>vypadnu, </a:t>
            </a:r>
            <a:r>
              <a:rPr lang="cs-CZ" sz="7200" b="1" i="1" dirty="0">
                <a:solidFill>
                  <a:srgbClr val="7030A0"/>
                </a:solidFill>
              </a:rPr>
              <a:t>a hned si naúčtoval dva tisíce za poradu</a:t>
            </a:r>
            <a:r>
              <a:rPr lang="cs-CZ" sz="7200" b="1" i="1" dirty="0" smtClean="0">
                <a:solidFill>
                  <a:srgbClr val="7030A0"/>
                </a:solidFill>
              </a:rPr>
              <a:t>!“</a:t>
            </a:r>
            <a:endParaRPr lang="cs-CZ" sz="7200" b="1" i="1" dirty="0">
              <a:solidFill>
                <a:srgbClr val="7030A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23528" y="1340768"/>
            <a:ext cx="8640960" cy="4896544"/>
          </a:xfrm>
        </p:spPr>
        <p:txBody>
          <a:bodyPr>
            <a:normAutofit/>
          </a:bodyPr>
          <a:lstStyle/>
          <a:p>
            <a:pPr algn="ctr">
              <a:defRPr lang="cs-CZ"/>
            </a:pPr>
            <a:r>
              <a:rPr lang="cs-CZ" sz="5400" dirty="0" smtClean="0">
                <a:solidFill>
                  <a:srgbClr val="002060"/>
                </a:solidFill>
              </a:rPr>
              <a:t>Děkuji Vám za pozornost</a:t>
            </a:r>
            <a:br>
              <a:rPr lang="cs-CZ" sz="5400" dirty="0" smtClean="0">
                <a:solidFill>
                  <a:srgbClr val="002060"/>
                </a:solidFill>
              </a:rPr>
            </a:br>
            <a:r>
              <a:rPr lang="cs-CZ" sz="5400" dirty="0" smtClean="0">
                <a:solidFill>
                  <a:srgbClr val="002060"/>
                </a:solidFill>
              </a:rPr>
              <a:t>a těším se příště </a:t>
            </a:r>
            <a:br>
              <a:rPr lang="cs-CZ" sz="5400" dirty="0" smtClean="0">
                <a:solidFill>
                  <a:srgbClr val="002060"/>
                </a:solidFill>
              </a:rPr>
            </a:br>
            <a:r>
              <a:rPr lang="cs-CZ" sz="5400" dirty="0" smtClean="0">
                <a:solidFill>
                  <a:srgbClr val="002060"/>
                </a:solidFill>
              </a:rPr>
              <a:t>na shledanou</a:t>
            </a:r>
            <a:br>
              <a:rPr lang="cs-CZ" sz="5400" dirty="0" smtClean="0">
                <a:solidFill>
                  <a:srgbClr val="002060"/>
                </a:solidFill>
              </a:rPr>
            </a:br>
            <a:r>
              <a:rPr lang="cs-CZ" sz="5400" dirty="0" smtClean="0">
                <a:solidFill>
                  <a:srgbClr val="002060"/>
                </a:solidFill>
              </a:rPr>
              <a:t/>
            </a:r>
            <a:br>
              <a:rPr lang="cs-CZ" sz="5400" dirty="0" smtClean="0">
                <a:solidFill>
                  <a:srgbClr val="002060"/>
                </a:solidFill>
              </a:rPr>
            </a:br>
            <a:r>
              <a:rPr lang="cs-CZ" sz="3600" dirty="0" err="1" smtClean="0">
                <a:solidFill>
                  <a:srgbClr val="002060"/>
                </a:solidFill>
              </a:rPr>
              <a:t>Judr.</a:t>
            </a:r>
            <a:r>
              <a:rPr lang="cs-CZ" sz="3600" dirty="0" smtClean="0">
                <a:solidFill>
                  <a:srgbClr val="002060"/>
                </a:solidFill>
              </a:rPr>
              <a:t> Daniela Kovářová</a:t>
            </a:r>
            <a:endParaRPr lang="cs-CZ" sz="3600" dirty="0">
              <a:solidFill>
                <a:srgbClr val="002060"/>
              </a:solidFill>
            </a:endParaRPr>
          </a:p>
        </p:txBody>
      </p:sp>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0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0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0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0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0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0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0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0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0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1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1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1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21.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22.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12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2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2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2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2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3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3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3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3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3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3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4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4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4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44.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145.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6.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7.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58.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5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7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7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9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9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9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9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9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9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theme1.xml><?xml version="1.0" encoding="utf-8"?>
<a:theme xmlns:a="http://schemas.openxmlformats.org/drawingml/2006/main" name="Školen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6283</Words>
  <Application>Microsoft Office PowerPoint</Application>
  <PresentationFormat>Předvádění na obrazovce (4:3)</PresentationFormat>
  <Paragraphs>642</Paragraphs>
  <Slides>93</Slides>
  <Notes>59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93</vt:i4>
      </vt:variant>
    </vt:vector>
  </HeadingPairs>
  <TitlesOfParts>
    <vt:vector size="97" baseType="lpstr">
      <vt:lpstr>Arial</vt:lpstr>
      <vt:lpstr>Calibri</vt:lpstr>
      <vt:lpstr>Georgia</vt:lpstr>
      <vt:lpstr>Školení</vt:lpstr>
      <vt:lpstr>Advokátní tarif Seminář pro advokáty 5. února 2015</vt:lpstr>
      <vt:lpstr>Prezentace aplikace PowerPoint</vt:lpstr>
      <vt:lpstr>Obecně závazné předpisy</vt:lpstr>
      <vt:lpstr>Prezentace aplikace PowerPoint</vt:lpstr>
      <vt:lpstr>Prezentace aplikace PowerPoint</vt:lpstr>
      <vt:lpstr>Stavovské předpisy</vt:lpstr>
      <vt:lpstr>Stavovské předpisy</vt:lpstr>
      <vt:lpstr>Prezentace aplikace PowerPoint</vt:lpstr>
      <vt:lpstr>Jak se klient stane klientem?</vt:lpstr>
      <vt:lpstr>Smluvní vztah advokáta a klienta</vt:lpstr>
      <vt:lpstr>Smluvní odměna </vt:lpstr>
      <vt:lpstr>Povinnosti při smluvní odměně</vt:lpstr>
      <vt:lpstr>Článek 10 Etických pravidel</vt:lpstr>
      <vt:lpstr>Článek 19 odst. 3</vt:lpstr>
      <vt:lpstr>§ 22 odst. 1 ZA</vt:lpstr>
      <vt:lpstr>Advokát smí vypovědět smlouvu</vt:lpstr>
      <vt:lpstr>Prezentace aplikace PowerPoint</vt:lpstr>
      <vt:lpstr>Druhy smluvní odměny</vt:lpstr>
      <vt:lpstr>Judikatura - advokacie</vt:lpstr>
      <vt:lpstr>Povinnosti při skončení právní pomoci</vt:lpstr>
      <vt:lpstr>Judikatura – odstoupení od smlouvy</vt:lpstr>
      <vt:lpstr>Judikatura – mandátní smlouva</vt:lpstr>
      <vt:lpstr>Kárná judikatura – vyúčtování zálohy</vt:lpstr>
      <vt:lpstr>Žádné zadržovací právo!</vt:lpstr>
      <vt:lpstr>Judikatura – vyúčtování zálohy</vt:lpstr>
      <vt:lpstr>Kárná judikatura – vyúčtování zálohy</vt:lpstr>
      <vt:lpstr>Hotovostní platby</vt:lpstr>
      <vt:lpstr>Úschova a správa majetku</vt:lpstr>
      <vt:lpstr>Započtení</vt:lpstr>
      <vt:lpstr>Kárná judikatura – započtení</vt:lpstr>
      <vt:lpstr>Pozor na novelu čl. 10 odst. 6</vt:lpstr>
      <vt:lpstr>Stále článek 10 Etických pravidel</vt:lpstr>
      <vt:lpstr>§ 33 odst. 2 trestního řádu</vt:lpstr>
      <vt:lpstr>§ 30 o. s. ř.</vt:lpstr>
      <vt:lpstr>Praní špinavých peněz</vt:lpstr>
      <vt:lpstr>Vedení klientského spisu</vt:lpstr>
      <vt:lpstr>Co povinnost mlčenlivosti?</vt:lpstr>
      <vt:lpstr>Prolomení povinnosti mlčenlivosti</vt:lpstr>
      <vt:lpstr>Jak se účtuje substituce?</vt:lpstr>
      <vt:lpstr>Prezentace aplikace PowerPoint</vt:lpstr>
      <vt:lpstr>  Mimosmluvní odměna </vt:lpstr>
      <vt:lpstr>Kdy se použije smluvní odměna           a kdy mimosmluvní?</vt:lpstr>
      <vt:lpstr>Mimosmluvní odměna</vt:lpstr>
      <vt:lpstr>Pojetí Advokátního tarifu</vt:lpstr>
      <vt:lpstr>Tarifní hodnota a odměna</vt:lpstr>
      <vt:lpstr>Soudní judikatura – tarifní hodnota</vt:lpstr>
      <vt:lpstr>Judikatura ÚS – tarifní hodnota</vt:lpstr>
      <vt:lpstr>Judikatura – tarifní hodnota</vt:lpstr>
      <vt:lpstr>Judikatura – tarifní hodnota</vt:lpstr>
      <vt:lpstr>Ustanovení </vt:lpstr>
      <vt:lpstr>Ustanovení advokáta</vt:lpstr>
      <vt:lpstr>Rozlišujte pojmy!</vt:lpstr>
      <vt:lpstr>Záloha na náklady</vt:lpstr>
      <vt:lpstr>Náklady ustanoveného advokáta</vt:lpstr>
      <vt:lpstr>Náklady ustanoveného obhájce</vt:lpstr>
      <vt:lpstr>Judikatura – nárok ustanoveného advokáta</vt:lpstr>
      <vt:lpstr>Sazby obhajoby ex offo § 10, 12a</vt:lpstr>
      <vt:lpstr>Judikatura – obhájce ex offo</vt:lpstr>
      <vt:lpstr>Judikatura – ustanovený obhájce</vt:lpstr>
      <vt:lpstr>Judikatura -  ustanovený obhájce</vt:lpstr>
      <vt:lpstr>Úkony právní služby</vt:lpstr>
      <vt:lpstr>Judikatura - první porada</vt:lpstr>
      <vt:lpstr>Soudní judikatura - úkony</vt:lpstr>
      <vt:lpstr>Krajská judikatura – úkony</vt:lpstr>
      <vt:lpstr>Zákonné zvýšení či snížení</vt:lpstr>
      <vt:lpstr>Judikatura – časově náročný úkon</vt:lpstr>
      <vt:lpstr>Judikatura – stravné, režijní paušál</vt:lpstr>
      <vt:lpstr>Judikatura – promeškaný čas, DPH</vt:lpstr>
      <vt:lpstr>Soudní judikatura – promeškaný čas</vt:lpstr>
      <vt:lpstr>Judikatura – cestovní výdaje</vt:lpstr>
      <vt:lpstr>Trocha matematiky</vt:lpstr>
      <vt:lpstr>Co když dojde ke změně kvalifikace</vt:lpstr>
      <vt:lpstr>Náklady ustanoveného opatrovníka</vt:lpstr>
      <vt:lpstr>Ustanovený opatrovník</vt:lpstr>
      <vt:lpstr>Judikatura ÚS - opatrovník</vt:lpstr>
      <vt:lpstr>Zvláštní typy odměny</vt:lpstr>
      <vt:lpstr>Odměna mediátora</vt:lpstr>
      <vt:lpstr>Prezentace aplikace PowerPoint</vt:lpstr>
      <vt:lpstr>Určení advokáta dle § 18 ZA</vt:lpstr>
      <vt:lpstr>Prezentace aplikace PowerPoint</vt:lpstr>
      <vt:lpstr>Náklady řízení </vt:lpstr>
      <vt:lpstr>Náklady soudního řízení</vt:lpstr>
      <vt:lpstr>Judikatura - náklady řízení</vt:lpstr>
      <vt:lpstr>Judikatura -  Česká televize</vt:lpstr>
      <vt:lpstr>Prezentace aplikace PowerPoint</vt:lpstr>
      <vt:lpstr>Zrušení paušální vyhlášky </vt:lpstr>
      <vt:lpstr>Výše odměn u bagatelních pohledávek</vt:lpstr>
      <vt:lpstr>Poslední novela AT</vt:lpstr>
      <vt:lpstr>Judikatura – bagatelní pohledávky</vt:lpstr>
      <vt:lpstr>Judikatura – cestovné advokáta </vt:lpstr>
      <vt:lpstr>Judikatura – náklady na 2 obhájce</vt:lpstr>
      <vt:lpstr>Prezentace aplikace PowerPoint</vt:lpstr>
      <vt:lpstr>Děkuji Vám za pozornost a těším se příště  na shledanou  Judr. Daniela Kovářová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2015-02-01T06:25:37Z</dcterms:created>
  <dcterms:modified xsi:type="dcterms:W3CDTF">2015-02-05T11:29:30Z</dcterms:modified>
</cp:coreProperties>
</file>