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43" r:id="rId2"/>
    <p:sldId id="303" r:id="rId3"/>
    <p:sldId id="344" r:id="rId4"/>
    <p:sldId id="340" r:id="rId5"/>
    <p:sldId id="345" r:id="rId6"/>
    <p:sldId id="346" r:id="rId7"/>
    <p:sldId id="326" r:id="rId8"/>
    <p:sldId id="336" r:id="rId9"/>
    <p:sldId id="339" r:id="rId10"/>
    <p:sldId id="338" r:id="rId11"/>
    <p:sldId id="347" r:id="rId12"/>
  </p:sldIdLst>
  <p:sldSz cx="9144000" cy="6858000" type="screen4x3"/>
  <p:notesSz cx="6797675" cy="9926638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A50136"/>
    <a:srgbClr val="A70336"/>
    <a:srgbClr val="4D4D4D"/>
    <a:srgbClr val="FCF168"/>
    <a:srgbClr val="141760"/>
    <a:srgbClr val="151261"/>
    <a:srgbClr val="00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79" autoAdjust="0"/>
    <p:restoredTop sz="94790" autoAdjust="0"/>
  </p:normalViewPr>
  <p:slideViewPr>
    <p:cSldViewPr>
      <p:cViewPr>
        <p:scale>
          <a:sx n="77" d="100"/>
          <a:sy n="77" d="100"/>
        </p:scale>
        <p:origin x="-2028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89" cy="4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96" tIns="44248" rIns="88496" bIns="44248" numCol="1" anchor="t" anchorCtr="0" compatLnSpc="1">
            <a:prstTxWarp prst="textNoShape">
              <a:avLst/>
            </a:prstTxWarp>
          </a:bodyPr>
          <a:lstStyle>
            <a:lvl1pPr defTabSz="884238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99" y="1"/>
            <a:ext cx="2946189" cy="4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96" tIns="44248" rIns="88496" bIns="44248" numCol="1" anchor="t" anchorCtr="0" compatLnSpc="1">
            <a:prstTxWarp prst="textNoShape">
              <a:avLst/>
            </a:prstTxWarp>
          </a:bodyPr>
          <a:lstStyle>
            <a:lvl1pPr algn="r" defTabSz="884238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F59B2A01-33A6-4AA6-A0C4-A50BBDF37B94}" type="datetimeFigureOut">
              <a:rPr lang="cs-CZ"/>
              <a:pPr>
                <a:defRPr/>
              </a:pPr>
              <a:t>28.9.2015</a:t>
            </a:fld>
            <a:endParaRPr lang="cs-CZ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360"/>
            <a:ext cx="2946189" cy="4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96" tIns="44248" rIns="88496" bIns="44248" numCol="1" anchor="b" anchorCtr="0" compatLnSpc="1">
            <a:prstTxWarp prst="textNoShape">
              <a:avLst/>
            </a:prstTxWarp>
          </a:bodyPr>
          <a:lstStyle>
            <a:lvl1pPr defTabSz="884238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99" y="9429360"/>
            <a:ext cx="2946189" cy="4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96" tIns="44248" rIns="88496" bIns="44248" numCol="1" anchor="b" anchorCtr="0" compatLnSpc="1">
            <a:prstTxWarp prst="textNoShape">
              <a:avLst/>
            </a:prstTxWarp>
          </a:bodyPr>
          <a:lstStyle>
            <a:lvl1pPr algn="r" defTabSz="884238" eaLnBrk="0" hangingPunct="0"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DE5426E-6FF2-423C-B8DB-FA8F17BB47A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2353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89" cy="4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96" tIns="44248" rIns="88496" bIns="44248" numCol="1" anchor="t" anchorCtr="0" compatLnSpc="1">
            <a:prstTxWarp prst="textNoShape">
              <a:avLst/>
            </a:prstTxWarp>
          </a:bodyPr>
          <a:lstStyle>
            <a:lvl1pPr defTabSz="884238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99" y="1"/>
            <a:ext cx="2946189" cy="4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96" tIns="44248" rIns="88496" bIns="44248" numCol="1" anchor="t" anchorCtr="0" compatLnSpc="1">
            <a:prstTxWarp prst="textNoShape">
              <a:avLst/>
            </a:prstTxWarp>
          </a:bodyPr>
          <a:lstStyle>
            <a:lvl1pPr algn="r" defTabSz="884238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98EAFE49-3516-421B-91C6-DAA245CE1C45}" type="datetimeFigureOut">
              <a:rPr lang="cs-CZ"/>
              <a:pPr>
                <a:defRPr/>
              </a:pPr>
              <a:t>28.9.2015</a:t>
            </a:fld>
            <a:endParaRPr lang="cs-CZ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3890"/>
            <a:ext cx="5438140" cy="446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96" tIns="44248" rIns="88496" bIns="44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360"/>
            <a:ext cx="2946189" cy="4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96" tIns="44248" rIns="88496" bIns="44248" numCol="1" anchor="b" anchorCtr="0" compatLnSpc="1">
            <a:prstTxWarp prst="textNoShape">
              <a:avLst/>
            </a:prstTxWarp>
          </a:bodyPr>
          <a:lstStyle>
            <a:lvl1pPr defTabSz="884238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99" y="9429360"/>
            <a:ext cx="2946189" cy="4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96" tIns="44248" rIns="88496" bIns="44248" numCol="1" anchor="b" anchorCtr="0" compatLnSpc="1">
            <a:prstTxWarp prst="textNoShape">
              <a:avLst/>
            </a:prstTxWarp>
          </a:bodyPr>
          <a:lstStyle>
            <a:lvl1pPr algn="r" defTabSz="884238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B4996453-A6F8-42E9-8D3D-18218DFD71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10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A7033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1417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21219-C86B-451F-AEB5-30FF60C3D807}" type="datetime1">
              <a:rPr lang="sk-SK"/>
              <a:pPr>
                <a:defRPr/>
              </a:pPr>
              <a:t>28. 9. 2015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E09A0-71AB-44BC-AD27-DE8364E09A7B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31164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ust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300"/>
              </a:spcBef>
              <a:buClr>
                <a:srgbClr val="A70336"/>
              </a:buClr>
              <a:buFontTx/>
              <a:buNone/>
              <a:defRPr sz="900" b="0" baseline="0">
                <a:solidFill>
                  <a:srgbClr val="141760"/>
                </a:solidFill>
                <a:latin typeface="Arial" pitchFamily="34" charset="0"/>
                <a:cs typeface="Arial" pitchFamily="34" charset="0"/>
              </a:defRPr>
            </a:lvl1pPr>
            <a:lvl2pPr marL="628650" indent="-171450">
              <a:lnSpc>
                <a:spcPct val="100000"/>
              </a:lnSpc>
              <a:spcBef>
                <a:spcPts val="300"/>
              </a:spcBef>
              <a:buClr>
                <a:srgbClr val="A70336"/>
              </a:buClr>
              <a:buFont typeface="Wingdings" pitchFamily="2" charset="2"/>
              <a:buChar char="§"/>
              <a:defRPr sz="900" baseline="0">
                <a:solidFill>
                  <a:srgbClr val="141760"/>
                </a:solidFill>
                <a:latin typeface="Arial" pitchFamily="34" charset="0"/>
                <a:cs typeface="Arial" pitchFamily="34" charset="0"/>
              </a:defRPr>
            </a:lvl2pPr>
            <a:lvl3pPr marL="1085850" indent="-171450">
              <a:lnSpc>
                <a:spcPct val="100000"/>
              </a:lnSpc>
              <a:spcBef>
                <a:spcPts val="300"/>
              </a:spcBef>
              <a:buClr>
                <a:srgbClr val="A70336"/>
              </a:buClr>
              <a:buFont typeface="Wingdings" pitchFamily="2" charset="2"/>
              <a:buChar char="ü"/>
              <a:defRPr sz="900" baseline="0">
                <a:solidFill>
                  <a:srgbClr val="141760"/>
                </a:solidFill>
                <a:latin typeface="Arial" pitchFamily="34" charset="0"/>
                <a:cs typeface="Arial" pitchFamily="34" charset="0"/>
              </a:defRPr>
            </a:lvl3pPr>
            <a:lvl4pPr marL="1543050" indent="-171450">
              <a:lnSpc>
                <a:spcPct val="100000"/>
              </a:lnSpc>
              <a:spcBef>
                <a:spcPts val="300"/>
              </a:spcBef>
              <a:buClr>
                <a:srgbClr val="A70336"/>
              </a:buClr>
              <a:buFont typeface="Wingdings" pitchFamily="2" charset="2"/>
              <a:buChar char="ü"/>
              <a:defRPr sz="900" baseline="0">
                <a:solidFill>
                  <a:srgbClr val="141760"/>
                </a:solidFill>
                <a:latin typeface="Arial" pitchFamily="34" charset="0"/>
                <a:cs typeface="Arial" pitchFamily="34" charset="0"/>
              </a:defRPr>
            </a:lvl4pPr>
            <a:lvl5pPr marL="2000250" indent="-171450">
              <a:lnSpc>
                <a:spcPct val="100000"/>
              </a:lnSpc>
              <a:spcBef>
                <a:spcPts val="300"/>
              </a:spcBef>
              <a:buClr>
                <a:srgbClr val="A70336"/>
              </a:buClr>
              <a:buFont typeface="Wingdings" pitchFamily="2" charset="2"/>
              <a:buChar char="ü"/>
              <a:defRPr sz="900" baseline="0">
                <a:solidFill>
                  <a:srgbClr val="14176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6635080" cy="364902"/>
          </a:xfrm>
        </p:spPr>
        <p:txBody>
          <a:bodyPr>
            <a:normAutofit/>
          </a:bodyPr>
          <a:lstStyle>
            <a:lvl1pPr algn="l">
              <a:defRPr sz="2000" b="0" baseline="0">
                <a:solidFill>
                  <a:srgbClr val="A703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B22EE-CC73-445C-9E85-3FA02DC7C573}" type="datetime1">
              <a:rPr lang="sk-SK"/>
              <a:pPr>
                <a:defRPr/>
              </a:pPr>
              <a:t>28. 9. 2015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2F5E159-AAAA-4483-82C8-3AE1DBDD3990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3240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ěžn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A7033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141760"/>
                </a:solidFill>
              </a:defRPr>
            </a:lvl1pPr>
            <a:lvl2pPr>
              <a:defRPr>
                <a:solidFill>
                  <a:srgbClr val="141760"/>
                </a:solidFill>
              </a:defRPr>
            </a:lvl2pPr>
            <a:lvl3pPr>
              <a:defRPr>
                <a:solidFill>
                  <a:srgbClr val="141760"/>
                </a:solidFill>
              </a:defRPr>
            </a:lvl3pPr>
            <a:lvl4pPr>
              <a:defRPr>
                <a:solidFill>
                  <a:srgbClr val="141760"/>
                </a:solidFill>
              </a:defRPr>
            </a:lvl4pPr>
            <a:lvl5pPr>
              <a:defRPr>
                <a:solidFill>
                  <a:srgbClr val="141760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 dirty="0" smtClean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A6BD-DA60-4B12-B404-5EF04952CA9D}" type="datetime1">
              <a:rPr lang="sk-SK"/>
              <a:pPr>
                <a:defRPr/>
              </a:pPr>
              <a:t>28. 9. 2015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A7CD9-FDAF-4696-9174-22C8E67E0156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1804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sek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087563" y="3573463"/>
            <a:ext cx="180975" cy="1943100"/>
          </a:xfrm>
          <a:prstGeom prst="rect">
            <a:avLst/>
          </a:prstGeom>
          <a:gradFill flip="none" rotWithShape="1">
            <a:gsLst>
              <a:gs pos="100000">
                <a:srgbClr val="A70336"/>
              </a:gs>
              <a:gs pos="2000">
                <a:srgbClr val="14176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3573017"/>
            <a:ext cx="6264696" cy="1944216"/>
          </a:xfrm>
        </p:spPr>
        <p:txBody>
          <a:bodyPr anchor="t"/>
          <a:lstStyle>
            <a:lvl1pPr algn="l">
              <a:defRPr sz="4000" b="1" cap="all">
                <a:solidFill>
                  <a:srgbClr val="A7033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9DF06-F84D-4110-8947-CF07CE3766A0}" type="datetime1">
              <a:rPr lang="sk-SK"/>
              <a:pPr>
                <a:defRPr/>
              </a:pPr>
              <a:t>28. 9. 2015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DD769-288F-4001-9F1E-081C3632F7A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688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23BA8-A6CA-4745-A609-7241B9B4A4E9}" type="datetime1">
              <a:rPr lang="sk-SK"/>
              <a:pPr>
                <a:defRPr/>
              </a:pPr>
              <a:t>28. 9. 2015</a:t>
            </a:fld>
            <a:endParaRPr lang="sk-SK" dirty="0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6088A-B7D9-4555-8CAD-F5CC80277361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48515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742404"/>
          </a:xfrm>
        </p:spPr>
        <p:txBody>
          <a:bodyPr anchor="b"/>
          <a:lstStyle>
            <a:lvl1pPr algn="l">
              <a:defRPr sz="2000" b="1">
                <a:solidFill>
                  <a:srgbClr val="A7033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>
                <a:solidFill>
                  <a:srgbClr val="141760"/>
                </a:solidFill>
              </a:defRPr>
            </a:lvl1pPr>
            <a:lvl2pPr>
              <a:defRPr sz="2800">
                <a:solidFill>
                  <a:srgbClr val="141760"/>
                </a:solidFill>
              </a:defRPr>
            </a:lvl2pPr>
            <a:lvl3pPr>
              <a:defRPr sz="2400">
                <a:solidFill>
                  <a:srgbClr val="141760"/>
                </a:solidFill>
              </a:defRPr>
            </a:lvl3pPr>
            <a:lvl4pPr>
              <a:defRPr sz="2000">
                <a:solidFill>
                  <a:srgbClr val="141760"/>
                </a:solidFill>
              </a:defRPr>
            </a:lvl4pPr>
            <a:lvl5pPr>
              <a:defRPr sz="2000">
                <a:solidFill>
                  <a:srgbClr val="14176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1417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1DC0E-F205-459A-80E3-C68A64229BEE}" type="datetime1">
              <a:rPr lang="sk-SK"/>
              <a:pPr>
                <a:defRPr/>
              </a:pPr>
              <a:t>28. 9. 2015</a:t>
            </a:fld>
            <a:endParaRPr lang="sk-SK" dirty="0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17340-A736-4542-A3B2-04CA2CDFC9C0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21550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po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A7033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sk-SK" dirty="0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rgbClr val="14176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sk-SK" noProof="0" dirty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1417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A552F-7EED-4A84-9D4C-F4F422C80CA2}" type="datetime1">
              <a:rPr lang="sk-SK"/>
              <a:pPr>
                <a:defRPr/>
              </a:pPr>
              <a:t>28. 9. 2015</a:t>
            </a:fld>
            <a:endParaRPr lang="sk-SK" dirty="0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54B88-A042-4957-A82F-B13C25FAEEDA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4362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7033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sk-SK" dirty="0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141760"/>
                </a:solidFill>
              </a:defRPr>
            </a:lvl1pPr>
            <a:lvl2pPr>
              <a:defRPr>
                <a:solidFill>
                  <a:srgbClr val="141760"/>
                </a:solidFill>
              </a:defRPr>
            </a:lvl2pPr>
            <a:lvl3pPr>
              <a:defRPr>
                <a:solidFill>
                  <a:srgbClr val="141760"/>
                </a:solidFill>
              </a:defRPr>
            </a:lvl3pPr>
            <a:lvl4pPr>
              <a:defRPr>
                <a:solidFill>
                  <a:srgbClr val="141760"/>
                </a:solidFill>
              </a:defRPr>
            </a:lvl4pPr>
            <a:lvl5pPr>
              <a:defRPr>
                <a:solidFill>
                  <a:srgbClr val="141760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21901-04DF-4653-90AC-ECF54BD21D45}" type="datetime1">
              <a:rPr lang="sk-SK"/>
              <a:pPr>
                <a:defRPr/>
              </a:pPr>
              <a:t>28. 9. 2015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78AD0-4949-45AA-8DF8-3ECD63A49F95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8663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692696"/>
            <a:ext cx="2057400" cy="5433467"/>
          </a:xfrm>
        </p:spPr>
        <p:txBody>
          <a:bodyPr vert="eaVert"/>
          <a:lstStyle>
            <a:lvl1pPr>
              <a:defRPr>
                <a:solidFill>
                  <a:srgbClr val="A7033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sk-SK" dirty="0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692696"/>
            <a:ext cx="6019800" cy="5433467"/>
          </a:xfrm>
        </p:spPr>
        <p:txBody>
          <a:bodyPr vert="eaVert"/>
          <a:lstStyle>
            <a:lvl1pPr>
              <a:defRPr>
                <a:solidFill>
                  <a:srgbClr val="141760"/>
                </a:solidFill>
              </a:defRPr>
            </a:lvl1pPr>
            <a:lvl2pPr>
              <a:defRPr>
                <a:solidFill>
                  <a:srgbClr val="141760"/>
                </a:solidFill>
              </a:defRPr>
            </a:lvl2pPr>
            <a:lvl3pPr>
              <a:defRPr>
                <a:solidFill>
                  <a:srgbClr val="141760"/>
                </a:solidFill>
              </a:defRPr>
            </a:lvl3pPr>
            <a:lvl4pPr>
              <a:defRPr>
                <a:solidFill>
                  <a:srgbClr val="141760"/>
                </a:solidFill>
              </a:defRPr>
            </a:lvl4pPr>
            <a:lvl5pPr>
              <a:defRPr>
                <a:solidFill>
                  <a:srgbClr val="141760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66EAF-AE3E-4532-933A-D6A14A099A43}" type="datetime1">
              <a:rPr lang="sk-SK"/>
              <a:pPr>
                <a:defRPr/>
              </a:pPr>
              <a:t>28. 9. 2015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B2914-809C-4A56-93F0-876A56E1AF73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0086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C:\Documents and Settings\juraj\Desktop\JOBS\Havel Holasek\NOVA CI\Nabidka\EN\Nova\ppt vnutro_AJ2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26988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</a:t>
            </a:r>
          </a:p>
        </p:txBody>
      </p:sp>
      <p:sp>
        <p:nvSpPr>
          <p:cNvPr id="1028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První úroveň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A7EE108-463D-4AC7-85EB-0F42128025CE}" type="datetime1">
              <a:rPr lang="sk-SK"/>
              <a:pPr>
                <a:defRPr/>
              </a:pPr>
              <a:t>28. 9. 2015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D36D345-3BB1-4F35-A320-8999D06B0FE1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0" r:id="rId1"/>
    <p:sldLayoutId id="2147484577" r:id="rId2"/>
    <p:sldLayoutId id="2147484571" r:id="rId3"/>
    <p:sldLayoutId id="2147484578" r:id="rId4"/>
    <p:sldLayoutId id="2147484572" r:id="rId5"/>
    <p:sldLayoutId id="2147484573" r:id="rId6"/>
    <p:sldLayoutId id="2147484574" r:id="rId7"/>
    <p:sldLayoutId id="2147484575" r:id="rId8"/>
    <p:sldLayoutId id="2147484576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kern="1200">
          <a:solidFill>
            <a:srgbClr val="A703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A703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A703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A703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A70336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63538" indent="-363538" algn="l" rtl="0" eaLnBrk="1" fontAlgn="base" hangingPunct="1">
        <a:spcBef>
          <a:spcPct val="20000"/>
        </a:spcBef>
        <a:spcAft>
          <a:spcPct val="0"/>
        </a:spcAft>
        <a:buClr>
          <a:srgbClr val="151261"/>
        </a:buClr>
        <a:buFont typeface="Wingdings" pitchFamily="2" charset="2"/>
        <a:buChar char="§"/>
        <a:defRPr sz="2800" kern="1200">
          <a:solidFill>
            <a:srgbClr val="141760"/>
          </a:solidFill>
          <a:latin typeface="Arial" pitchFamily="34" charset="0"/>
          <a:ea typeface="+mn-ea"/>
          <a:cs typeface="Arial" pitchFamily="34" charset="0"/>
        </a:defRPr>
      </a:lvl1pPr>
      <a:lvl2pPr marL="715963" indent="-352425" algn="l" rtl="0" eaLnBrk="1" fontAlgn="base" hangingPunct="1">
        <a:spcBef>
          <a:spcPct val="20000"/>
        </a:spcBef>
        <a:spcAft>
          <a:spcPct val="0"/>
        </a:spcAft>
        <a:buClr>
          <a:srgbClr val="141760"/>
        </a:buClr>
        <a:buFont typeface="Wingdings" pitchFamily="2" charset="2"/>
        <a:buChar char="Ø"/>
        <a:defRPr sz="2400" kern="1200">
          <a:solidFill>
            <a:srgbClr val="141760"/>
          </a:solidFill>
          <a:latin typeface="Arial" pitchFamily="34" charset="0"/>
          <a:ea typeface="+mn-ea"/>
          <a:cs typeface="Arial" pitchFamily="34" charset="0"/>
        </a:defRPr>
      </a:lvl2pPr>
      <a:lvl3pPr marL="981075" indent="-265113" algn="l" rtl="0" eaLnBrk="1" fontAlgn="base" hangingPunct="1">
        <a:spcBef>
          <a:spcPct val="20000"/>
        </a:spcBef>
        <a:spcAft>
          <a:spcPct val="0"/>
        </a:spcAft>
        <a:buClr>
          <a:srgbClr val="151261"/>
        </a:buClr>
        <a:buFont typeface="Arial" charset="0"/>
        <a:buChar char="•"/>
        <a:defRPr sz="2000" kern="1200">
          <a:solidFill>
            <a:srgbClr val="141760"/>
          </a:solidFill>
          <a:latin typeface="Arial" pitchFamily="34" charset="0"/>
          <a:ea typeface="+mn-ea"/>
          <a:cs typeface="Arial" pitchFamily="34" charset="0"/>
        </a:defRPr>
      </a:lvl3pPr>
      <a:lvl4pPr marL="1255713" indent="-274638" algn="l" rtl="0" eaLnBrk="1" fontAlgn="base" hangingPunct="1">
        <a:spcBef>
          <a:spcPct val="20000"/>
        </a:spcBef>
        <a:spcAft>
          <a:spcPct val="0"/>
        </a:spcAft>
        <a:buClr>
          <a:srgbClr val="151261"/>
        </a:buClr>
        <a:buFont typeface="Arial" charset="0"/>
        <a:buChar char="–"/>
        <a:defRPr kern="1200">
          <a:solidFill>
            <a:srgbClr val="141760"/>
          </a:solidFill>
          <a:latin typeface="Arial" pitchFamily="34" charset="0"/>
          <a:ea typeface="+mn-ea"/>
          <a:cs typeface="Arial" pitchFamily="34" charset="0"/>
        </a:defRPr>
      </a:lvl4pPr>
      <a:lvl5pPr marL="1520825" indent="-265113" algn="l" rtl="0" eaLnBrk="1" fontAlgn="base" hangingPunct="1">
        <a:spcBef>
          <a:spcPct val="20000"/>
        </a:spcBef>
        <a:spcAft>
          <a:spcPct val="0"/>
        </a:spcAft>
        <a:buClr>
          <a:srgbClr val="151261"/>
        </a:buClr>
        <a:buFont typeface="Arial" charset="0"/>
        <a:buChar char="»"/>
        <a:defRPr sz="1600" kern="1200">
          <a:solidFill>
            <a:srgbClr val="14176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3" descr="C:\Users\ivana.heidlbergova\Desktop\Muster anglická zadní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-15875"/>
            <a:ext cx="9167813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Nadpis 1"/>
          <p:cNvSpPr>
            <a:spLocks noGrp="1"/>
          </p:cNvSpPr>
          <p:nvPr>
            <p:ph type="ctrTitle"/>
          </p:nvPr>
        </p:nvSpPr>
        <p:spPr>
          <a:xfrm>
            <a:off x="395536" y="2636838"/>
            <a:ext cx="8208911" cy="1655762"/>
          </a:xfrm>
        </p:spPr>
        <p:txBody>
          <a:bodyPr/>
          <a:lstStyle/>
          <a:p>
            <a:r>
              <a:rPr lang="cs-CZ" sz="3600" b="1" dirty="0"/>
              <a:t>Právní jednání právnické osoby</a:t>
            </a:r>
            <a:endParaRPr lang="sk-SK" altLang="cs-CZ" sz="1800" dirty="0" smtClean="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4101" name="Nadpis 2"/>
          <p:cNvSpPr txBox="1">
            <a:spLocks/>
          </p:cNvSpPr>
          <p:nvPr/>
        </p:nvSpPr>
        <p:spPr bwMode="auto">
          <a:xfrm>
            <a:off x="107950" y="5097463"/>
            <a:ext cx="18002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s-CZ" altLang="cs-CZ" sz="800">
                <a:solidFill>
                  <a:srgbClr val="4D4D4D"/>
                </a:solidFill>
              </a:rPr>
              <a:t>T</a:t>
            </a:r>
            <a:r>
              <a:rPr lang="en-US" altLang="cs-CZ" sz="800">
                <a:solidFill>
                  <a:srgbClr val="4D4D4D"/>
                </a:solidFill>
              </a:rPr>
              <a:t>he largest law firm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cs-CZ" sz="800">
                <a:solidFill>
                  <a:srgbClr val="4D4D4D"/>
                </a:solidFill>
              </a:rPr>
              <a:t>in the Czech Republic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cs-CZ" altLang="cs-CZ" sz="800">
              <a:solidFill>
                <a:srgbClr val="4D4D4D"/>
              </a:solidFill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cs-CZ" altLang="cs-CZ" sz="800">
              <a:solidFill>
                <a:srgbClr val="4D4D4D"/>
              </a:solidFill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sk-SK" altLang="cs-CZ" sz="800">
              <a:solidFill>
                <a:srgbClr val="4D4D4D"/>
              </a:solidFill>
            </a:endParaRPr>
          </a:p>
        </p:txBody>
      </p:sp>
      <p:sp>
        <p:nvSpPr>
          <p:cNvPr id="4102" name="Nadpis 2"/>
          <p:cNvSpPr txBox="1">
            <a:spLocks/>
          </p:cNvSpPr>
          <p:nvPr/>
        </p:nvSpPr>
        <p:spPr bwMode="auto">
          <a:xfrm>
            <a:off x="1979613" y="5099050"/>
            <a:ext cx="16557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cs-CZ" sz="800" dirty="0">
                <a:solidFill>
                  <a:srgbClr val="4D4D4D"/>
                </a:solidFill>
              </a:rPr>
              <a:t>Ranked by clients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cs-CZ" sz="800" dirty="0">
                <a:solidFill>
                  <a:srgbClr val="4D4D4D"/>
                </a:solidFill>
              </a:rPr>
              <a:t>as the best law firm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cs-CZ" sz="800" dirty="0">
                <a:solidFill>
                  <a:srgbClr val="4D4D4D"/>
                </a:solidFill>
              </a:rPr>
              <a:t>in the Czech Republic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de-DE" altLang="cs-CZ" sz="800" dirty="0">
              <a:solidFill>
                <a:srgbClr val="4D4D4D"/>
              </a:solidFill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de-DE" altLang="cs-CZ" sz="800" dirty="0">
              <a:solidFill>
                <a:srgbClr val="4D4D4D"/>
              </a:solidFill>
            </a:endParaRPr>
          </a:p>
        </p:txBody>
      </p:sp>
      <p:sp>
        <p:nvSpPr>
          <p:cNvPr id="4103" name="Nadpis 2"/>
          <p:cNvSpPr txBox="1">
            <a:spLocks/>
          </p:cNvSpPr>
          <p:nvPr/>
        </p:nvSpPr>
        <p:spPr bwMode="auto">
          <a:xfrm>
            <a:off x="3635375" y="5099050"/>
            <a:ext cx="18732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cs-CZ" sz="800">
                <a:solidFill>
                  <a:srgbClr val="4D4D4D"/>
                </a:solidFill>
              </a:rPr>
              <a:t>Czech </a:t>
            </a:r>
            <a:r>
              <a:rPr lang="cs-CZ" altLang="cs-CZ" sz="800">
                <a:solidFill>
                  <a:srgbClr val="4D4D4D"/>
                </a:solidFill>
              </a:rPr>
              <a:t>l</a:t>
            </a:r>
            <a:r>
              <a:rPr lang="en-US" altLang="cs-CZ" sz="800">
                <a:solidFill>
                  <a:srgbClr val="4D4D4D"/>
                </a:solidFill>
              </a:rPr>
              <a:t>aw </a:t>
            </a:r>
            <a:r>
              <a:rPr lang="cs-CZ" altLang="cs-CZ" sz="800">
                <a:solidFill>
                  <a:srgbClr val="4D4D4D"/>
                </a:solidFill>
              </a:rPr>
              <a:t>f</a:t>
            </a:r>
            <a:r>
              <a:rPr lang="en-US" altLang="cs-CZ" sz="800">
                <a:solidFill>
                  <a:srgbClr val="4D4D4D"/>
                </a:solidFill>
              </a:rPr>
              <a:t>irm </a:t>
            </a:r>
            <a:br>
              <a:rPr lang="en-US" altLang="cs-CZ" sz="800">
                <a:solidFill>
                  <a:srgbClr val="4D4D4D"/>
                </a:solidFill>
              </a:rPr>
            </a:br>
            <a:r>
              <a:rPr lang="en-US" altLang="cs-CZ" sz="800">
                <a:solidFill>
                  <a:srgbClr val="4D4D4D"/>
                </a:solidFill>
              </a:rPr>
              <a:t>of the </a:t>
            </a:r>
            <a:r>
              <a:rPr lang="cs-CZ" altLang="cs-CZ" sz="800">
                <a:solidFill>
                  <a:srgbClr val="4D4D4D"/>
                </a:solidFill>
              </a:rPr>
              <a:t>y</a:t>
            </a:r>
            <a:r>
              <a:rPr lang="en-US" altLang="cs-CZ" sz="800">
                <a:solidFill>
                  <a:srgbClr val="4D4D4D"/>
                </a:solidFill>
              </a:rPr>
              <a:t>ear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s-CZ" altLang="cs-CZ" sz="800">
                <a:solidFill>
                  <a:srgbClr val="4D4D4D"/>
                </a:solidFill>
              </a:rPr>
              <a:t>(2014)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cs-CZ" altLang="cs-CZ" sz="800">
              <a:solidFill>
                <a:srgbClr val="4D4D4D"/>
              </a:solidFill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de-DE" altLang="cs-CZ" sz="800">
              <a:solidFill>
                <a:srgbClr val="4D4D4D"/>
              </a:solidFill>
            </a:endParaRPr>
          </a:p>
        </p:txBody>
      </p:sp>
      <p:sp>
        <p:nvSpPr>
          <p:cNvPr id="4104" name="Nadpis 2"/>
          <p:cNvSpPr txBox="1">
            <a:spLocks/>
          </p:cNvSpPr>
          <p:nvPr/>
        </p:nvSpPr>
        <p:spPr bwMode="auto">
          <a:xfrm>
            <a:off x="5381625" y="5084763"/>
            <a:ext cx="18542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sk-SK" altLang="cs-CZ" sz="800">
              <a:solidFill>
                <a:srgbClr val="4D4D4D"/>
              </a:solidFill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cs-CZ" sz="800">
                <a:solidFill>
                  <a:srgbClr val="4D4D4D"/>
                </a:solidFill>
              </a:rPr>
              <a:t>No. 1 legal advisor according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cs-CZ" sz="800">
                <a:solidFill>
                  <a:srgbClr val="4D4D4D"/>
                </a:solidFill>
              </a:rPr>
              <a:t>to the number of M&amp;A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cs-CZ" sz="800">
                <a:solidFill>
                  <a:srgbClr val="4D4D4D"/>
                </a:solidFill>
              </a:rPr>
              <a:t>deals in the Czech Republic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cs-CZ" sz="800">
                <a:solidFill>
                  <a:srgbClr val="4D4D4D"/>
                </a:solidFill>
              </a:rPr>
              <a:t>and Eastern Europe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cs-CZ" sz="800">
                <a:solidFill>
                  <a:srgbClr val="4D4D4D"/>
                </a:solidFill>
              </a:rPr>
              <a:t>(201</a:t>
            </a:r>
            <a:r>
              <a:rPr lang="cs-CZ" altLang="cs-CZ" sz="800">
                <a:solidFill>
                  <a:srgbClr val="4D4D4D"/>
                </a:solidFill>
              </a:rPr>
              <a:t>2</a:t>
            </a:r>
            <a:r>
              <a:rPr lang="en-US" altLang="cs-CZ" sz="800">
                <a:solidFill>
                  <a:srgbClr val="4D4D4D"/>
                </a:solidFill>
              </a:rPr>
              <a:t>)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de-LI" altLang="cs-CZ" sz="800">
                <a:solidFill>
                  <a:srgbClr val="4D4D4D"/>
                </a:solidFill>
              </a:rPr>
              <a:t> </a:t>
            </a:r>
          </a:p>
        </p:txBody>
      </p:sp>
      <p:sp>
        <p:nvSpPr>
          <p:cNvPr id="4105" name="Nadpis 2"/>
          <p:cNvSpPr txBox="1">
            <a:spLocks/>
          </p:cNvSpPr>
          <p:nvPr/>
        </p:nvSpPr>
        <p:spPr bwMode="auto">
          <a:xfrm>
            <a:off x="7235825" y="5097463"/>
            <a:ext cx="165735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151261"/>
              </a:buClr>
              <a:buFont typeface="Wingdings" pitchFamily="2" charset="2"/>
              <a:buChar char="§"/>
              <a:defRPr sz="2800">
                <a:solidFill>
                  <a:srgbClr val="14176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41760"/>
              </a:buClr>
              <a:buFont typeface="Wingdings" pitchFamily="2" charset="2"/>
              <a:buChar char="Ø"/>
              <a:defRPr sz="2400">
                <a:solidFill>
                  <a:srgbClr val="14176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•"/>
              <a:defRPr sz="2000">
                <a:solidFill>
                  <a:srgbClr val="14176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–"/>
              <a:defRPr>
                <a:solidFill>
                  <a:srgbClr val="14176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261"/>
              </a:buClr>
              <a:buFont typeface="Arial" charset="0"/>
              <a:buChar char="»"/>
              <a:defRPr sz="1600">
                <a:solidFill>
                  <a:srgbClr val="14176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sk-SK" altLang="cs-CZ" sz="800">
                <a:solidFill>
                  <a:srgbClr val="4D4D4D"/>
                </a:solidFill>
              </a:rPr>
              <a:t>No. 1 among Czech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sk-SK" altLang="cs-CZ" sz="800">
                <a:solidFill>
                  <a:srgbClr val="4D4D4D"/>
                </a:solidFill>
              </a:rPr>
              <a:t> law firms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s-CZ" altLang="cs-CZ" sz="800">
                <a:solidFill>
                  <a:srgbClr val="4D4D4D"/>
                </a:solidFill>
              </a:rPr>
              <a:t>(2012)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de-DE" altLang="cs-CZ" sz="800">
              <a:solidFill>
                <a:srgbClr val="4D4D4D"/>
              </a:solidFill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de-DE" altLang="cs-CZ" sz="80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80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1600" dirty="0" smtClean="0"/>
              <a:t>Kyperská společnost </a:t>
            </a:r>
            <a:r>
              <a:rPr lang="cs-CZ" sz="1600" dirty="0"/>
              <a:t>WEDOS LIMITED</a:t>
            </a:r>
            <a:r>
              <a:rPr lang="cs-CZ" sz="1600" dirty="0" smtClean="0"/>
              <a:t> Vás </a:t>
            </a:r>
            <a:r>
              <a:rPr lang="cs-CZ" sz="1600" dirty="0"/>
              <a:t>požádá o </a:t>
            </a:r>
            <a:r>
              <a:rPr lang="cs-CZ" sz="1600" dirty="0" smtClean="0"/>
              <a:t>zastupování ve věci odvolání člena představenstva dceřiné společnosti </a:t>
            </a:r>
            <a:r>
              <a:rPr lang="cs-CZ" sz="1600" dirty="0"/>
              <a:t>WEDOS, a.s</a:t>
            </a:r>
            <a:r>
              <a:rPr lang="cs-CZ" sz="1600" dirty="0" smtClean="0"/>
              <a:t>. paní Zdeňky </a:t>
            </a:r>
            <a:r>
              <a:rPr lang="cs-CZ" sz="1600" dirty="0" err="1" smtClean="0"/>
              <a:t>Grillové</a:t>
            </a:r>
            <a:r>
              <a:rPr lang="cs-CZ" sz="1600" dirty="0" smtClean="0"/>
              <a:t> a zvolení nového člena představenstva pana Bc. Petra Šťastného (současného člena dozorčí rady).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 smtClean="0"/>
              <a:t>Připravte návrh na zápis změn do obchodního rejstříku. Zabývejte se zejména přílohami, které je nutné k návrhu přiložit, a jejich formou. Jak by se změnila situace, kdyby se společnost zároveň chtěla podřídit zákonu o obchodních korporacích? </a:t>
            </a: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5E159-AAAA-4483-82C8-3AE1DBDD3990}" type="slidenum">
              <a:rPr lang="sk-SK" smtClean="0"/>
              <a:pPr>
                <a:defRPr/>
              </a:pPr>
              <a:t>10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9789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68313" y="1125538"/>
            <a:ext cx="6634162" cy="363537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cs-CZ" dirty="0"/>
          </a:p>
        </p:txBody>
      </p:sp>
      <p:sp>
        <p:nvSpPr>
          <p:cNvPr id="7172" name="Zástupný symbol pro číslo snímku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D9AEBBD9-5F05-4B17-8B63-1E41FCE1A673}" type="slidenum">
              <a:rPr lang="sk-SK" smtClean="0"/>
              <a:pPr/>
              <a:t>11</a:t>
            </a:fld>
            <a:endParaRPr lang="sk-SK" smtClean="0"/>
          </a:p>
        </p:txBody>
      </p:sp>
      <p:sp>
        <p:nvSpPr>
          <p:cNvPr id="5" name="Obdĺžnik 4"/>
          <p:cNvSpPr/>
          <p:nvPr/>
        </p:nvSpPr>
        <p:spPr>
          <a:xfrm>
            <a:off x="395288" y="260350"/>
            <a:ext cx="8353425" cy="1223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</a:endParaRPr>
          </a:p>
        </p:txBody>
      </p:sp>
      <p:pic>
        <p:nvPicPr>
          <p:cNvPr id="7174" name="Picture 14" descr="C:\Documents and Settings\juraj\Desktop\JOBS\Havel Holasek\NOVA CI\Nabidka\EN\Nova\ppt zadna_AJ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6988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5781675" y="6524625"/>
            <a:ext cx="31115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cs-CZ" sz="1000">
                <a:solidFill>
                  <a:srgbClr val="141760"/>
                </a:solidFill>
                <a:latin typeface="Arial" charset="0"/>
              </a:rPr>
              <a:t>© 2011 All rights reserved </a:t>
            </a:r>
          </a:p>
        </p:txBody>
      </p:sp>
      <p:sp>
        <p:nvSpPr>
          <p:cNvPr id="7177" name="Rectangle 5"/>
          <p:cNvSpPr>
            <a:spLocks noChangeArrowheads="1"/>
          </p:cNvSpPr>
          <p:nvPr/>
        </p:nvSpPr>
        <p:spPr bwMode="auto">
          <a:xfrm>
            <a:off x="5148263" y="981075"/>
            <a:ext cx="331152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marL="354013" indent="-354013" eaLnBrk="0" hangingPunct="0"/>
            <a:r>
              <a:rPr lang="cs-CZ" sz="2400" dirty="0" smtClean="0">
                <a:solidFill>
                  <a:srgbClr val="141760"/>
                </a:solidFill>
                <a:latin typeface="Arial" charset="0"/>
              </a:rPr>
              <a:t>Děkuji </a:t>
            </a:r>
            <a:r>
              <a:rPr lang="cs-CZ" sz="2400" dirty="0">
                <a:solidFill>
                  <a:srgbClr val="141760"/>
                </a:solidFill>
                <a:latin typeface="Arial" charset="0"/>
              </a:rPr>
              <a:t>za pozornost!</a:t>
            </a:r>
            <a:endParaRPr lang="en-US" sz="2400" dirty="0">
              <a:solidFill>
                <a:srgbClr val="141760"/>
              </a:solidFill>
              <a:latin typeface="Arial" charset="0"/>
            </a:endParaRPr>
          </a:p>
        </p:txBody>
      </p:sp>
      <p:sp>
        <p:nvSpPr>
          <p:cNvPr id="7178" name="Text Box 4"/>
          <p:cNvSpPr txBox="1">
            <a:spLocks noChangeArrowheads="1"/>
          </p:cNvSpPr>
          <p:nvPr/>
        </p:nvSpPr>
        <p:spPr bwMode="auto">
          <a:xfrm>
            <a:off x="5148263" y="2005013"/>
            <a:ext cx="3619574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1600" b="1" dirty="0" smtClean="0">
                <a:solidFill>
                  <a:srgbClr val="A70336"/>
                </a:solidFill>
                <a:latin typeface="Arial" charset="0"/>
              </a:rPr>
              <a:t>Petra Tomšů</a:t>
            </a:r>
            <a:endParaRPr lang="cs-CZ" sz="1600" b="1" dirty="0" smtClean="0">
              <a:solidFill>
                <a:srgbClr val="A70336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1600" dirty="0" smtClean="0">
                <a:solidFill>
                  <a:srgbClr val="141760"/>
                </a:solidFill>
                <a:latin typeface="Arial" charset="0"/>
              </a:rPr>
              <a:t>petra.tomsu@haveholasek.cz</a:t>
            </a:r>
            <a:endParaRPr lang="cs-CZ" sz="1600" dirty="0">
              <a:solidFill>
                <a:srgbClr val="141760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40000"/>
              </a:spcBef>
            </a:pPr>
            <a:endParaRPr lang="cs-CZ" sz="1600" dirty="0">
              <a:solidFill>
                <a:srgbClr val="141760"/>
              </a:solidFill>
              <a:latin typeface="Arial" charset="0"/>
            </a:endParaRPr>
          </a:p>
        </p:txBody>
      </p:sp>
      <p:pic>
        <p:nvPicPr>
          <p:cNvPr id="7179" name="Picture 2" descr="http://www.havelholasek.cz/images/stories/theme06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2924175"/>
            <a:ext cx="28987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ámeček 6"/>
          <p:cNvSpPr/>
          <p:nvPr/>
        </p:nvSpPr>
        <p:spPr>
          <a:xfrm>
            <a:off x="449263" y="1441450"/>
            <a:ext cx="2898775" cy="1258888"/>
          </a:xfrm>
          <a:prstGeom prst="fra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56" y="1442308"/>
            <a:ext cx="2897282" cy="1258030"/>
          </a:xfrm>
        </p:spPr>
      </p:pic>
    </p:spTree>
    <p:extLst>
      <p:ext uri="{BB962C8B-B14F-4D97-AF65-F5344CB8AC3E}">
        <p14:creationId xmlns:p14="http://schemas.microsoft.com/office/powerpoint/2010/main" val="36280492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cs-CZ" sz="1800" dirty="0">
                <a:solidFill>
                  <a:srgbClr val="A70336"/>
                </a:solidFill>
                <a:ea typeface="+mj-ea"/>
              </a:rPr>
              <a:t>A. </a:t>
            </a:r>
            <a:r>
              <a:rPr lang="cs-CZ" sz="1600" dirty="0" smtClean="0"/>
              <a:t>Přímé projevování vůle = jednání </a:t>
            </a:r>
            <a:r>
              <a:rPr lang="cs-CZ" sz="1600" u="sng" dirty="0" smtClean="0"/>
              <a:t>jménem</a:t>
            </a:r>
            <a:r>
              <a:rPr lang="cs-CZ" sz="1600" dirty="0" smtClean="0"/>
              <a:t> společnosti</a:t>
            </a:r>
          </a:p>
          <a:p>
            <a:pPr algn="ctr">
              <a:spcBef>
                <a:spcPts val="1800"/>
              </a:spcBef>
            </a:pPr>
            <a:r>
              <a:rPr lang="cs-CZ" sz="1600" dirty="0"/>
              <a:t>v</a:t>
            </a:r>
            <a:r>
              <a:rPr lang="cs-CZ" sz="1600" dirty="0" smtClean="0"/>
              <a:t>s.</a:t>
            </a:r>
          </a:p>
          <a:p>
            <a:pPr>
              <a:spcBef>
                <a:spcPts val="1800"/>
              </a:spcBef>
            </a:pPr>
            <a:r>
              <a:rPr lang="cs-CZ" sz="1800" dirty="0">
                <a:solidFill>
                  <a:srgbClr val="A70336"/>
                </a:solidFill>
                <a:ea typeface="+mj-ea"/>
              </a:rPr>
              <a:t>B. </a:t>
            </a:r>
            <a:r>
              <a:rPr lang="cs-CZ" sz="1600" dirty="0" smtClean="0"/>
              <a:t>Projevování vůle prostřednictvím jiného subjektu = jednání </a:t>
            </a:r>
            <a:r>
              <a:rPr lang="cs-CZ" sz="1600" u="sng" dirty="0" smtClean="0"/>
              <a:t>za</a:t>
            </a:r>
            <a:r>
              <a:rPr lang="cs-CZ" sz="1600" dirty="0" smtClean="0"/>
              <a:t> společnost → </a:t>
            </a:r>
            <a:r>
              <a:rPr lang="cs-CZ" sz="1600" i="1" dirty="0" smtClean="0"/>
              <a:t>zastupování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cs-CZ" sz="1600" i="1" dirty="0" smtClean="0"/>
              <a:t> Zákonné x smluvní</a:t>
            </a:r>
          </a:p>
          <a:p>
            <a:pPr>
              <a:spcBef>
                <a:spcPts val="1800"/>
              </a:spcBef>
              <a:buFont typeface="Arial" pitchFamily="34" charset="0"/>
              <a:buChar char="•"/>
            </a:pPr>
            <a:r>
              <a:rPr lang="cs-CZ" sz="1600" i="1" dirty="0" smtClean="0"/>
              <a:t> Přímé x nepřímé</a:t>
            </a:r>
            <a:endParaRPr lang="cs-CZ" sz="1600" i="1" dirty="0"/>
          </a:p>
          <a:p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Způsoby právního jednání a projevu vůle PO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5E159-AAAA-4483-82C8-3AE1DBDD3990}" type="slidenum">
              <a:rPr lang="sk-SK" smtClean="0"/>
              <a:pPr>
                <a:defRPr/>
              </a:pPr>
              <a:t>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5523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§ 164 odst. 1 </a:t>
            </a:r>
            <a:r>
              <a:rPr lang="cs-CZ" sz="1600" dirty="0" smtClean="0"/>
              <a:t>NOZ: „</a:t>
            </a:r>
            <a:r>
              <a:rPr lang="cs-CZ" sz="1600" i="1" dirty="0" smtClean="0"/>
              <a:t>Člen </a:t>
            </a:r>
            <a:r>
              <a:rPr lang="cs-CZ" sz="1600" i="1" dirty="0"/>
              <a:t>statutárního orgánu může zastupovat PO ve všech </a:t>
            </a:r>
            <a:r>
              <a:rPr lang="cs-CZ" sz="1600" i="1" dirty="0" smtClean="0"/>
              <a:t>záležitostech.“</a:t>
            </a:r>
          </a:p>
          <a:p>
            <a:endParaRPr lang="cs-CZ" sz="1600" i="1" dirty="0"/>
          </a:p>
          <a:p>
            <a:r>
              <a:rPr lang="cs-CZ" sz="1600" b="1" dirty="0">
                <a:solidFill>
                  <a:srgbClr val="A70336"/>
                </a:solidFill>
              </a:rPr>
              <a:t>v.o.s.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§ 106 odst. 1 ZOK: „</a:t>
            </a:r>
            <a:r>
              <a:rPr lang="cs-CZ" sz="1600" i="1" dirty="0"/>
              <a:t>Statutárním orgánem společnosti jsou všichni společníci, kteří splňují požadavky stanovené v § 46. Společenská smlouva může určit, že statutárním orgánem společnosti jsou pouze někteří společníci, kteří splňují požadavky stanovené v § 46, nebo jeden z nich</a:t>
            </a:r>
            <a:r>
              <a:rPr lang="cs-CZ" sz="1600" dirty="0" smtClean="0"/>
              <a:t>.“</a:t>
            </a:r>
          </a:p>
          <a:p>
            <a:endParaRPr lang="cs-CZ" sz="1600" dirty="0"/>
          </a:p>
          <a:p>
            <a:r>
              <a:rPr lang="cs-CZ" sz="1600" b="1" dirty="0" smtClean="0">
                <a:solidFill>
                  <a:srgbClr val="A70336"/>
                </a:solidFill>
                <a:ea typeface="+mj-ea"/>
              </a:rPr>
              <a:t>k.s</a:t>
            </a:r>
            <a:r>
              <a:rPr lang="cs-CZ" sz="1600" b="1" dirty="0">
                <a:solidFill>
                  <a:srgbClr val="A70336"/>
                </a:solidFill>
                <a:ea typeface="+mj-ea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§ 125 odst. 1. ZOK: „</a:t>
            </a:r>
            <a:r>
              <a:rPr lang="cs-CZ" sz="1600" i="1" dirty="0" smtClean="0"/>
              <a:t>Společenská smlouva může určit, že statutárním orgánem jsou pouze někteří z komplementářů.</a:t>
            </a:r>
            <a:r>
              <a:rPr lang="cs-CZ" sz="1600" dirty="0" smtClean="0"/>
              <a:t>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r>
              <a:rPr lang="cs-CZ" sz="1600" b="1" dirty="0" smtClean="0">
                <a:solidFill>
                  <a:srgbClr val="A70336"/>
                </a:solidFill>
                <a:ea typeface="+mj-ea"/>
              </a:rPr>
              <a:t>s.r.o.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§ 194 </a:t>
            </a:r>
            <a:r>
              <a:rPr lang="cs-CZ" sz="1600" dirty="0"/>
              <a:t>odst</a:t>
            </a:r>
            <a:r>
              <a:rPr lang="cs-CZ" sz="1600" dirty="0" smtClean="0"/>
              <a:t>. 1 ZOK: „</a:t>
            </a:r>
            <a:r>
              <a:rPr lang="cs-CZ" sz="1600" i="1" dirty="0" smtClean="0"/>
              <a:t>Statutárním </a:t>
            </a:r>
            <a:r>
              <a:rPr lang="cs-CZ" sz="1600" i="1" dirty="0"/>
              <a:t>orgánem společnosti je jeden nebo více jednatelů</a:t>
            </a:r>
            <a:r>
              <a:rPr lang="cs-CZ" sz="1600" i="1" dirty="0" smtClean="0"/>
              <a:t>.“</a:t>
            </a:r>
          </a:p>
          <a:p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Statutární orgán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5E159-AAAA-4483-82C8-3AE1DBDD3990}" type="slidenum">
              <a:rPr lang="sk-SK" smtClean="0"/>
              <a:pPr>
                <a:defRPr/>
              </a:pPr>
              <a:t>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8804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285750">
              <a:lnSpc>
                <a:spcPct val="90000"/>
              </a:lnSpc>
              <a:buFont typeface="Arial" pitchFamily="34" charset="0"/>
              <a:buChar char="•"/>
            </a:pPr>
            <a:endParaRPr lang="cs-CZ" sz="1400" b="1" dirty="0" smtClean="0">
              <a:latin typeface="Arial" charset="0"/>
              <a:cs typeface="Arial" charset="0"/>
            </a:endParaRPr>
          </a:p>
          <a:p>
            <a:pPr marL="285750" lvl="1" indent="-285750">
              <a:lnSpc>
                <a:spcPct val="90000"/>
              </a:lnSpc>
              <a:buFont typeface="Arial" pitchFamily="34" charset="0"/>
              <a:buChar char="•"/>
            </a:pPr>
            <a:r>
              <a:rPr lang="cs-CZ" sz="1400" b="1" dirty="0" smtClean="0">
                <a:latin typeface="Arial" charset="0"/>
                <a:cs typeface="Arial" charset="0"/>
              </a:rPr>
              <a:t>Dualistický</a:t>
            </a:r>
            <a:r>
              <a:rPr lang="cs-CZ" sz="1400" dirty="0" smtClean="0">
                <a:latin typeface="Arial" charset="0"/>
                <a:cs typeface="Arial" charset="0"/>
              </a:rPr>
              <a:t> - zřizuje se představenstvo a dozorčí rada</a:t>
            </a:r>
          </a:p>
          <a:p>
            <a:pPr marL="285750" lvl="1" indent="-285750">
              <a:lnSpc>
                <a:spcPct val="90000"/>
              </a:lnSpc>
              <a:buFont typeface="Arial" pitchFamily="34" charset="0"/>
              <a:buChar char="•"/>
            </a:pPr>
            <a:endParaRPr lang="cs-CZ" sz="1400" b="1" dirty="0" smtClean="0">
              <a:latin typeface="Arial" charset="0"/>
              <a:cs typeface="Arial" charset="0"/>
            </a:endParaRPr>
          </a:p>
          <a:p>
            <a:pPr marL="285750" lvl="1" indent="-285750">
              <a:lnSpc>
                <a:spcPct val="90000"/>
              </a:lnSpc>
              <a:buFont typeface="Arial" pitchFamily="34" charset="0"/>
              <a:buChar char="•"/>
            </a:pPr>
            <a:r>
              <a:rPr lang="cs-CZ" sz="1400" b="1" dirty="0" smtClean="0">
                <a:latin typeface="Arial" charset="0"/>
                <a:cs typeface="Arial" charset="0"/>
              </a:rPr>
              <a:t>Monistický </a:t>
            </a:r>
            <a:r>
              <a:rPr lang="cs-CZ" sz="1400" dirty="0" smtClean="0">
                <a:latin typeface="Arial" charset="0"/>
                <a:cs typeface="Arial" charset="0"/>
              </a:rPr>
              <a:t>- zřizuje se správní rada a statutární ředitel</a:t>
            </a:r>
          </a:p>
          <a:p>
            <a:pPr marL="342900" lvl="1" indent="0">
              <a:lnSpc>
                <a:spcPct val="90000"/>
              </a:lnSpc>
              <a:buNone/>
            </a:pPr>
            <a:endParaRPr lang="cs-CZ" sz="1400" dirty="0" smtClean="0">
              <a:latin typeface="Arial" charset="0"/>
              <a:cs typeface="Arial" charset="0"/>
            </a:endParaRPr>
          </a:p>
          <a:p>
            <a:pPr marL="263525" lvl="1" indent="0">
              <a:lnSpc>
                <a:spcPct val="90000"/>
              </a:lnSpc>
              <a:buNone/>
            </a:pPr>
            <a:r>
              <a:rPr lang="cs-CZ" sz="1400" dirty="0" smtClean="0">
                <a:latin typeface="Arial" charset="0"/>
                <a:cs typeface="Arial" charset="0"/>
              </a:rPr>
              <a:t>(mění se prostřednictvím změny stanov)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Statutární orgán akciové společnosti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5E159-AAAA-4483-82C8-3AE1DBDD3990}" type="slidenum">
              <a:rPr lang="sk-SK" smtClean="0"/>
              <a:pPr>
                <a:defRPr/>
              </a:pPr>
              <a:t>4</a:t>
            </a:fld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u="sng" dirty="0"/>
              <a:t>Omezení jednatelského oprávnění</a:t>
            </a:r>
            <a:r>
              <a:rPr lang="cs-CZ" sz="1600" dirty="0"/>
              <a:t> vs. </a:t>
            </a:r>
            <a:r>
              <a:rPr lang="cs-CZ" sz="1600" u="sng" dirty="0"/>
              <a:t>určení způsobu jednání</a:t>
            </a:r>
            <a:r>
              <a:rPr lang="cs-CZ" sz="1600" dirty="0"/>
              <a:t> společnosti</a:t>
            </a:r>
          </a:p>
          <a:p>
            <a:endParaRPr lang="cs-CZ" sz="1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§ 47 </a:t>
            </a:r>
            <a:r>
              <a:rPr lang="cs-CZ" sz="1600" dirty="0" smtClean="0"/>
              <a:t>ZOK: </a:t>
            </a:r>
            <a:r>
              <a:rPr lang="cs-CZ" sz="1600" i="1" dirty="0" smtClean="0"/>
              <a:t>„Omezení </a:t>
            </a:r>
            <a:r>
              <a:rPr lang="cs-CZ" sz="1600" i="1" dirty="0"/>
              <a:t>jednatelského oprávnění společenskou smlouvou/jiným ujednáním nebo rozhodnutím orgánu obchodní korporace nejsou vůči třetím osobám účinná, i když byla </a:t>
            </a:r>
            <a:r>
              <a:rPr lang="cs-CZ" sz="1600" i="1" dirty="0" smtClean="0"/>
              <a:t>zveřejněna“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Určení způsobu jednání jménem společnosti není omezením jednatelského oprávnění – př. 29 Odo 198/2002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Omezení jednání / určení způsobu jednání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5E159-AAAA-4483-82C8-3AE1DBDD3990}" type="slidenum">
              <a:rPr lang="sk-SK" smtClean="0"/>
              <a:pPr>
                <a:defRPr/>
              </a:pPr>
              <a:t>5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4702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1600" dirty="0"/>
              <a:t>V</a:t>
            </a:r>
            <a:r>
              <a:rPr lang="cs-CZ" sz="1600" dirty="0" smtClean="0"/>
              <a:t>znik přímo na základě zákona nebo rozhodnutí státní orgánu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z="1600" dirty="0" smtClean="0"/>
          </a:p>
          <a:p>
            <a:r>
              <a:rPr lang="cs-CZ" sz="1600" u="sng" dirty="0" smtClean="0"/>
              <a:t>Zastoupení </a:t>
            </a:r>
            <a:r>
              <a:rPr lang="cs-CZ" sz="1600" u="sng" dirty="0"/>
              <a:t>zaměstnanci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§ 166 odst. 1, věta první NOZ: „</a:t>
            </a:r>
            <a:r>
              <a:rPr lang="cs-CZ" sz="1600" i="1" dirty="0" smtClean="0"/>
              <a:t>Právnickou osobu zastupují její zaměstnanci v rozsahu </a:t>
            </a:r>
            <a:r>
              <a:rPr lang="cs-CZ" sz="1600" i="1" u="sng" dirty="0" smtClean="0"/>
              <a:t>obvyklém</a:t>
            </a:r>
            <a:r>
              <a:rPr lang="cs-CZ" sz="1600" i="1" dirty="0" smtClean="0"/>
              <a:t> vzhledem k jejich zařazení nebo funkci; přitom </a:t>
            </a:r>
            <a:r>
              <a:rPr lang="cs-CZ" sz="1600" i="1" u="sng" dirty="0" smtClean="0"/>
              <a:t>rozhoduje stav, jak se jeví veřejnosti.</a:t>
            </a:r>
            <a:r>
              <a:rPr lang="cs-CZ" sz="1600" u="sng" dirty="0" smtClean="0"/>
              <a:t>“</a:t>
            </a:r>
            <a:r>
              <a:rPr lang="cs-CZ" sz="1600" dirty="0" smtClean="0"/>
              <a:t>  </a:t>
            </a:r>
            <a:r>
              <a:rPr lang="cs-CZ" sz="1600" i="1" dirty="0" smtClean="0"/>
              <a:t>„Omezení </a:t>
            </a:r>
            <a:r>
              <a:rPr lang="cs-CZ" sz="1600" i="1" dirty="0" err="1" smtClean="0"/>
              <a:t>zástupčího</a:t>
            </a:r>
            <a:r>
              <a:rPr lang="cs-CZ" sz="1600" i="1" dirty="0" smtClean="0"/>
              <a:t> oprávnění vnitřním předpisem PO má účinky vůči třetí osobě, jen muselo-li ji být známo.“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cs-CZ" sz="1600" i="1" dirty="0" smtClean="0"/>
          </a:p>
          <a:p>
            <a:pPr marL="0" lvl="1" indent="0">
              <a:buNone/>
            </a:pPr>
            <a:r>
              <a:rPr lang="cs-CZ" sz="1600" u="sng" dirty="0"/>
              <a:t>Zastoupení podnikatele při provozování obchodního závodu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cs-CZ" sz="1600" dirty="0"/>
              <a:t>§ 430 odst. 1 NOZ: „</a:t>
            </a:r>
            <a:r>
              <a:rPr lang="cs-CZ" sz="1600" i="1" dirty="0"/>
              <a:t>Pověří-li podnikatel někoho při provozu obchodního závodu určitou činností, zastupuje tato osoba podnikatele ve všech jednáních, k nimž při této činnosti obvykle </a:t>
            </a:r>
            <a:r>
              <a:rPr lang="cs-CZ" sz="1600" i="1" dirty="0" smtClean="0"/>
              <a:t>dochází.“</a:t>
            </a:r>
            <a:endParaRPr lang="cs-CZ" sz="1600" i="1" dirty="0"/>
          </a:p>
          <a:p>
            <a:pPr marL="0" lvl="1" indent="0">
              <a:buNone/>
            </a:pPr>
            <a:endParaRPr lang="cs-CZ" sz="1600" i="1" dirty="0" smtClean="0"/>
          </a:p>
          <a:p>
            <a:pPr marL="0" lvl="1" indent="0">
              <a:buNone/>
            </a:pPr>
            <a:r>
              <a:rPr lang="cs-CZ" sz="1600" u="sng" dirty="0"/>
              <a:t>Vedoucí odštěpného závodu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§ 503 NOZ: </a:t>
            </a:r>
            <a:r>
              <a:rPr lang="cs-CZ" sz="1600" i="1" dirty="0" smtClean="0"/>
              <a:t>„Vedoucí odštěpného závodu je oprávněn za podnikatele jednat ode dne svého zápisu do obchodního rejstříku.“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Zastoupení zákonné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5E159-AAAA-4483-82C8-3AE1DBDD3990}" type="slidenum">
              <a:rPr lang="sk-SK" smtClean="0"/>
              <a:pPr>
                <a:defRPr/>
              </a:pPr>
              <a:t>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5330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1700" u="sng" dirty="0" smtClean="0"/>
              <a:t>Prokura</a:t>
            </a:r>
            <a:endParaRPr lang="cs-CZ" sz="1700" dirty="0"/>
          </a:p>
          <a:p>
            <a:pPr marL="355600" lvl="1" indent="-355600">
              <a:buFont typeface="Arial" pitchFamily="34" charset="0"/>
              <a:buChar char="•"/>
            </a:pPr>
            <a:r>
              <a:rPr lang="cs-CZ" sz="1600" dirty="0"/>
              <a:t>zvláštní plná moc bez možnosti substituce 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cs-CZ" sz="1600" dirty="0"/>
              <a:t>nelze udělit PO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cs-CZ" sz="1600" dirty="0"/>
              <a:t>nezahrnuje oprávnění zcizit nebo zatížit nemovitost, pokud tak není v prokuře výslovně uvedeno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cs-CZ" sz="1600" dirty="0"/>
              <a:t>účinná již udělením, ne až zápisem do obchodního rejstříku (x dosavadní právní úprava) 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cs-CZ" sz="1600" dirty="0"/>
              <a:t>možnost udělit prokuru jen pro některou pobočku obchodního závodu nebo jen některý z obchodních závodů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cs-CZ" sz="1600" dirty="0"/>
              <a:t>výslovně upravená povinnost prokuristy jednat s péčí řádného hospodáře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cs-CZ" sz="1600" dirty="0"/>
              <a:t>zánik prokury: (i) odvoláním, (</a:t>
            </a:r>
            <a:r>
              <a:rPr lang="cs-CZ" sz="1600" dirty="0" err="1"/>
              <a:t>ii</a:t>
            </a:r>
            <a:r>
              <a:rPr lang="cs-CZ" sz="1600" dirty="0"/>
              <a:t>) vypovězením, (</a:t>
            </a:r>
            <a:r>
              <a:rPr lang="cs-CZ" sz="1600" dirty="0" err="1"/>
              <a:t>iii</a:t>
            </a:r>
            <a:r>
              <a:rPr lang="cs-CZ" sz="1600" dirty="0"/>
              <a:t>) převodem nebo pachtem obchodního závodu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Smluvní zastoupení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5E159-AAAA-4483-82C8-3AE1DBDD3990}" type="slidenum">
              <a:rPr lang="sk-SK" smtClean="0"/>
              <a:pPr>
                <a:defRPr/>
              </a:pPr>
              <a:t>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716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u="sng" dirty="0" smtClean="0"/>
              <a:t>Plná moc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cs-CZ" sz="1700" dirty="0" smtClean="0"/>
              <a:t>Nutné uvést rozsah oprávnění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cs-CZ" sz="1700" dirty="0" smtClean="0"/>
              <a:t>Komu je možné udělit plnou moc?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cs-CZ" sz="1700" dirty="0" smtClean="0"/>
              <a:t>Možno udělit i několika zmocněncům společně?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cs-CZ" sz="1700" dirty="0" smtClean="0"/>
              <a:t>Kdy musí být plná moc písemně?</a:t>
            </a:r>
            <a:endParaRPr lang="cs-CZ" sz="1700" dirty="0"/>
          </a:p>
          <a:p>
            <a:pPr marL="355600" lvl="1" indent="-355600">
              <a:buFont typeface="Arial" pitchFamily="34" charset="0"/>
              <a:buChar char="•"/>
            </a:pPr>
            <a:r>
              <a:rPr lang="cs-CZ" sz="1700" dirty="0" smtClean="0"/>
              <a:t>Kdy je možné udělit substituční plnou moc?</a:t>
            </a:r>
            <a:endParaRPr lang="cs-CZ" sz="17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Smluvní zastoupení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5E159-AAAA-4483-82C8-3AE1DBDD3990}" type="slidenum">
              <a:rPr lang="sk-SK" smtClean="0"/>
              <a:pPr>
                <a:defRPr/>
              </a:pPr>
              <a:t>8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7499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1600" dirty="0" smtClean="0"/>
              <a:t> Může prokurista zřídit zástavní právo k nemovitosti společnosti?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 Počet členů a funkční období členů představenstva dle současné úpravy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 Kdy vznikne oprávnění prokuristy jednat za společnost?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 Jaké důsledky má nepřipojení dodatku označující prokuru u jednání prokuristy za společnost?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 Může být statutární orgánem právnická osoba?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 Je možné, aby si dva jednatelé, kteří dle společenské smlouvy jednají společně, navzájem udělovat plnou moc k jednání za společnost?</a:t>
            </a: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Kontrolní otázky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5E159-AAAA-4483-82C8-3AE1DBDD3990}" type="slidenum">
              <a:rPr lang="sk-SK" smtClean="0"/>
              <a:pPr>
                <a:defRPr/>
              </a:pPr>
              <a:t>9</a:t>
            </a:fld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ster_nabidka_prezentace_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muster_nabidka_prezentace_EN</Template>
  <TotalTime>4696</TotalTime>
  <Words>678</Words>
  <Application>Microsoft Office PowerPoint</Application>
  <PresentationFormat>Předvádění na obrazovce (4:3)</PresentationFormat>
  <Paragraphs>101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muster_nabidka_prezentace_EN</vt:lpstr>
      <vt:lpstr>Právní jednání právnické osoby</vt:lpstr>
      <vt:lpstr>Způsoby právního jednání a projevu vůle PO</vt:lpstr>
      <vt:lpstr>Statutární orgán</vt:lpstr>
      <vt:lpstr>Statutární orgán akciové společnosti</vt:lpstr>
      <vt:lpstr>Omezení jednání / určení způsobu jednání</vt:lpstr>
      <vt:lpstr>Zastoupení zákonné </vt:lpstr>
      <vt:lpstr>Smluvní zastoupení</vt:lpstr>
      <vt:lpstr>Smluvní zastoupení</vt:lpstr>
      <vt:lpstr>Kontrolní otázky</vt:lpstr>
      <vt:lpstr>Úkol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Zde vložte logo klienta, předtím ovšem vymažte tento objekt</dc:title>
  <dc:creator>Krejsa Jan</dc:creator>
  <cp:lastModifiedBy>Tomsu Petra</cp:lastModifiedBy>
  <cp:revision>210</cp:revision>
  <cp:lastPrinted>2013-09-27T16:49:07Z</cp:lastPrinted>
  <dcterms:created xsi:type="dcterms:W3CDTF">2011-08-01T13:40:39Z</dcterms:created>
  <dcterms:modified xsi:type="dcterms:W3CDTF">2015-09-28T20:03:35Z</dcterms:modified>
</cp:coreProperties>
</file>