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42" r:id="rId2"/>
    <p:sldId id="303" r:id="rId3"/>
    <p:sldId id="304" r:id="rId4"/>
    <p:sldId id="305" r:id="rId5"/>
    <p:sldId id="306" r:id="rId6"/>
    <p:sldId id="307" r:id="rId7"/>
    <p:sldId id="313" r:id="rId8"/>
    <p:sldId id="308" r:id="rId9"/>
    <p:sldId id="316" r:id="rId10"/>
    <p:sldId id="322" r:id="rId11"/>
    <p:sldId id="309" r:id="rId12"/>
    <p:sldId id="315" r:id="rId13"/>
    <p:sldId id="321" r:id="rId14"/>
    <p:sldId id="310" r:id="rId15"/>
    <p:sldId id="311" r:id="rId16"/>
    <p:sldId id="312" r:id="rId17"/>
    <p:sldId id="317" r:id="rId18"/>
    <p:sldId id="314" r:id="rId19"/>
    <p:sldId id="324" r:id="rId20"/>
    <p:sldId id="336" r:id="rId21"/>
    <p:sldId id="318" r:id="rId22"/>
    <p:sldId id="319" r:id="rId23"/>
    <p:sldId id="337" r:id="rId24"/>
    <p:sldId id="338" r:id="rId25"/>
    <p:sldId id="339" r:id="rId26"/>
    <p:sldId id="340" r:id="rId27"/>
    <p:sldId id="343" r:id="rId28"/>
    <p:sldId id="341" r:id="rId29"/>
    <p:sldId id="344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02" r:id="rId41"/>
  </p:sldIdLst>
  <p:sldSz cx="9144000" cy="6858000" type="screen4x3"/>
  <p:notesSz cx="6805613" cy="99441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760"/>
    <a:srgbClr val="A70336"/>
    <a:srgbClr val="A50136"/>
    <a:srgbClr val="151261"/>
    <a:srgbClr val="000000"/>
    <a:srgbClr val="000066"/>
    <a:srgbClr val="A50021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94673" autoAdjust="0"/>
  </p:normalViewPr>
  <p:slideViewPr>
    <p:cSldViewPr>
      <p:cViewPr>
        <p:scale>
          <a:sx n="100" d="100"/>
          <a:sy n="100" d="100"/>
        </p:scale>
        <p:origin x="-1578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cat>
            <c:strRef>
              <c:f>List1!$D$4:$G$4</c:f>
              <c:strCache>
                <c:ptCount val="4"/>
                <c:pt idx="0">
                  <c:v>Akcie </c:v>
                </c:pt>
                <c:pt idx="1">
                  <c:v>Akcie + Podíl (3)</c:v>
                </c:pt>
                <c:pt idx="2">
                  <c:v>Podíl </c:v>
                </c:pt>
                <c:pt idx="3">
                  <c:v>Závod (část závodu)</c:v>
                </c:pt>
              </c:strCache>
            </c:strRef>
          </c:cat>
          <c:val>
            <c:numRef>
              <c:f>List1!$D$5:$G$5</c:f>
              <c:numCache>
                <c:formatCode>General</c:formatCode>
                <c:ptCount val="4"/>
                <c:pt idx="0">
                  <c:v>23</c:v>
                </c:pt>
                <c:pt idx="1">
                  <c:v>3</c:v>
                </c:pt>
                <c:pt idx="2">
                  <c:v>28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395" y="1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699E3C9-C8B2-4B50-B279-5241CF9CF70A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5947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395" y="9445947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91C5C8-DB7C-4C1A-AF0F-DF7DC2B16D8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444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395" y="1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9CDBD85A-077C-4037-BDF8-C2D51FF44846}" type="datetimeFigureOut">
              <a:rPr lang="cs-CZ"/>
              <a:pPr>
                <a:defRPr/>
              </a:pPr>
              <a:t>13.10.2015</a:t>
            </a:fld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2183"/>
            <a:ext cx="5444490" cy="4475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947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395" y="9445947"/>
            <a:ext cx="2949629" cy="49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96" tIns="44248" rIns="88496" bIns="44248" numCol="1" anchor="b" anchorCtr="0" compatLnSpc="1">
            <a:prstTxWarp prst="textNoShape">
              <a:avLst/>
            </a:prstTxWarp>
          </a:bodyPr>
          <a:lstStyle>
            <a:lvl1pPr algn="r" defTabSz="884238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7711E6C-11B5-4024-9BAA-C52C5648B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950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8423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8423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8423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8423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8423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355F39C9-57E2-4FE1-93A2-548B4D0BE48D}" type="slidenum">
              <a:rPr lang="cs-CZ" smtClean="0"/>
              <a:pPr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82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68350" indent="-295275" defTabSz="9382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81100" indent="-236538" defTabSz="9382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52588" indent="-234950" defTabSz="9382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125663" indent="-236538" defTabSz="9382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82863" indent="-236538" algn="ctr" defTabSz="93821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3040063" indent="-236538" algn="ctr" defTabSz="93821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97263" indent="-236538" algn="ctr" defTabSz="93821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954463" indent="-236538" algn="ctr" defTabSz="93821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fld id="{0569DF77-E33C-45D0-9A51-1849084D72F8}" type="slidenum">
              <a:rPr lang="en-US" sz="1100" b="0">
                <a:solidFill>
                  <a:schemeClr val="tx1"/>
                </a:solidFill>
                <a:latin typeface="Times New Roman" pitchFamily="18" charset="0"/>
              </a:rPr>
              <a:pPr>
                <a:defRPr/>
              </a:pPr>
              <a:t>30</a:t>
            </a:fld>
            <a:endParaRPr lang="en-US" sz="11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7713"/>
            <a:ext cx="4967287" cy="3725862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2814"/>
            <a:ext cx="4989513" cy="4473575"/>
          </a:xfrm>
          <a:noFill/>
        </p:spPr>
        <p:txBody>
          <a:bodyPr lIns="95795" tIns="47899" rIns="95795" bIns="47899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417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49BF8-44B4-4545-A357-18CDFFB0D96D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1BE66-CE2F-457C-8E6F-20CD2004AF17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pic>
        <p:nvPicPr>
          <p:cNvPr id="1027" name="Picture 3" descr="T:\Marketing\grafika_dtp\PP slide o kancelari\template_prezentace pro nabídky\přední CZ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54"/>
            <a:ext cx="9144000" cy="68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25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D12074-1F3F-433D-825E-5CF2EAC51DC2}" type="datetime1">
              <a:rPr lang="sk-SK" smtClean="0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EEE21-BDC6-4582-999A-441C612124AB}" type="slidenum">
              <a:rPr lang="sk-SK" smtClean="0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7927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19CBC-5CB5-4D45-BB2B-DBB758F7D74A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7D02-4407-4949-A550-ECE1E0306C6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1015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ust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Tx/>
              <a:buNone/>
              <a:defRPr sz="900" b="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1pPr>
            <a:lvl2pPr marL="6286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§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2pPr>
            <a:lvl3pPr marL="10858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3pPr>
            <a:lvl4pPr marL="15430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4pPr>
            <a:lvl5pPr marL="2000250" indent="-171450">
              <a:lnSpc>
                <a:spcPct val="100000"/>
              </a:lnSpc>
              <a:spcBef>
                <a:spcPts val="300"/>
              </a:spcBef>
              <a:buClr>
                <a:srgbClr val="A70336"/>
              </a:buClr>
              <a:buFont typeface="Wingdings" pitchFamily="2" charset="2"/>
              <a:buChar char="ü"/>
              <a:defRPr sz="900" baseline="0">
                <a:solidFill>
                  <a:srgbClr val="141760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6635080" cy="364902"/>
          </a:xfrm>
        </p:spPr>
        <p:txBody>
          <a:bodyPr>
            <a:normAutofit/>
          </a:bodyPr>
          <a:lstStyle>
            <a:lvl1pPr algn="l">
              <a:defRPr sz="2000" b="0" baseline="0">
                <a:solidFill>
                  <a:srgbClr val="A703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4AD18-759D-4DCA-A508-D3BED404C6B2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D591142-52C5-4B8E-A2CE-A70833A3C942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528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ěžn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8BAD-272A-4704-8A26-E8C80F3BD3F4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754D-CD51-4953-8617-1C5294D9D43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391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sek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087563" y="3573463"/>
            <a:ext cx="180975" cy="1943100"/>
          </a:xfrm>
          <a:prstGeom prst="rect">
            <a:avLst/>
          </a:prstGeom>
          <a:gradFill flip="none" rotWithShape="1">
            <a:gsLst>
              <a:gs pos="100000">
                <a:srgbClr val="A70336"/>
              </a:gs>
              <a:gs pos="2000">
                <a:srgbClr val="1417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3573017"/>
            <a:ext cx="6264696" cy="1944216"/>
          </a:xfrm>
        </p:spPr>
        <p:txBody>
          <a:bodyPr anchor="t"/>
          <a:lstStyle>
            <a:lvl1pPr algn="l">
              <a:defRPr sz="4000" b="1" cap="all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4AFE1-79BC-4375-BCAF-21C55485AB42}" type="datetime1">
              <a:rPr lang="sk-SK"/>
              <a:pPr>
                <a:defRPr/>
              </a:pPr>
              <a:t>13. 10. 2015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1A95-F686-4450-B178-69EB81AF735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8360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5C2C6-ED03-4B3A-BE86-8880E53A3359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3CFD-DB96-477E-8AE3-CA0D4B208F5C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202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>
                <a:solidFill>
                  <a:srgbClr val="141760"/>
                </a:solidFill>
              </a:defRPr>
            </a:lvl1pPr>
            <a:lvl2pPr>
              <a:defRPr sz="2800">
                <a:solidFill>
                  <a:srgbClr val="141760"/>
                </a:solidFill>
              </a:defRPr>
            </a:lvl2pPr>
            <a:lvl3pPr>
              <a:defRPr sz="2400">
                <a:solidFill>
                  <a:srgbClr val="141760"/>
                </a:solidFill>
              </a:defRPr>
            </a:lvl3pPr>
            <a:lvl4pPr>
              <a:defRPr sz="2000">
                <a:solidFill>
                  <a:srgbClr val="141760"/>
                </a:solidFill>
              </a:defRPr>
            </a:lvl4pPr>
            <a:lvl5pPr>
              <a:defRPr sz="2000">
                <a:solidFill>
                  <a:srgbClr val="1417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1417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80020-FE57-4164-853C-C2BC0C64207F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7057-721F-4BA8-BFC1-093F07CC34B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106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p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14176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1417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9C8E-2C79-4436-95B9-9C876881D38B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F0F4-123A-4D34-8BBD-573C81AA1DE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2001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F8FC-1552-4DB9-A34A-9F5AE910F662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43A0E-E6D3-4948-81AB-F6F25B171AC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325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433467"/>
          </a:xfrm>
        </p:spPr>
        <p:txBody>
          <a:bodyPr vert="eaVert"/>
          <a:lstStyle>
            <a:lvl1pPr>
              <a:defRPr>
                <a:solidFill>
                  <a:srgbClr val="A7033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sk-SK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433467"/>
          </a:xfrm>
        </p:spPr>
        <p:txBody>
          <a:bodyPr vert="eaVert"/>
          <a:lstStyle>
            <a:lvl1pPr>
              <a:defRPr>
                <a:solidFill>
                  <a:srgbClr val="141760"/>
                </a:solidFill>
              </a:defRPr>
            </a:lvl1pPr>
            <a:lvl2pPr>
              <a:defRPr>
                <a:solidFill>
                  <a:srgbClr val="141760"/>
                </a:solidFill>
              </a:defRPr>
            </a:lvl2pPr>
            <a:lvl3pPr>
              <a:defRPr>
                <a:solidFill>
                  <a:srgbClr val="141760"/>
                </a:solidFill>
              </a:defRPr>
            </a:lvl3pPr>
            <a:lvl4pPr>
              <a:defRPr>
                <a:solidFill>
                  <a:srgbClr val="141760"/>
                </a:solidFill>
              </a:defRPr>
            </a:lvl4pPr>
            <a:lvl5pPr>
              <a:defRPr>
                <a:solidFill>
                  <a:srgbClr val="141760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19CBC-5CB5-4D45-BB2B-DBB758F7D74A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7D02-4407-4949-A550-ECE1E0306C6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6532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 smtClean="0"/>
              <a:t>Upravte</a:t>
            </a:r>
          </a:p>
        </p:txBody>
      </p:sp>
      <p:sp>
        <p:nvSpPr>
          <p:cNvPr id="1028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 smtClean="0"/>
              <a:t>První úroveň</a:t>
            </a:r>
          </a:p>
          <a:p>
            <a:pPr lvl="1"/>
            <a:r>
              <a:rPr lang="sk-SK" altLang="cs-CZ" smtClean="0"/>
              <a:t>Druhá úroveň</a:t>
            </a:r>
          </a:p>
          <a:p>
            <a:pPr lvl="2"/>
            <a:r>
              <a:rPr lang="sk-SK" altLang="cs-CZ" smtClean="0"/>
              <a:t>Tretia úroveň</a:t>
            </a:r>
          </a:p>
          <a:p>
            <a:pPr lvl="3"/>
            <a:r>
              <a:rPr lang="sk-SK" altLang="cs-CZ" smtClean="0"/>
              <a:t>Štvrtá úroveň</a:t>
            </a:r>
          </a:p>
          <a:p>
            <a:pPr lvl="4"/>
            <a:r>
              <a:rPr lang="sk-SK" altLang="cs-CZ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D12074-1F3F-433D-825E-5CF2EAC51DC2}" type="datetime1">
              <a:rPr lang="sk-SK"/>
              <a:pPr>
                <a:defRPr/>
              </a:pPr>
              <a:t>13. 10. 2015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73EEE21-BDC6-4582-999A-441C612124A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pic>
        <p:nvPicPr>
          <p:cNvPr id="2050" name="Picture 2" descr="T:\Marketing\grafika_dtp\PP slide o kancelari\template_prezentace pro nabídky\střední CZ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54"/>
            <a:ext cx="9144000" cy="68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2" r:id="rId1"/>
    <p:sldLayoutId id="2147484599" r:id="rId2"/>
    <p:sldLayoutId id="2147484593" r:id="rId3"/>
    <p:sldLayoutId id="2147484600" r:id="rId4"/>
    <p:sldLayoutId id="2147484594" r:id="rId5"/>
    <p:sldLayoutId id="2147484595" r:id="rId6"/>
    <p:sldLayoutId id="2147484596" r:id="rId7"/>
    <p:sldLayoutId id="2147484597" r:id="rId8"/>
    <p:sldLayoutId id="2147484598" r:id="rId9"/>
    <p:sldLayoutId id="2147484601" r:id="rId10"/>
    <p:sldLayoutId id="214748460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A703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A703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63538" indent="-363538" algn="l" rtl="0" eaLnBrk="0" fontAlgn="base" hangingPunct="0">
        <a:spcBef>
          <a:spcPct val="20000"/>
        </a:spcBef>
        <a:spcAft>
          <a:spcPct val="0"/>
        </a:spcAft>
        <a:buClr>
          <a:srgbClr val="151261"/>
        </a:buClr>
        <a:buFont typeface="Wingdings" pitchFamily="2" charset="2"/>
        <a:buChar char="§"/>
        <a:defRPr sz="28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1pPr>
      <a:lvl2pPr marL="715963" indent="-352425" algn="l" rtl="0" eaLnBrk="0" fontAlgn="base" hangingPunct="0">
        <a:spcBef>
          <a:spcPct val="20000"/>
        </a:spcBef>
        <a:spcAft>
          <a:spcPct val="0"/>
        </a:spcAft>
        <a:buClr>
          <a:srgbClr val="141760"/>
        </a:buClr>
        <a:buFont typeface="Wingdings" pitchFamily="2" charset="2"/>
        <a:buChar char="Ø"/>
        <a:defRPr sz="24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2pPr>
      <a:lvl3pPr marL="981075" indent="-265113" algn="l" rtl="0" eaLnBrk="0" fontAlgn="base" hangingPunct="0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•"/>
        <a:defRPr sz="20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3pPr>
      <a:lvl4pPr marL="1255713" indent="-274638" algn="l" rtl="0" eaLnBrk="0" fontAlgn="base" hangingPunct="0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–"/>
        <a:defRPr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4pPr>
      <a:lvl5pPr marL="1520825" indent="-265113" algn="l" rtl="0" eaLnBrk="0" fontAlgn="base" hangingPunct="0">
        <a:spcBef>
          <a:spcPct val="20000"/>
        </a:spcBef>
        <a:spcAft>
          <a:spcPct val="0"/>
        </a:spcAft>
        <a:buClr>
          <a:srgbClr val="151261"/>
        </a:buClr>
        <a:buFont typeface="Arial" charset="0"/>
        <a:buChar char="»"/>
        <a:defRPr sz="1600" kern="1200">
          <a:solidFill>
            <a:srgbClr val="14176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2124075" y="1196975"/>
            <a:ext cx="65516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cs-CZ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Ústav dovednostní výuky a inovace studia - Právnická fakulta, Masarykova univerzita</a:t>
            </a:r>
            <a:endParaRPr lang="sk-SK" altLang="cs-CZ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971600" y="2564904"/>
            <a:ext cx="7344816" cy="1655762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141760"/>
                </a:solidFill>
                <a:ea typeface="+mn-ea"/>
              </a:rPr>
              <a:t/>
            </a:r>
            <a:br>
              <a:rPr lang="cs-CZ" sz="2800" b="1" dirty="0" smtClean="0">
                <a:solidFill>
                  <a:srgbClr val="141760"/>
                </a:solidFill>
                <a:ea typeface="+mn-ea"/>
              </a:rPr>
            </a:br>
            <a:r>
              <a:rPr lang="cs-CZ" sz="2800" b="1" dirty="0">
                <a:solidFill>
                  <a:srgbClr val="141760"/>
                </a:solidFill>
                <a:ea typeface="+mn-ea"/>
              </a:rPr>
              <a:t/>
            </a:r>
            <a:br>
              <a:rPr lang="cs-CZ" sz="2800" b="1" dirty="0">
                <a:solidFill>
                  <a:srgbClr val="141760"/>
                </a:solidFill>
                <a:ea typeface="+mn-ea"/>
              </a:rPr>
            </a:br>
            <a:r>
              <a:rPr lang="cs-CZ" sz="2800" b="1" dirty="0" smtClean="0">
                <a:solidFill>
                  <a:srgbClr val="141760"/>
                </a:solidFill>
                <a:ea typeface="+mn-ea"/>
              </a:rPr>
              <a:t>Právo </a:t>
            </a:r>
            <a:r>
              <a:rPr lang="cs-CZ" sz="2800" b="1" dirty="0">
                <a:solidFill>
                  <a:srgbClr val="141760"/>
                </a:solidFill>
                <a:ea typeface="+mn-ea"/>
              </a:rPr>
              <a:t>obchodních společností v praxi 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Strukturování transakce,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Asset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deal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vs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Share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deal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, </a:t>
            </a:r>
            <a:br>
              <a:rPr lang="cs-CZ" sz="2000" b="1" dirty="0" smtClean="0">
                <a:solidFill>
                  <a:srgbClr val="141760"/>
                </a:solidFill>
                <a:ea typeface="+mn-ea"/>
              </a:rPr>
            </a:b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Term </a:t>
            </a:r>
            <a:r>
              <a:rPr lang="cs-CZ" sz="2000" b="1" dirty="0" err="1" smtClean="0">
                <a:solidFill>
                  <a:srgbClr val="141760"/>
                </a:solidFill>
                <a:ea typeface="+mn-ea"/>
              </a:rPr>
              <a:t>sheet</a:t>
            </a:r>
            <a:r>
              <a:rPr lang="cs-CZ" sz="2000" b="1" dirty="0" smtClean="0">
                <a:solidFill>
                  <a:srgbClr val="141760"/>
                </a:solidFill>
                <a:ea typeface="+mn-ea"/>
              </a:rPr>
              <a:t>, NDA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i="1" dirty="0"/>
              <a:t/>
            </a:r>
            <a:br>
              <a:rPr lang="cs-CZ" sz="1800" i="1" dirty="0"/>
            </a:br>
            <a:r>
              <a:rPr lang="cs-CZ" sz="1800" dirty="0" smtClean="0"/>
              <a:t>Mgr. Jan Frey</a:t>
            </a:r>
            <a:br>
              <a:rPr lang="cs-CZ" sz="1800" dirty="0" smtClean="0"/>
            </a:br>
            <a:r>
              <a:rPr lang="cs-CZ" sz="1800" i="1" dirty="0"/>
              <a:t/>
            </a:r>
            <a:br>
              <a:rPr lang="cs-CZ" sz="1800" i="1" dirty="0"/>
            </a:br>
            <a:r>
              <a:rPr lang="cs-CZ" sz="1800" dirty="0" smtClean="0"/>
              <a:t>13. října 2015</a:t>
            </a:r>
            <a:endParaRPr lang="cs-CZ" altLang="cs-CZ" sz="1800" dirty="0" smtClean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38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  <p:sp>
        <p:nvSpPr>
          <p:cNvPr id="5" name="Nadpis 2"/>
          <p:cNvSpPr txBox="1">
            <a:spLocks/>
          </p:cNvSpPr>
          <p:nvPr/>
        </p:nvSpPr>
        <p:spPr bwMode="auto">
          <a:xfrm>
            <a:off x="467544" y="1124744"/>
            <a:ext cx="6635080" cy="3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0" kern="1200" baseline="0">
                <a:solidFill>
                  <a:srgbClr val="A7033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Akcie</a:t>
            </a:r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sk-SK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89898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310268" y="177281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PRODÁVAJÍCÍ</a:t>
            </a:r>
            <a:endParaRPr lang="cs-CZ" sz="1100" b="1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287989" y="177281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66381" y="292330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endParaRPr lang="cs-CZ" sz="1100" b="1" dirty="0"/>
          </a:p>
        </p:txBody>
      </p:sp>
      <p:cxnSp>
        <p:nvCxnSpPr>
          <p:cNvPr id="10" name="Přímá spojnice se šipkou 9"/>
          <p:cNvCxnSpPr>
            <a:stCxn id="7" idx="2"/>
            <a:endCxn id="9" idx="0"/>
          </p:cNvCxnSpPr>
          <p:nvPr/>
        </p:nvCxnSpPr>
        <p:spPr>
          <a:xfrm>
            <a:off x="2030218" y="2168042"/>
            <a:ext cx="1656113" cy="75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038003" y="2364135"/>
            <a:ext cx="669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Akcie</a:t>
            </a:r>
            <a:endParaRPr lang="cs-CZ" sz="1600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310267" y="400506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PRODÁVAJÍCÍ</a:t>
            </a:r>
            <a:endParaRPr lang="cs-CZ" sz="1100" b="1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287989" y="400506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966379" y="544522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endParaRPr lang="cs-CZ" sz="1100" b="1" dirty="0"/>
          </a:p>
        </p:txBody>
      </p:sp>
      <p:cxnSp>
        <p:nvCxnSpPr>
          <p:cNvPr id="15" name="Přímá spojnice se šipkou 14"/>
          <p:cNvCxnSpPr>
            <a:stCxn id="12" idx="2"/>
          </p:cNvCxnSpPr>
          <p:nvPr/>
        </p:nvCxnSpPr>
        <p:spPr>
          <a:xfrm>
            <a:off x="2030217" y="4400290"/>
            <a:ext cx="1342736" cy="104493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701585" y="4437112"/>
            <a:ext cx="1966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r</a:t>
            </a:r>
            <a:r>
              <a:rPr lang="cs-CZ" sz="1600" dirty="0" smtClean="0"/>
              <a:t>ubopis</a:t>
            </a:r>
            <a:br>
              <a:rPr lang="cs-CZ" sz="1600" dirty="0" smtClean="0"/>
            </a:br>
            <a:r>
              <a:rPr lang="cs-CZ" sz="1600" dirty="0" smtClean="0"/>
              <a:t>předání</a:t>
            </a:r>
            <a:endParaRPr lang="cs-CZ" sz="1600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611560" y="3717032"/>
            <a:ext cx="76328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13" idx="2"/>
          </p:cNvCxnSpPr>
          <p:nvPr/>
        </p:nvCxnSpPr>
        <p:spPr>
          <a:xfrm flipH="1">
            <a:off x="4067944" y="4400290"/>
            <a:ext cx="939995" cy="104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858274" y="5021887"/>
            <a:ext cx="1569710" cy="0"/>
          </a:xfrm>
          <a:prstGeom prst="line">
            <a:avLst/>
          </a:prstGeom>
          <a:ln>
            <a:prstDash val="lg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667630" y="4666961"/>
            <a:ext cx="669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Akcie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653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 smtClean="0"/>
              <a:t>Soubor práv a povinností</a:t>
            </a:r>
          </a:p>
          <a:p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800" dirty="0" smtClean="0"/>
              <a:t>„</a:t>
            </a:r>
            <a:r>
              <a:rPr lang="cs-CZ" sz="1800" i="1" dirty="0" smtClean="0"/>
              <a:t>Podíl představuje účast společníka v obchodní korporaci a práva a povinnosti z této účasti plynoucí“.</a:t>
            </a:r>
            <a:endParaRPr lang="cs-CZ" sz="1800" i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 podílu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11</a:t>
            </a:fld>
            <a:endParaRPr lang="sk-SK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87235" y="350100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VLASTNÍK</a:t>
            </a:r>
            <a:endParaRPr lang="cs-CZ" sz="1100" b="1" dirty="0"/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3907184" y="3896234"/>
            <a:ext cx="0" cy="32485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ál 6"/>
          <p:cNvSpPr/>
          <p:nvPr/>
        </p:nvSpPr>
        <p:spPr>
          <a:xfrm>
            <a:off x="3162334" y="4221088"/>
            <a:ext cx="1464800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SPOLEČNOST</a:t>
            </a:r>
          </a:p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PODÍL</a:t>
            </a:r>
            <a:endParaRPr lang="cs-CZ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/>
              <a:t>Obchodní podíl</a:t>
            </a:r>
          </a:p>
          <a:p>
            <a:endParaRPr lang="cs-CZ" sz="1600" dirty="0"/>
          </a:p>
          <a:p>
            <a:endParaRPr lang="cs-CZ" sz="1600" dirty="0" smtClean="0"/>
          </a:p>
          <a:p>
            <a:r>
              <a:rPr lang="cs-CZ" sz="1600" u="sng" dirty="0" smtClean="0"/>
              <a:t>Převod</a:t>
            </a:r>
          </a:p>
          <a:p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Písemná smlouva</a:t>
            </a:r>
          </a:p>
          <a:p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Ověřený podpis prodávajícího a kupujícího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Doručení smlouvy společnosti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Změna v seznamu společníků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Zápis do obchodního rejstříku (deklaratorní účinky)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Forma převodu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006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Podíl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13</a:t>
            </a:fld>
            <a:endParaRPr lang="sk-SK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310268" y="177281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PRODÁVAJÍCÍ</a:t>
            </a:r>
            <a:endParaRPr lang="cs-CZ" sz="1100" b="1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287989" y="177281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966381" y="292330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endParaRPr lang="cs-CZ" sz="1100" b="1" dirty="0"/>
          </a:p>
        </p:txBody>
      </p:sp>
      <p:cxnSp>
        <p:nvCxnSpPr>
          <p:cNvPr id="10" name="Přímá spojnice se šipkou 9"/>
          <p:cNvCxnSpPr>
            <a:stCxn id="7" idx="2"/>
            <a:endCxn id="9" idx="0"/>
          </p:cNvCxnSpPr>
          <p:nvPr/>
        </p:nvCxnSpPr>
        <p:spPr>
          <a:xfrm>
            <a:off x="2030218" y="2168042"/>
            <a:ext cx="1656113" cy="755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038003" y="2364135"/>
            <a:ext cx="6699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Podíl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310267" y="400506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PRODÁVAJÍCÍ</a:t>
            </a:r>
            <a:endParaRPr lang="cs-CZ" sz="1100" b="1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287989" y="400506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966379" y="544522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endParaRPr lang="cs-CZ" sz="1100" b="1" dirty="0"/>
          </a:p>
        </p:txBody>
      </p:sp>
      <p:cxnSp>
        <p:nvCxnSpPr>
          <p:cNvPr id="16" name="Přímá spojnice se šipkou 15"/>
          <p:cNvCxnSpPr>
            <a:stCxn id="13" idx="2"/>
          </p:cNvCxnSpPr>
          <p:nvPr/>
        </p:nvCxnSpPr>
        <p:spPr>
          <a:xfrm>
            <a:off x="2030217" y="4400290"/>
            <a:ext cx="1342736" cy="104493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701585" y="4437112"/>
            <a:ext cx="1966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Smlouva s úředně ověřeným podpisem</a:t>
            </a:r>
            <a:endParaRPr lang="cs-CZ" sz="1600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611560" y="3717032"/>
            <a:ext cx="76328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4" idx="2"/>
          </p:cNvCxnSpPr>
          <p:nvPr/>
        </p:nvCxnSpPr>
        <p:spPr>
          <a:xfrm flipH="1">
            <a:off x="4067944" y="4400290"/>
            <a:ext cx="939995" cy="104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858274" y="5021887"/>
            <a:ext cx="1569710" cy="0"/>
          </a:xfrm>
          <a:prstGeom prst="line">
            <a:avLst/>
          </a:prstGeom>
          <a:ln>
            <a:prstDash val="lg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853985" y="5021887"/>
            <a:ext cx="1573999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0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46969"/>
            <a:ext cx="8229600" cy="43533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Soubor majetku a závazků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„</a:t>
            </a:r>
            <a:r>
              <a:rPr lang="cs-CZ" sz="1800" i="1" dirty="0" smtClean="0"/>
              <a:t>Organizovaný soubor jmění, který podnikatel vytvořil a který z jeho vůle slouží k provozování jeho činnosti. Má se za to, že závod tvoří vše, co zpravidla slouží k jeho provozu“</a:t>
            </a:r>
            <a:r>
              <a:rPr lang="cs-CZ" sz="1800" dirty="0" smtClean="0"/>
              <a:t>. </a:t>
            </a:r>
            <a:r>
              <a:rPr lang="cs-CZ" sz="1800" dirty="0"/>
              <a:t>(§ </a:t>
            </a:r>
            <a:r>
              <a:rPr lang="cs-CZ" sz="1800" dirty="0" smtClean="0"/>
              <a:t>502 NOZ) 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6635080" cy="3649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Závod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14</a:t>
            </a:fld>
            <a:endParaRPr lang="sk-SK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88425" y="2996952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VLASTNÍK</a:t>
            </a:r>
            <a:endParaRPr lang="cs-CZ" sz="1100" b="1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020825" y="3392178"/>
            <a:ext cx="0" cy="515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3288425" y="3908034"/>
            <a:ext cx="1464800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SPOLEČNOST</a:t>
            </a:r>
          </a:p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PODÍL</a:t>
            </a:r>
          </a:p>
        </p:txBody>
      </p:sp>
      <p:cxnSp>
        <p:nvCxnSpPr>
          <p:cNvPr id="12" name="Přímá spojnice se šipkou 11"/>
          <p:cNvCxnSpPr>
            <a:endCxn id="13" idx="0"/>
          </p:cNvCxnSpPr>
          <p:nvPr/>
        </p:nvCxnSpPr>
        <p:spPr>
          <a:xfrm>
            <a:off x="4046471" y="4700122"/>
            <a:ext cx="0" cy="515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314071" y="5215978"/>
            <a:ext cx="1464800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ZÁVOD</a:t>
            </a:r>
            <a:endParaRPr lang="cs-CZ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53347"/>
          </a:xfrm>
        </p:spPr>
        <p:txBody>
          <a:bodyPr>
            <a:normAutofit/>
          </a:bodyPr>
          <a:lstStyle/>
          <a:p>
            <a:pPr>
              <a:defRPr/>
            </a:pPr>
            <a:endParaRPr lang="cs-CZ" sz="1800" dirty="0" smtClean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Majetek (hmotný / nehmotný)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cs-CZ" sz="18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Pohledávky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cs-CZ" sz="18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Dluhy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cs-CZ" sz="1800" dirty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Zaměstnanci (personální substrát)</a:t>
            </a:r>
          </a:p>
          <a:p>
            <a:pPr>
              <a:defRPr/>
            </a:pPr>
            <a:endParaRPr lang="cs-CZ" sz="1800" dirty="0" smtClean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Vztahy ze smluv a jiných ujednání.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Při převodu lze vyloučit jednotlivé položky ze závodu </a:t>
            </a: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Složky závodu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874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Práva a povinnosti korporátního charakteru.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Účet, na který má být poukázána kupní cena.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Práva a povinnosti veřejnoprávního charakteru.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Práva vyplývající z průmyslového nebo jiného duševního vlastnictví u něhož to vylučuje smlouva, kterou bylo právo prodávajícímu poskytnuto , nebo vylučuje-li to povaha takového práva.  </a:t>
            </a:r>
            <a:r>
              <a:rPr lang="cs-CZ" sz="1800" dirty="0"/>
              <a:t>(§ </a:t>
            </a:r>
            <a:r>
              <a:rPr lang="cs-CZ" sz="1800" dirty="0" smtClean="0"/>
              <a:t>217 </a:t>
            </a:r>
            <a:r>
              <a:rPr lang="cs-CZ" sz="1800" dirty="0"/>
              <a:t>NOZ)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Složky netvořící součást závodu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61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Uzavření Smlouvy o prodeji závodu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Uložení dokladu  o koupi závodu do sbírky listin u rejstříkového soudu (v případě, že kupující je zapsán ve veřejném rejstříku)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Zveřejnění informace o uložení dokladu o koupi závodu do sbírky listin v obchodním věstníku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Sepsání předávacího protokolu při předání závodu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600" dirty="0" smtClean="0"/>
              <a:t>Závod </a:t>
            </a:r>
            <a:endParaRPr lang="cs-CZ" sz="2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292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Závod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18</a:t>
            </a:fld>
            <a:endParaRPr lang="sk-SK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547664" y="146800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SPOLEČNÍK</a:t>
            </a:r>
            <a:endParaRPr lang="cs-CZ" sz="1100" b="1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05436" y="146800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627588" y="2223275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br>
              <a:rPr lang="cs-CZ" sz="1100" b="1" dirty="0" smtClean="0"/>
            </a:br>
            <a:r>
              <a:rPr lang="cs-CZ" sz="1100" b="1" dirty="0" smtClean="0"/>
              <a:t>(Prodávající)</a:t>
            </a:r>
            <a:endParaRPr lang="cs-CZ" sz="11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43984" y="3180880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ZÁVOD</a:t>
            </a:r>
            <a:endParaRPr lang="cs-CZ" sz="1100" b="1" dirty="0"/>
          </a:p>
        </p:txBody>
      </p:sp>
      <p:cxnSp>
        <p:nvCxnSpPr>
          <p:cNvPr id="10" name="Přímá spojnice se šipkou 9"/>
          <p:cNvCxnSpPr>
            <a:stCxn id="7" idx="2"/>
          </p:cNvCxnSpPr>
          <p:nvPr/>
        </p:nvCxnSpPr>
        <p:spPr>
          <a:xfrm>
            <a:off x="2267614" y="1863235"/>
            <a:ext cx="86422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6" idx="2"/>
          </p:cNvCxnSpPr>
          <p:nvPr/>
        </p:nvCxnSpPr>
        <p:spPr>
          <a:xfrm flipH="1">
            <a:off x="3347537" y="2618501"/>
            <a:ext cx="1" cy="562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11560" y="3717032"/>
            <a:ext cx="7632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691941" y="386104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SPOLEČNÍK</a:t>
            </a:r>
            <a:endParaRPr lang="cs-CZ" sz="1100" b="1" dirty="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949713" y="386104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771865" y="461631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br>
              <a:rPr lang="cs-CZ" sz="1100" b="1" dirty="0" smtClean="0"/>
            </a:br>
            <a:r>
              <a:rPr lang="cs-CZ" sz="1100" b="1" dirty="0" smtClean="0"/>
              <a:t>(Prodávající)</a:t>
            </a:r>
            <a:endParaRPr lang="cs-CZ" sz="1100" b="1" dirty="0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788261" y="557391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ZÁVOD</a:t>
            </a:r>
            <a:endParaRPr lang="cs-CZ" sz="1100" b="1" dirty="0"/>
          </a:p>
        </p:txBody>
      </p:sp>
      <p:cxnSp>
        <p:nvCxnSpPr>
          <p:cNvPr id="26" name="Přímá spojnice se šipkou 25"/>
          <p:cNvCxnSpPr>
            <a:stCxn id="22" idx="2"/>
          </p:cNvCxnSpPr>
          <p:nvPr/>
        </p:nvCxnSpPr>
        <p:spPr>
          <a:xfrm>
            <a:off x="2411891" y="4256274"/>
            <a:ext cx="86422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3521505" y="5011540"/>
            <a:ext cx="1" cy="562379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23" idx="2"/>
          </p:cNvCxnSpPr>
          <p:nvPr/>
        </p:nvCxnSpPr>
        <p:spPr>
          <a:xfrm flipH="1">
            <a:off x="4083883" y="4256274"/>
            <a:ext cx="585780" cy="1317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4525385" y="4616314"/>
            <a:ext cx="371944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ts val="300"/>
              </a:spcBef>
              <a:buClr>
                <a:srgbClr val="A70336"/>
              </a:buClr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Uzavření smlouvy</a:t>
            </a:r>
            <a:endParaRPr lang="cs-CZ" sz="1600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eaLnBrk="0" hangingPunct="0">
              <a:spcBef>
                <a:spcPts val="300"/>
              </a:spcBef>
              <a:buClr>
                <a:srgbClr val="A70336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Uložení </a:t>
            </a:r>
            <a:r>
              <a:rPr lang="cs-CZ" sz="16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dokladu o koupi závodu </a:t>
            </a:r>
            <a:r>
              <a:rPr lang="cs-CZ" sz="16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do sbírky </a:t>
            </a:r>
            <a:r>
              <a:rPr lang="cs-CZ" sz="16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listin</a:t>
            </a:r>
          </a:p>
          <a:p>
            <a:pPr marL="285750" indent="-285750" eaLnBrk="0" hangingPunct="0">
              <a:spcBef>
                <a:spcPts val="300"/>
              </a:spcBef>
              <a:buClr>
                <a:srgbClr val="A70336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Publikace informace o uložení dokladu o koupi závodu do sbírky listin</a:t>
            </a:r>
            <a:endParaRPr lang="cs-CZ" sz="1600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3521506" y="5292729"/>
            <a:ext cx="690258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3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</a:t>
            </a:r>
            <a:r>
              <a:rPr lang="cs-CZ" dirty="0" err="1"/>
              <a:t>A</a:t>
            </a:r>
            <a:r>
              <a:rPr lang="cs-CZ" dirty="0" err="1" smtClean="0"/>
              <a:t>sset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ealu</a:t>
            </a:r>
            <a:r>
              <a:rPr lang="cs-CZ" dirty="0" smtClean="0"/>
              <a:t> (převod části závodu)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19</a:t>
            </a:fld>
            <a:endParaRPr lang="sk-SK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037485" y="1628800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cap="all" dirty="0" smtClean="0"/>
              <a:t>Společník </a:t>
            </a:r>
            <a:endParaRPr lang="cs-CZ" sz="1100" b="1" cap="all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414326" y="1628800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100" b="1" cap="all" dirty="0" smtClean="0"/>
              <a:t>Společník</a:t>
            </a:r>
            <a:endParaRPr lang="cs-CZ" sz="1100" b="1" cap="all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757435" y="2027584"/>
            <a:ext cx="1" cy="386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6167561" y="2027584"/>
            <a:ext cx="1" cy="386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1210394" y="2425849"/>
            <a:ext cx="271353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475655" y="2564904"/>
            <a:ext cx="1008113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ČÁST ZÁVODU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930952" y="4863033"/>
            <a:ext cx="1008113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ČÁST ZÁVODU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9690" y="3212976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cap="all" dirty="0" smtClean="0"/>
              <a:t>Společnost A</a:t>
            </a:r>
            <a:endParaRPr lang="cs-CZ" cap="all" dirty="0"/>
          </a:p>
        </p:txBody>
      </p:sp>
      <p:sp>
        <p:nvSpPr>
          <p:cNvPr id="15" name="Ovál 14"/>
          <p:cNvSpPr/>
          <p:nvPr/>
        </p:nvSpPr>
        <p:spPr>
          <a:xfrm>
            <a:off x="4810794" y="2425849"/>
            <a:ext cx="271353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14326" y="3212976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cap="all" dirty="0" smtClean="0"/>
              <a:t>Společnost B</a:t>
            </a:r>
            <a:endParaRPr lang="cs-CZ" cap="all" dirty="0"/>
          </a:p>
        </p:txBody>
      </p:sp>
      <p:sp>
        <p:nvSpPr>
          <p:cNvPr id="17" name="Oblouk 16"/>
          <p:cNvSpPr/>
          <p:nvPr/>
        </p:nvSpPr>
        <p:spPr>
          <a:xfrm>
            <a:off x="2846884" y="2363738"/>
            <a:ext cx="2567442" cy="849238"/>
          </a:xfrm>
          <a:prstGeom prst="arc">
            <a:avLst>
              <a:gd name="adj1" fmla="val 11530683"/>
              <a:gd name="adj2" fmla="val 21132235"/>
            </a:avLst>
          </a:prstGeom>
          <a:ln w="19050">
            <a:prstDash val="lg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3923928" y="3140968"/>
            <a:ext cx="864096" cy="6474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539552" y="3789040"/>
            <a:ext cx="792088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1902954" y="393305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cap="all" dirty="0" smtClean="0"/>
              <a:t>Společník</a:t>
            </a:r>
            <a:endParaRPr lang="cs-CZ" sz="1100" b="1" cap="all" dirty="0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279795" y="3933056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100" b="1" cap="all" dirty="0" smtClean="0"/>
              <a:t>Společník</a:t>
            </a:r>
            <a:endParaRPr lang="cs-CZ" sz="1100" b="1" cap="all" dirty="0"/>
          </a:p>
        </p:txBody>
      </p:sp>
      <p:cxnSp>
        <p:nvCxnSpPr>
          <p:cNvPr id="36" name="Přímá spojnice se šipkou 35"/>
          <p:cNvCxnSpPr/>
          <p:nvPr/>
        </p:nvCxnSpPr>
        <p:spPr>
          <a:xfrm flipH="1">
            <a:off x="2622904" y="4331840"/>
            <a:ext cx="1" cy="386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6033030" y="4331840"/>
            <a:ext cx="1" cy="386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ál 37"/>
          <p:cNvSpPr/>
          <p:nvPr/>
        </p:nvSpPr>
        <p:spPr>
          <a:xfrm>
            <a:off x="1053093" y="4725144"/>
            <a:ext cx="271353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65159" y="5517232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cap="all" dirty="0" smtClean="0"/>
              <a:t>Společnost A</a:t>
            </a:r>
            <a:endParaRPr lang="cs-CZ" cap="all" dirty="0"/>
          </a:p>
        </p:txBody>
      </p:sp>
      <p:sp>
        <p:nvSpPr>
          <p:cNvPr id="42" name="Ovál 41"/>
          <p:cNvSpPr/>
          <p:nvPr/>
        </p:nvSpPr>
        <p:spPr>
          <a:xfrm>
            <a:off x="4676263" y="4730105"/>
            <a:ext cx="2713534" cy="122413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279795" y="5517232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cap="all" dirty="0" smtClean="0"/>
              <a:t>Společnost B</a:t>
            </a:r>
            <a:endParaRPr lang="cs-CZ" cap="all" dirty="0"/>
          </a:p>
        </p:txBody>
      </p:sp>
      <p:sp>
        <p:nvSpPr>
          <p:cNvPr id="47" name="Ovál 46"/>
          <p:cNvSpPr/>
          <p:nvPr/>
        </p:nvSpPr>
        <p:spPr>
          <a:xfrm>
            <a:off x="6057422" y="4863033"/>
            <a:ext cx="1008113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ČÁST ZÁVODU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3671632" y="2024026"/>
            <a:ext cx="1378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Část závodu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3851920" y="3212976"/>
            <a:ext cx="1378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Kupní cena</a:t>
            </a:r>
            <a:endParaRPr lang="cs-CZ" sz="1400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vál 28"/>
          <p:cNvSpPr/>
          <p:nvPr/>
        </p:nvSpPr>
        <p:spPr>
          <a:xfrm>
            <a:off x="1475654" y="4877544"/>
            <a:ext cx="2001730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ZÁVOD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31" name="Ovál 30"/>
          <p:cNvSpPr/>
          <p:nvPr/>
        </p:nvSpPr>
        <p:spPr>
          <a:xfrm>
            <a:off x="5225158" y="2564904"/>
            <a:ext cx="2055229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ZÁVOD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32" name="Ovál 31"/>
          <p:cNvSpPr/>
          <p:nvPr/>
        </p:nvSpPr>
        <p:spPr>
          <a:xfrm>
            <a:off x="4968414" y="4877544"/>
            <a:ext cx="1008113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ČÁST ZÁVODU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33" name="Ovál 32"/>
          <p:cNvSpPr/>
          <p:nvPr/>
        </p:nvSpPr>
        <p:spPr>
          <a:xfrm>
            <a:off x="2663519" y="2573288"/>
            <a:ext cx="1008113" cy="6396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ČÁST ZÁVODU</a:t>
            </a:r>
            <a:endParaRPr lang="cs-CZ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0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lvl="2" indent="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cs-CZ" sz="2000" dirty="0">
              <a:latin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Předmět převodu</a:t>
            </a: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Kdo je převodcem</a:t>
            </a: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2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Kdo je kupujícím</a:t>
            </a:r>
            <a:endParaRPr lang="cs-CZ" sz="2800" dirty="0"/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Klíčové předpoklady při převodu</a:t>
            </a:r>
            <a:endParaRPr lang="cs-CZ" dirty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5CD18471-1AEA-4F39-BC42-8B63D26CF57F}" type="slidenum">
              <a:rPr lang="sk-SK" altLang="cs-CZ" smtClean="0">
                <a:solidFill>
                  <a:srgbClr val="898989"/>
                </a:solidFill>
                <a:latin typeface="Arial" charset="0"/>
              </a:rPr>
              <a:pPr eaLnBrk="1" hangingPunct="1"/>
              <a:t>2</a:t>
            </a:fld>
            <a:endParaRPr lang="sk-SK" altLang="cs-CZ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Specificky určený majetek či jeho soubory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Majetek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59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Písemná / ústní smlouva</a:t>
            </a:r>
            <a:endParaRPr lang="cs-CZ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 smtClean="0"/>
              <a:t>Forma smlouvy závisí na charakteru převáděného majetku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Majetek / Aktiva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042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22</a:t>
            </a:fld>
            <a:endParaRPr lang="sk-SK" dirty="0"/>
          </a:p>
        </p:txBody>
      </p:sp>
      <p:sp>
        <p:nvSpPr>
          <p:cNvPr id="5" name="Nadpis 2"/>
          <p:cNvSpPr txBox="1">
            <a:spLocks/>
          </p:cNvSpPr>
          <p:nvPr/>
        </p:nvSpPr>
        <p:spPr bwMode="auto">
          <a:xfrm>
            <a:off x="467544" y="1124744"/>
            <a:ext cx="6635080" cy="3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0" kern="1200" baseline="0">
                <a:solidFill>
                  <a:srgbClr val="A7033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A70336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Majetek</a:t>
            </a:r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sk-SK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89898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22</a:t>
            </a:fld>
            <a:endParaRPr lang="sk-SK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547664" y="146800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SPOLEČNÍK</a:t>
            </a:r>
            <a:endParaRPr lang="cs-CZ" sz="1100" b="1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805436" y="146800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27588" y="2223275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br>
              <a:rPr lang="cs-CZ" sz="1100" b="1" dirty="0" smtClean="0"/>
            </a:br>
            <a:r>
              <a:rPr lang="cs-CZ" sz="1100" b="1" dirty="0" smtClean="0"/>
              <a:t>(Prodávající)</a:t>
            </a:r>
            <a:endParaRPr lang="cs-CZ" sz="1100" b="1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43984" y="3180880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MAJETEK</a:t>
            </a:r>
            <a:endParaRPr lang="cs-CZ" sz="1100" b="1" dirty="0"/>
          </a:p>
        </p:txBody>
      </p:sp>
      <p:cxnSp>
        <p:nvCxnSpPr>
          <p:cNvPr id="11" name="Přímá spojnice se šipkou 10"/>
          <p:cNvCxnSpPr>
            <a:stCxn id="7" idx="2"/>
          </p:cNvCxnSpPr>
          <p:nvPr/>
        </p:nvCxnSpPr>
        <p:spPr>
          <a:xfrm>
            <a:off x="2267614" y="1863235"/>
            <a:ext cx="86422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9" idx="2"/>
          </p:cNvCxnSpPr>
          <p:nvPr/>
        </p:nvCxnSpPr>
        <p:spPr>
          <a:xfrm flipH="1">
            <a:off x="3347537" y="2618501"/>
            <a:ext cx="1" cy="562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11560" y="3717032"/>
            <a:ext cx="7632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691941" y="386104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SPOLEČNÍK</a:t>
            </a:r>
            <a:endParaRPr lang="cs-CZ" sz="1100" b="1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3949713" y="3861048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KUPUJÍCÍ </a:t>
            </a:r>
            <a:endParaRPr lang="cs-CZ" sz="1100" b="1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771865" y="461631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SPOLEČNOST</a:t>
            </a:r>
            <a:br>
              <a:rPr lang="cs-CZ" sz="1100" b="1" dirty="0" smtClean="0"/>
            </a:br>
            <a:r>
              <a:rPr lang="cs-CZ" sz="1100" b="1" dirty="0" smtClean="0"/>
              <a:t>(Prodávající)</a:t>
            </a:r>
            <a:endParaRPr lang="cs-CZ" sz="1100" b="1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788261" y="5573919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MAJETEK</a:t>
            </a:r>
            <a:endParaRPr lang="cs-CZ" sz="1100" b="1" dirty="0"/>
          </a:p>
        </p:txBody>
      </p:sp>
      <p:cxnSp>
        <p:nvCxnSpPr>
          <p:cNvPr id="18" name="Přímá spojnice se šipkou 17"/>
          <p:cNvCxnSpPr>
            <a:stCxn id="14" idx="2"/>
          </p:cNvCxnSpPr>
          <p:nvPr/>
        </p:nvCxnSpPr>
        <p:spPr>
          <a:xfrm>
            <a:off x="2411891" y="4256274"/>
            <a:ext cx="86422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6" idx="2"/>
          </p:cNvCxnSpPr>
          <p:nvPr/>
        </p:nvCxnSpPr>
        <p:spPr>
          <a:xfrm flipH="1">
            <a:off x="3491814" y="5011540"/>
            <a:ext cx="1" cy="562379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5" idx="2"/>
          </p:cNvCxnSpPr>
          <p:nvPr/>
        </p:nvCxnSpPr>
        <p:spPr>
          <a:xfrm flipH="1">
            <a:off x="4083883" y="4256274"/>
            <a:ext cx="585780" cy="1317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508210" y="5147010"/>
            <a:ext cx="1198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ts val="300"/>
              </a:spcBef>
              <a:buClr>
                <a:srgbClr val="A70336"/>
              </a:buClr>
            </a:pPr>
            <a:r>
              <a:rPr lang="cs-CZ" sz="1100" dirty="0">
                <a:solidFill>
                  <a:srgbClr val="141760"/>
                </a:solidFill>
                <a:latin typeface="+mj-lt"/>
                <a:cs typeface="Arial" pitchFamily="34" charset="0"/>
              </a:rPr>
              <a:t>s</a:t>
            </a:r>
            <a:r>
              <a:rPr lang="cs-CZ" sz="1100" dirty="0" smtClean="0">
                <a:solidFill>
                  <a:srgbClr val="141760"/>
                </a:solidFill>
                <a:latin typeface="+mj-lt"/>
                <a:cs typeface="Arial" pitchFamily="34" charset="0"/>
              </a:rPr>
              <a:t>mlouva</a:t>
            </a:r>
            <a:endParaRPr lang="cs-CZ" sz="1100" dirty="0">
              <a:solidFill>
                <a:srgbClr val="141760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3508210" y="5163940"/>
            <a:ext cx="71995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5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cs-CZ" sz="1800" u="sng" dirty="0" err="1" smtClean="0"/>
              <a:t>Share</a:t>
            </a:r>
            <a:r>
              <a:rPr lang="cs-CZ" sz="1800" u="sng" dirty="0" smtClean="0"/>
              <a:t> </a:t>
            </a:r>
            <a:r>
              <a:rPr lang="cs-CZ" sz="1800" u="sng" dirty="0" err="1" smtClean="0"/>
              <a:t>deal</a:t>
            </a:r>
            <a:endParaRPr lang="cs-CZ" sz="1800" u="sng" dirty="0" smtClean="0"/>
          </a:p>
          <a:p>
            <a:pPr lvl="0">
              <a:defRPr/>
            </a:pPr>
            <a:r>
              <a:rPr lang="cs-CZ" sz="1800" dirty="0" smtClean="0"/>
              <a:t>Výhody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Administrativní nenáročnost (s výjimkou převodu zaknihovaných akcií)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Časová nenáročnost (s výjimkou převodu zaknihovaných akcií)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Daňové aspekty (osvobození od daně z příjmu při splnění podmínek dle ZODP)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Nenáročnost vymezení předmětu převodu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Koupě společnosti včetně všech licencí, povolení, oprávnění, atd.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Absence nutnosti získat souhlasy věřitelů (s výjimkou souhlasů z </a:t>
            </a:r>
            <a:r>
              <a:rPr lang="cs-CZ" sz="1800" dirty="0" err="1" smtClean="0"/>
              <a:t>CoC</a:t>
            </a:r>
            <a:r>
              <a:rPr lang="cs-CZ" sz="1800" dirty="0" smtClean="0"/>
              <a:t> klauzulí + případných souhlasů dle veřejného práva)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Jednoduchá agenda po vypořádání transakce (pouze zápis do obchodního rejstříku v případě převodu podílu + změny v seznamu společníků/akcionářů)</a:t>
            </a: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vs.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eal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Výhody/Nevýhody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77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cs-CZ" sz="1800" u="sng" dirty="0" err="1" smtClean="0"/>
              <a:t>Share</a:t>
            </a:r>
            <a:r>
              <a:rPr lang="cs-CZ" sz="1800" u="sng" dirty="0" smtClean="0"/>
              <a:t> </a:t>
            </a:r>
            <a:r>
              <a:rPr lang="cs-CZ" sz="1800" u="sng" dirty="0" err="1" smtClean="0"/>
              <a:t>Deal</a:t>
            </a:r>
            <a:endParaRPr lang="cs-CZ" sz="1800" u="sng" dirty="0"/>
          </a:p>
          <a:p>
            <a:pPr lvl="0">
              <a:defRPr/>
            </a:pPr>
            <a:r>
              <a:rPr lang="cs-CZ" sz="1800" dirty="0" smtClean="0"/>
              <a:t>Nevýhody</a:t>
            </a:r>
          </a:p>
          <a:p>
            <a:pPr lvl="0">
              <a:defRPr/>
            </a:pPr>
            <a:endParaRPr lang="cs-CZ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Zahrnuje i koupi „korporátní historie“ cílové společnosti</a:t>
            </a:r>
          </a:p>
          <a:p>
            <a:pPr lvl="0">
              <a:defRPr/>
            </a:pPr>
            <a:endParaRPr lang="cs-CZ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Daňové aspekty (v případě nesplnění podmínek dle ZODP)</a:t>
            </a:r>
          </a:p>
          <a:p>
            <a:pPr lvl="0">
              <a:defRPr/>
            </a:pPr>
            <a:endParaRPr lang="cs-CZ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Veřejnoprávní závazky zůstávají ve společnosti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lvl="0"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vs.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Výhody/Nevýhody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93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defRPr/>
            </a:pPr>
            <a:r>
              <a:rPr lang="cs-CZ" sz="1800" u="sng" dirty="0" err="1" smtClean="0"/>
              <a:t>Asset</a:t>
            </a:r>
            <a:r>
              <a:rPr lang="cs-CZ" sz="1800" u="sng" dirty="0" smtClean="0"/>
              <a:t> </a:t>
            </a:r>
            <a:r>
              <a:rPr lang="cs-CZ" sz="1800" u="sng" dirty="0" err="1" smtClean="0"/>
              <a:t>Deal</a:t>
            </a:r>
            <a:endParaRPr lang="cs-CZ" sz="1800" u="sng" dirty="0" smtClean="0"/>
          </a:p>
          <a:p>
            <a:pPr lvl="0">
              <a:defRPr/>
            </a:pPr>
            <a:endParaRPr lang="cs-CZ" sz="1800" u="sng" dirty="0"/>
          </a:p>
          <a:p>
            <a:pPr lvl="0">
              <a:defRPr/>
            </a:pPr>
            <a:r>
              <a:rPr lang="cs-CZ" sz="1800" b="1" dirty="0" smtClean="0"/>
              <a:t>Nevýhody</a:t>
            </a:r>
          </a:p>
          <a:p>
            <a:pPr lvl="0">
              <a:defRPr/>
            </a:pPr>
            <a:endParaRPr lang="cs-CZ" sz="1800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Složité vymezení předmětu převodu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Riziko právních dopadů nesprávného posouzení závodu, resp. </a:t>
            </a:r>
            <a:r>
              <a:rPr lang="cs-CZ" sz="1800" dirty="0"/>
              <a:t>j</a:t>
            </a:r>
            <a:r>
              <a:rPr lang="cs-CZ" sz="1800" dirty="0" smtClean="0"/>
              <a:t>eho časti x majetku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Riziko převzetí toxických závazků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Administrativní náročnost převodu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Daňové aspekty (kupní cena předmětem zdanění, atd.)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Nutnost před transakčních úkonů (získání licencí, povolení, oprávnění, notifikační povinnosti vůči zaměstnancům, atd.)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Nutnost získat souhlas věřitelů s prodejem (v případě absence souhlasu nastává ručení prodávajícího dle § 2177 odst. 1 NOZ)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Potenciální nepřevoditelnost práv vyplývajících z průmyslového nebo jiného duševního vlastnictví (§ 2178 NOZ)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Možnost ukončení pracovního poměru dotyčnými zaměstnanci + odstupné (zákoník práce)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Povinnost post transakčních registrací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/>
              <a:t>vs.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Výhody/Nevýhody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50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1700" u="sng" dirty="0" err="1"/>
              <a:t>Asset</a:t>
            </a:r>
            <a:r>
              <a:rPr lang="cs-CZ" sz="1700" u="sng" dirty="0"/>
              <a:t> </a:t>
            </a:r>
            <a:r>
              <a:rPr lang="cs-CZ" sz="1700" u="sng" dirty="0" err="1"/>
              <a:t>Deal</a:t>
            </a:r>
            <a:endParaRPr lang="cs-CZ" sz="1700" u="sng" dirty="0"/>
          </a:p>
          <a:p>
            <a:pPr>
              <a:lnSpc>
                <a:spcPct val="90000"/>
              </a:lnSpc>
              <a:defRPr/>
            </a:pPr>
            <a:endParaRPr lang="cs-CZ" sz="1700" dirty="0" smtClean="0"/>
          </a:p>
          <a:p>
            <a:pPr>
              <a:lnSpc>
                <a:spcPct val="90000"/>
              </a:lnSpc>
              <a:defRPr/>
            </a:pPr>
            <a:r>
              <a:rPr lang="cs-CZ" sz="1700" b="1" dirty="0" smtClean="0"/>
              <a:t>Výhody</a:t>
            </a:r>
          </a:p>
          <a:p>
            <a:pPr>
              <a:lnSpc>
                <a:spcPct val="90000"/>
              </a:lnSpc>
              <a:defRPr/>
            </a:pPr>
            <a:endParaRPr lang="cs-CZ" sz="1700" dirty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700" dirty="0" smtClean="0"/>
              <a:t>Součástí prodeje nejsou veřejnoprávní závazky</a:t>
            </a:r>
          </a:p>
          <a:p>
            <a:pPr lvl="0">
              <a:defRPr/>
            </a:pPr>
            <a:endParaRPr lang="cs-CZ" sz="17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700" dirty="0" smtClean="0"/>
              <a:t>Součástí prodeje nejsou korporátní závazky a pohledávky</a:t>
            </a:r>
          </a:p>
          <a:p>
            <a:pPr lvl="0">
              <a:defRPr/>
            </a:pPr>
            <a:endParaRPr lang="cs-CZ" sz="17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700" dirty="0" smtClean="0"/>
              <a:t>Koupě pouze vybraných </a:t>
            </a:r>
            <a:r>
              <a:rPr lang="cs-CZ" sz="1700" dirty="0" err="1" smtClean="0"/>
              <a:t>assetů</a:t>
            </a:r>
            <a:endParaRPr lang="cs-CZ" sz="1700" dirty="0" smtClean="0"/>
          </a:p>
          <a:p>
            <a:pPr lvl="0">
              <a:defRPr/>
            </a:pPr>
            <a:endParaRPr lang="cs-CZ" sz="1700" dirty="0" smtClean="0"/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cs-CZ" sz="1700" dirty="0" smtClean="0"/>
              <a:t>Možnost vyjmutí některých položek z prodeje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Asset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/>
              <a:t>vs.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Výhody/Nevýhody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převodu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27</a:t>
            </a:fld>
            <a:endParaRPr lang="sk-SK" dirty="0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53347"/>
          </a:xfrm>
        </p:spPr>
        <p:txBody>
          <a:bodyPr>
            <a:normAutofit/>
          </a:bodyPr>
          <a:lstStyle/>
          <a:p>
            <a:r>
              <a:rPr lang="cs-CZ" sz="1600" b="1" dirty="0" err="1" smtClean="0"/>
              <a:t>Share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deal</a:t>
            </a:r>
            <a:endParaRPr lang="cs-CZ" sz="1600" b="1" dirty="0" smtClean="0"/>
          </a:p>
          <a:p>
            <a:endParaRPr lang="cs-CZ" sz="1600" b="1" dirty="0"/>
          </a:p>
          <a:p>
            <a:endParaRPr lang="cs-CZ" sz="1600" b="1" dirty="0" smtClean="0"/>
          </a:p>
        </p:txBody>
      </p:sp>
      <p:grpSp>
        <p:nvGrpSpPr>
          <p:cNvPr id="17" name="Skupina 16"/>
          <p:cNvGrpSpPr/>
          <p:nvPr/>
        </p:nvGrpSpPr>
        <p:grpSpPr>
          <a:xfrm>
            <a:off x="345130" y="1912197"/>
            <a:ext cx="7445627" cy="1910537"/>
            <a:chOff x="381134" y="2067386"/>
            <a:chExt cx="7445627" cy="1910537"/>
          </a:xfrm>
        </p:grpSpPr>
        <p:cxnSp>
          <p:nvCxnSpPr>
            <p:cNvPr id="8" name="Přímá spojnice 7"/>
            <p:cNvCxnSpPr/>
            <p:nvPr/>
          </p:nvCxnSpPr>
          <p:spPr>
            <a:xfrm>
              <a:off x="1187624" y="2996952"/>
              <a:ext cx="576064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>
              <a:off x="1187624" y="2885079"/>
              <a:ext cx="0" cy="261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139952" y="2885079"/>
              <a:ext cx="0" cy="2618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ál 12"/>
            <p:cNvSpPr/>
            <p:nvPr/>
          </p:nvSpPr>
          <p:spPr>
            <a:xfrm>
              <a:off x="6948264" y="2924944"/>
              <a:ext cx="144016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3333462" y="3146926"/>
              <a:ext cx="16129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Podpis </a:t>
              </a:r>
              <a:br>
                <a:rPr lang="cs-CZ" sz="16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6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smluvní dokumentace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81134" y="2221577"/>
              <a:ext cx="1612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Notifikace třetích osob</a:t>
              </a:r>
              <a:endParaRPr lang="cs-CZ" sz="16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213782" y="2067386"/>
              <a:ext cx="16129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Registrace v obchodním rejstříku</a:t>
              </a:r>
              <a:endParaRPr lang="cs-CZ" sz="16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Ovál 18"/>
          <p:cNvSpPr/>
          <p:nvPr/>
        </p:nvSpPr>
        <p:spPr>
          <a:xfrm>
            <a:off x="6105770" y="2774035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843808" y="2782593"/>
            <a:ext cx="144016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958109" y="3068960"/>
            <a:ext cx="161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Udělení korporátních souhlasů</a:t>
            </a:r>
            <a:endParaRPr lang="cs-CZ" sz="1600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351452" y="3077344"/>
            <a:ext cx="16129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Registrace změny společníka / akcionáře v seznamu společníků / akcionářů</a:t>
            </a:r>
          </a:p>
        </p:txBody>
      </p:sp>
    </p:spTree>
    <p:extLst>
      <p:ext uri="{BB962C8B-B14F-4D97-AF65-F5344CB8AC3E}">
        <p14:creationId xmlns:p14="http://schemas.microsoft.com/office/powerpoint/2010/main" val="12474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Průběh převodu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28</a:t>
            </a:fld>
            <a:endParaRPr lang="sk-SK" dirty="0"/>
          </a:p>
        </p:txBody>
      </p:sp>
      <p:grpSp>
        <p:nvGrpSpPr>
          <p:cNvPr id="40" name="Skupina 39"/>
          <p:cNvGrpSpPr/>
          <p:nvPr/>
        </p:nvGrpSpPr>
        <p:grpSpPr>
          <a:xfrm>
            <a:off x="197020" y="2225387"/>
            <a:ext cx="8802779" cy="2267674"/>
            <a:chOff x="224454" y="1899409"/>
            <a:chExt cx="8802779" cy="2267674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789716" y="3134151"/>
              <a:ext cx="7652121" cy="952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ál 8"/>
            <p:cNvSpPr/>
            <p:nvPr/>
          </p:nvSpPr>
          <p:spPr>
            <a:xfrm>
              <a:off x="7651884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503273" y="3221443"/>
              <a:ext cx="13988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Založení smlouvy do sbírky listin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24454" y="2545740"/>
              <a:ext cx="1130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Vymezení závodu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7731090" y="3212395"/>
              <a:ext cx="129614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Informování obchodních partnerů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Ovál 13"/>
            <p:cNvSpPr/>
            <p:nvPr/>
          </p:nvSpPr>
          <p:spPr>
            <a:xfrm>
              <a:off x="7014043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ál 14"/>
            <p:cNvSpPr/>
            <p:nvPr/>
          </p:nvSpPr>
          <p:spPr>
            <a:xfrm>
              <a:off x="6228184" y="3071668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vál 15"/>
            <p:cNvSpPr/>
            <p:nvPr/>
          </p:nvSpPr>
          <p:spPr>
            <a:xfrm>
              <a:off x="5488395" y="3061428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vál 16"/>
            <p:cNvSpPr/>
            <p:nvPr/>
          </p:nvSpPr>
          <p:spPr>
            <a:xfrm>
              <a:off x="4860032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vál 17"/>
            <p:cNvSpPr/>
            <p:nvPr/>
          </p:nvSpPr>
          <p:spPr>
            <a:xfrm>
              <a:off x="4121428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ál 18"/>
            <p:cNvSpPr/>
            <p:nvPr/>
          </p:nvSpPr>
          <p:spPr>
            <a:xfrm>
              <a:off x="3419872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19"/>
            <p:cNvSpPr/>
            <p:nvPr/>
          </p:nvSpPr>
          <p:spPr>
            <a:xfrm>
              <a:off x="2699792" y="3071668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20"/>
            <p:cNvSpPr/>
            <p:nvPr/>
          </p:nvSpPr>
          <p:spPr>
            <a:xfrm>
              <a:off x="1979712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ál 21"/>
            <p:cNvSpPr/>
            <p:nvPr/>
          </p:nvSpPr>
          <p:spPr>
            <a:xfrm>
              <a:off x="1306140" y="3061854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vál 24"/>
            <p:cNvSpPr/>
            <p:nvPr/>
          </p:nvSpPr>
          <p:spPr>
            <a:xfrm>
              <a:off x="674306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795471" y="3225209"/>
              <a:ext cx="11305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Notifikace třetích osob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364844" y="2545740"/>
              <a:ext cx="14974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Notifikace zaměstnanců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2032318" y="3212976"/>
              <a:ext cx="14974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Získání povolení, </a:t>
              </a:r>
              <a:b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licencí atd. </a:t>
              </a:r>
              <a:b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pro kupujícího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2843369" y="2330296"/>
              <a:ext cx="131554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Podpis smluvní dokumentace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4211960" y="1899409"/>
              <a:ext cx="139885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Zveřejnění informace o vložení smlouvy do sbírky listin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4962701" y="3212976"/>
              <a:ext cx="121392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Registrace </a:t>
              </a:r>
              <a:b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u správy sociálního zabezpečení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5634911" y="2330296"/>
              <a:ext cx="13490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Registrace </a:t>
              </a:r>
              <a:r>
                <a:rPr lang="cs-CZ" sz="14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cs-CZ" sz="14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u zdravotních pojišťoven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7058611" y="2114853"/>
              <a:ext cx="134908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Zápis převodu závodu do obchodního rejstříku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6543534" y="3225209"/>
              <a:ext cx="110355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egistrace </a:t>
              </a:r>
              <a:b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cs-CZ" sz="1400" dirty="0" smtClean="0">
                  <a:solidFill>
                    <a:srgbClr val="141760"/>
                  </a:solidFill>
                  <a:latin typeface="Arial" pitchFamily="34" charset="0"/>
                  <a:cs typeface="Arial" pitchFamily="34" charset="0"/>
                </a:rPr>
                <a:t>u správce daně</a:t>
              </a:r>
              <a:endPara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ál 34"/>
            <p:cNvSpPr/>
            <p:nvPr/>
          </p:nvSpPr>
          <p:spPr>
            <a:xfrm>
              <a:off x="8297892" y="3062143"/>
              <a:ext cx="162540" cy="14401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1" name="TextovéPole 40"/>
          <p:cNvSpPr txBox="1"/>
          <p:nvPr/>
        </p:nvSpPr>
        <p:spPr>
          <a:xfrm>
            <a:off x="460568" y="1772816"/>
            <a:ext cx="20162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spcBef>
                <a:spcPts val="300"/>
              </a:spcBef>
              <a:buClr>
                <a:srgbClr val="A70336"/>
              </a:buClr>
            </a:pPr>
            <a:r>
              <a:rPr lang="cs-CZ" sz="1600" b="1" dirty="0" err="1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Asset</a:t>
            </a:r>
            <a:r>
              <a:rPr lang="cs-CZ" sz="1600" b="1" dirty="0" smtClean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deal</a:t>
            </a:r>
            <a:endParaRPr lang="cs-CZ" sz="1600" b="1" dirty="0">
              <a:solidFill>
                <a:srgbClr val="14176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6" name="Ovál 35"/>
          <p:cNvSpPr/>
          <p:nvPr/>
        </p:nvSpPr>
        <p:spPr>
          <a:xfrm>
            <a:off x="3077468" y="3386969"/>
            <a:ext cx="162540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louk 1"/>
          <p:cNvSpPr/>
          <p:nvPr/>
        </p:nvSpPr>
        <p:spPr>
          <a:xfrm>
            <a:off x="3077468" y="3475473"/>
            <a:ext cx="295533" cy="2382034"/>
          </a:xfrm>
          <a:prstGeom prst="arc">
            <a:avLst>
              <a:gd name="adj1" fmla="val 16200000"/>
              <a:gd name="adj2" fmla="val 209184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187624" y="4666490"/>
            <a:ext cx="3168351" cy="2137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Získání souhlasů valných hromad</a:t>
            </a:r>
            <a:endParaRPr lang="cs-CZ" sz="1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vál 37"/>
          <p:cNvSpPr/>
          <p:nvPr/>
        </p:nvSpPr>
        <p:spPr>
          <a:xfrm>
            <a:off x="5174972" y="3404180"/>
            <a:ext cx="162540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 rot="14031162">
            <a:off x="5033501" y="2880844"/>
            <a:ext cx="1099751" cy="2120756"/>
          </a:xfrm>
          <a:prstGeom prst="arc">
            <a:avLst>
              <a:gd name="adj1" fmla="val 15613678"/>
              <a:gd name="adj2" fmla="val 212338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4832598" y="4666490"/>
            <a:ext cx="2738401" cy="21373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Sepsání předávacího protokolu</a:t>
            </a:r>
            <a:endParaRPr lang="cs-CZ" sz="1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vál 67"/>
          <p:cNvSpPr/>
          <p:nvPr/>
        </p:nvSpPr>
        <p:spPr>
          <a:xfrm>
            <a:off x="7326054" y="3394938"/>
            <a:ext cx="162540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bdélník 68"/>
          <p:cNvSpPr/>
          <p:nvPr/>
        </p:nvSpPr>
        <p:spPr>
          <a:xfrm>
            <a:off x="1278706" y="5085184"/>
            <a:ext cx="3508945" cy="556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rgbClr val="141760"/>
                </a:solidFill>
                <a:latin typeface="Arial" pitchFamily="34" charset="0"/>
                <a:cs typeface="Arial" pitchFamily="34" charset="0"/>
              </a:rPr>
              <a:t>Doručení informace věřitelům a dlužníkům prodávajícím a kupujícím</a:t>
            </a:r>
          </a:p>
        </p:txBody>
      </p:sp>
      <p:cxnSp>
        <p:nvCxnSpPr>
          <p:cNvPr id="71" name="Přímá spojnice 70"/>
          <p:cNvCxnSpPr>
            <a:stCxn id="68" idx="4"/>
          </p:cNvCxnSpPr>
          <p:nvPr/>
        </p:nvCxnSpPr>
        <p:spPr>
          <a:xfrm>
            <a:off x="7407324" y="3538954"/>
            <a:ext cx="748545" cy="2097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/>
          <p:nvPr/>
        </p:nvCxnSpPr>
        <p:spPr>
          <a:xfrm flipH="1">
            <a:off x="6333703" y="5641542"/>
            <a:ext cx="1822166" cy="254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2824758" y="5761385"/>
            <a:ext cx="3508945" cy="248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Notifikace finančního úřadu</a:t>
            </a:r>
            <a:endParaRPr lang="cs-CZ" sz="1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vál 44"/>
          <p:cNvSpPr/>
          <p:nvPr/>
        </p:nvSpPr>
        <p:spPr>
          <a:xfrm>
            <a:off x="6601447" y="3388121"/>
            <a:ext cx="162540" cy="1440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>
            <a:stCxn id="45" idx="3"/>
          </p:cNvCxnSpPr>
          <p:nvPr/>
        </p:nvCxnSpPr>
        <p:spPr>
          <a:xfrm flipH="1">
            <a:off x="4779281" y="3511046"/>
            <a:ext cx="1845969" cy="1834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5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 sz="3200" dirty="0" smtClean="0"/>
          </a:p>
          <a:p>
            <a:pPr algn="ctr"/>
            <a:endParaRPr lang="cs-CZ" sz="3200" dirty="0"/>
          </a:p>
          <a:p>
            <a:pPr algn="ctr"/>
            <a:r>
              <a:rPr lang="cs-CZ" sz="3200" dirty="0" smtClean="0"/>
              <a:t>Term </a:t>
            </a:r>
            <a:r>
              <a:rPr lang="cs-CZ" sz="3200" dirty="0" err="1" smtClean="0"/>
              <a:t>Sheet</a:t>
            </a:r>
            <a:r>
              <a:rPr lang="cs-CZ" sz="3200" dirty="0" smtClean="0"/>
              <a:t> </a:t>
            </a:r>
          </a:p>
          <a:p>
            <a:pPr algn="ctr"/>
            <a:r>
              <a:rPr lang="cs-CZ" sz="3200" dirty="0" smtClean="0"/>
              <a:t>NDA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Term </a:t>
            </a:r>
            <a:r>
              <a:rPr lang="cs-CZ" dirty="0" err="1" smtClean="0"/>
              <a:t>Sheet</a:t>
            </a:r>
            <a:r>
              <a:rPr lang="cs-CZ" dirty="0" smtClean="0"/>
              <a:t> / NDA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29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745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Důležité</a:t>
            </a:r>
            <a:r>
              <a:rPr lang="cs-CZ" sz="1800" dirty="0" smtClean="0"/>
              <a:t> pro získání korporátních souhlasů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Určení formy transakce, určení právních a administrativních požadavků na transakční dokumentaci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Volba vhodné struktury transakce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Stanovení průběhu a časových milníků transakce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Identifikace transakčních instrumentů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Přizpůsobení transakční dokumentace formě převodu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Organizace kroků před vypořádáním transakce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Organizační příprava vypořádání transakce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Předmět převodu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181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3649663" y="3038475"/>
            <a:ext cx="1120775" cy="625475"/>
          </a:xfrm>
          <a:prstGeom prst="chevron">
            <a:avLst>
              <a:gd name="adj" fmla="val 44797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438275" y="3038475"/>
            <a:ext cx="1217613" cy="617538"/>
          </a:xfrm>
          <a:prstGeom prst="chevron">
            <a:avLst>
              <a:gd name="adj" fmla="val 49293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514600" y="3038475"/>
            <a:ext cx="1244600" cy="617538"/>
          </a:xfrm>
          <a:prstGeom prst="chevron">
            <a:avLst>
              <a:gd name="adj" fmla="val 50386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5689600" y="3038475"/>
            <a:ext cx="1125538" cy="608013"/>
          </a:xfrm>
          <a:prstGeom prst="chevron">
            <a:avLst>
              <a:gd name="adj" fmla="val 46279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4613275" y="3038475"/>
            <a:ext cx="1217613" cy="608013"/>
          </a:xfrm>
          <a:prstGeom prst="chevron">
            <a:avLst>
              <a:gd name="adj" fmla="val 50065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389063" y="4103688"/>
            <a:ext cx="9572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Přípravná fáze</a:t>
            </a:r>
            <a:endParaRPr lang="en-US" altLang="cs-CZ" sz="1200">
              <a:solidFill>
                <a:srgbClr val="151261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444750" y="4103688"/>
            <a:ext cx="11191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Marketingový materiál pro potenciální investory</a:t>
            </a:r>
            <a:endParaRPr lang="en-US" altLang="cs-CZ" sz="1200">
              <a:solidFill>
                <a:srgbClr val="151261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570288" y="4103688"/>
            <a:ext cx="10493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Indikativní (Nezávazná) nabídka</a:t>
            </a:r>
            <a:endParaRPr lang="en-US" altLang="cs-CZ" sz="1200">
              <a:solidFill>
                <a:srgbClr val="151261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554538" y="4103688"/>
            <a:ext cx="11398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200">
                <a:solidFill>
                  <a:srgbClr val="151261"/>
                </a:solidFill>
              </a:rPr>
              <a:t>Due Diligence 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610225" y="4103688"/>
            <a:ext cx="10715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Závazná nabídka</a:t>
            </a:r>
            <a:endParaRPr lang="en-US" altLang="cs-CZ" sz="1200">
              <a:solidFill>
                <a:srgbClr val="151261"/>
              </a:solidFill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1319213" y="2428875"/>
            <a:ext cx="6470650" cy="15875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062413" y="2306638"/>
            <a:ext cx="1163637" cy="274637"/>
          </a:xfrm>
          <a:prstGeom prst="rect">
            <a:avLst/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BE" altLang="cs-CZ" sz="1200" b="1">
                <a:solidFill>
                  <a:srgbClr val="151261"/>
                </a:solidFill>
              </a:rPr>
              <a:t>16</a:t>
            </a:r>
            <a:r>
              <a:rPr lang="en-US" altLang="cs-CZ" sz="1200" b="1">
                <a:solidFill>
                  <a:srgbClr val="151261"/>
                </a:solidFill>
              </a:rPr>
              <a:t> - 25 </a:t>
            </a:r>
            <a:r>
              <a:rPr lang="cs-CZ" altLang="cs-CZ" sz="1200" b="1">
                <a:solidFill>
                  <a:srgbClr val="151261"/>
                </a:solidFill>
              </a:rPr>
              <a:t>týdnů</a:t>
            </a:r>
            <a:endParaRPr lang="en-US" altLang="cs-CZ" sz="1200" b="1">
              <a:solidFill>
                <a:srgbClr val="151261"/>
              </a:solidFill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6675438" y="3038475"/>
            <a:ext cx="1123950" cy="608013"/>
          </a:xfrm>
          <a:prstGeom prst="chevron">
            <a:avLst>
              <a:gd name="adj" fmla="val 46214"/>
            </a:avLst>
          </a:prstGeom>
          <a:solidFill>
            <a:srgbClr val="EAEAEA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665913" y="4103688"/>
            <a:ext cx="12255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Finální vyjednávání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solidFill>
                  <a:srgbClr val="151261"/>
                </a:solidFill>
              </a:rPr>
              <a:t>a vypořádání transakce</a:t>
            </a:r>
            <a:endParaRPr lang="en-US" altLang="cs-CZ" sz="1200">
              <a:solidFill>
                <a:srgbClr val="151261"/>
              </a:solidFill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600200" y="3244850"/>
            <a:ext cx="985838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744663" y="3221038"/>
            <a:ext cx="9112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3- 4 </a:t>
            </a:r>
            <a:r>
              <a:rPr lang="cs-CZ" altLang="cs-CZ" sz="1200">
                <a:solidFill>
                  <a:srgbClr val="151261"/>
                </a:solidFill>
              </a:rPr>
              <a:t>týdny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3851275" y="3241675"/>
            <a:ext cx="985838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924300" y="3217863"/>
            <a:ext cx="9128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1- 2 </a:t>
            </a:r>
            <a:r>
              <a:rPr lang="cs-CZ" altLang="cs-CZ" sz="1200">
                <a:solidFill>
                  <a:srgbClr val="151261"/>
                </a:solidFill>
              </a:rPr>
              <a:t>týdny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2725738" y="3241675"/>
            <a:ext cx="985837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798763" y="3217863"/>
            <a:ext cx="9128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4- 5 </a:t>
            </a:r>
            <a:r>
              <a:rPr lang="cs-CZ" altLang="cs-CZ" sz="1200">
                <a:solidFill>
                  <a:srgbClr val="151261"/>
                </a:solidFill>
              </a:rPr>
              <a:t>týdnů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906963" y="3241675"/>
            <a:ext cx="984250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906963" y="3217863"/>
            <a:ext cx="9112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4- 5 </a:t>
            </a:r>
            <a:r>
              <a:rPr lang="cs-CZ" altLang="cs-CZ" sz="1200">
                <a:solidFill>
                  <a:srgbClr val="151261"/>
                </a:solidFill>
              </a:rPr>
              <a:t>týdnů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5961063" y="3241675"/>
            <a:ext cx="989012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5964238" y="3217863"/>
            <a:ext cx="9112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2- 3 </a:t>
            </a:r>
            <a:r>
              <a:rPr lang="cs-CZ" altLang="cs-CZ" sz="1200">
                <a:solidFill>
                  <a:srgbClr val="151261"/>
                </a:solidFill>
              </a:rPr>
              <a:t>týdny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7013575" y="3241675"/>
            <a:ext cx="987425" cy="25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33B7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950075" y="3217863"/>
            <a:ext cx="9112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cs-CZ" sz="1200">
                <a:solidFill>
                  <a:srgbClr val="151261"/>
                </a:solidFill>
              </a:rPr>
              <a:t>2- 6 </a:t>
            </a:r>
            <a:r>
              <a:rPr lang="cs-CZ" altLang="cs-CZ" sz="1200">
                <a:solidFill>
                  <a:srgbClr val="151261"/>
                </a:solidFill>
              </a:rPr>
              <a:t>týdnů</a:t>
            </a:r>
            <a:endParaRPr lang="nl-NL" altLang="cs-CZ" sz="1200">
              <a:solidFill>
                <a:srgbClr val="151261"/>
              </a:solidFill>
            </a:endParaRPr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auto">
          <a:xfrm>
            <a:off x="1662113" y="5116513"/>
            <a:ext cx="431800" cy="533400"/>
          </a:xfrm>
          <a:prstGeom prst="rightArrow">
            <a:avLst>
              <a:gd name="adj1" fmla="val 61111"/>
              <a:gd name="adj2" fmla="val 47917"/>
            </a:avLst>
          </a:prstGeom>
          <a:solidFill>
            <a:srgbClr val="14176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290763" y="5214938"/>
            <a:ext cx="54006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rgbClr val="151261"/>
                </a:solidFill>
                <a:latin typeface="Calibri" pitchFamily="34" charset="0"/>
              </a:rPr>
              <a:t>V praxi celkový proces transakce zabere nejméně 4 až 9 měsíců</a:t>
            </a:r>
            <a:endParaRPr lang="en-US" altLang="cs-CZ" sz="2000">
              <a:solidFill>
                <a:srgbClr val="151261"/>
              </a:solidFill>
              <a:latin typeface="Calibri" pitchFamily="34" charset="0"/>
            </a:endParaRPr>
          </a:p>
        </p:txBody>
      </p:sp>
      <p:sp>
        <p:nvSpPr>
          <p:cNvPr id="33" name="Rectangle 8"/>
          <p:cNvSpPr txBox="1">
            <a:spLocks noChangeArrowheads="1"/>
          </p:cNvSpPr>
          <p:nvPr/>
        </p:nvSpPr>
        <p:spPr bwMode="auto">
          <a:xfrm>
            <a:off x="250825" y="801688"/>
            <a:ext cx="62626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</a:bodyPr>
          <a:lstStyle>
            <a:lvl1pPr eaLnBrk="0" hangingPunct="0">
              <a:defRPr sz="3100" b="0" baseline="0">
                <a:solidFill>
                  <a:srgbClr val="A7033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eaLnBrk="0" hangingPunct="0">
              <a:defRPr sz="4000">
                <a:solidFill>
                  <a:srgbClr val="A70336"/>
                </a:solidFill>
                <a:latin typeface="Arial" charset="0"/>
              </a:defRPr>
            </a:lvl2pPr>
            <a:lvl3pPr algn="ctr" eaLnBrk="0" hangingPunct="0">
              <a:defRPr sz="4000">
                <a:solidFill>
                  <a:srgbClr val="A70336"/>
                </a:solidFill>
                <a:latin typeface="Arial" charset="0"/>
              </a:defRPr>
            </a:lvl3pPr>
            <a:lvl4pPr algn="ctr" eaLnBrk="0" hangingPunct="0">
              <a:defRPr sz="4000">
                <a:solidFill>
                  <a:srgbClr val="A70336"/>
                </a:solidFill>
                <a:latin typeface="Arial" charset="0"/>
              </a:defRPr>
            </a:lvl4pPr>
            <a:lvl5pPr algn="ctr" eaLnBrk="0" hangingPunct="0">
              <a:defRPr sz="4000">
                <a:solidFill>
                  <a:srgbClr val="A70336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defRPr/>
            </a:pPr>
            <a:r>
              <a:rPr lang="cs-CZ" sz="2000" dirty="0"/>
              <a:t>Typický </a:t>
            </a:r>
            <a:r>
              <a:rPr lang="cs-CZ" sz="2000" dirty="0" smtClean="0"/>
              <a:t>průběh </a:t>
            </a:r>
            <a:r>
              <a:rPr lang="cs-CZ" sz="2000" dirty="0" err="1" smtClean="0"/>
              <a:t>private</a:t>
            </a:r>
            <a:r>
              <a:rPr lang="cs-CZ" sz="2000" dirty="0" smtClean="0"/>
              <a:t> </a:t>
            </a:r>
            <a:r>
              <a:rPr lang="cs-CZ" sz="2000" dirty="0"/>
              <a:t>M</a:t>
            </a:r>
            <a:r>
              <a:rPr lang="en-US" sz="2000" dirty="0"/>
              <a:t>&amp;A </a:t>
            </a:r>
            <a:r>
              <a:rPr lang="en-US" sz="2000" dirty="0" err="1"/>
              <a:t>transakce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269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>
                <a:latin typeface="Arial" charset="0"/>
                <a:cs typeface="Arial" charset="0"/>
              </a:rPr>
              <a:t>Předsmluvní fáze</a:t>
            </a:r>
          </a:p>
        </p:txBody>
      </p:sp>
      <p:sp>
        <p:nvSpPr>
          <p:cNvPr id="102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4815869-3916-46BB-BA1E-00DDB6C42D50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10244" name="Text Box 2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2322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-361950" eaLnBrk="1" hangingPunct="1">
              <a:spcBef>
                <a:spcPct val="40000"/>
              </a:spcBef>
              <a:spcAft>
                <a:spcPct val="30000"/>
              </a:spcAft>
            </a:pPr>
            <a:r>
              <a:rPr lang="cs-CZ" altLang="cs-CZ" sz="2000" b="1" smtClean="0">
                <a:latin typeface="Arial" charset="0"/>
                <a:cs typeface="Arial" charset="0"/>
              </a:rPr>
              <a:t>Předběžná dohoda (</a:t>
            </a:r>
            <a:r>
              <a:rPr lang="cs-CZ" altLang="cs-CZ" sz="2000" b="1" i="1" smtClean="0">
                <a:latin typeface="Arial" charset="0"/>
                <a:cs typeface="Arial" charset="0"/>
              </a:rPr>
              <a:t>Letter of Intent, Memorandum of Understanding, Head of Terms</a:t>
            </a:r>
            <a:r>
              <a:rPr lang="cs-CZ" altLang="cs-CZ" sz="2000" b="1" smtClean="0">
                <a:latin typeface="Arial" charset="0"/>
                <a:cs typeface="Arial" charset="0"/>
              </a:rPr>
              <a:t>)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EN: letter of intent, term sheet protocol, heads of terms, memorandum of understanding / CZ: dohoda o společném postupu, předběžná dohoda o podmínkách transakce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První formální krok M</a:t>
            </a:r>
            <a:r>
              <a:rPr lang="en-US" altLang="cs-CZ" sz="2000" smtClean="0">
                <a:latin typeface="Arial" charset="0"/>
                <a:cs typeface="Arial" charset="0"/>
              </a:rPr>
              <a:t>&amp;A transakce </a:t>
            </a:r>
            <a:r>
              <a:rPr lang="cs-CZ" altLang="cs-CZ" sz="2000" smtClean="0">
                <a:latin typeface="Arial" charset="0"/>
                <a:cs typeface="Arial" charset="0"/>
              </a:rPr>
              <a:t>s potenciálními právními dopady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Indikativní, právně nezávazný dokument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Závazná může být exkluzivita, mlčenlivost, náklady, break up fee, vyloučení/omezení předsmluvní odpovědnosti 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Lze sjednat zvláštní pravidla pro uzavření budoucí smluvní dokumentace</a:t>
            </a:r>
          </a:p>
        </p:txBody>
      </p:sp>
    </p:spTree>
    <p:extLst>
      <p:ext uri="{BB962C8B-B14F-4D97-AF65-F5344CB8AC3E}">
        <p14:creationId xmlns:p14="http://schemas.microsoft.com/office/powerpoint/2010/main" val="19751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Podstata odpovědnosti za jednání před uzavřením SPA – „culpa in contrahendo“ 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Obecný princip smluvní volnosti x povinnost jednat v právním styku poctivě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buFont typeface="Arial" charset="0"/>
              <a:buChar char="▪"/>
            </a:pPr>
            <a:r>
              <a:rPr lang="cs-CZ" altLang="cs-CZ" sz="2000" smtClean="0">
                <a:latin typeface="Arial" charset="0"/>
                <a:cs typeface="Arial" charset="0"/>
              </a:rPr>
              <a:t>Před účinností NOZ předsmluvní odpovědnost založena na doktríně a nečetné judikatuře</a:t>
            </a:r>
          </a:p>
        </p:txBody>
      </p:sp>
      <p:sp>
        <p:nvSpPr>
          <p:cNvPr id="11267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19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cs-CZ" smtClean="0">
                <a:latin typeface="Arial" charset="0"/>
                <a:cs typeface="Arial" charset="0"/>
              </a:rPr>
              <a:t>P</a:t>
            </a:r>
            <a:r>
              <a:rPr lang="cs-CZ" altLang="cs-CZ" smtClean="0">
                <a:latin typeface="Arial" charset="0"/>
                <a:cs typeface="Arial" charset="0"/>
              </a:rPr>
              <a:t>ředsmluvní odpovědnost</a:t>
            </a:r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DDC5B1B-2AD2-42F2-9DC4-581E66F9ABE1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32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cs-CZ" smtClean="0">
                <a:latin typeface="Arial" charset="0"/>
                <a:cs typeface="Arial" charset="0"/>
              </a:rPr>
              <a:t>P</a:t>
            </a:r>
            <a:r>
              <a:rPr lang="cs-CZ" altLang="cs-CZ" smtClean="0">
                <a:latin typeface="Arial" charset="0"/>
                <a:cs typeface="Arial" charset="0"/>
              </a:rPr>
              <a:t>ředsmluvní odpovědnost</a:t>
            </a:r>
          </a:p>
        </p:txBody>
      </p:sp>
      <p:sp>
        <p:nvSpPr>
          <p:cNvPr id="122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35F54BD-846F-4E74-8268-93B64EEA4C9E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>
              <a:defRPr/>
            </a:pPr>
            <a:r>
              <a:rPr lang="cs-CZ" altLang="cs-CZ" sz="2000" dirty="0" smtClean="0"/>
              <a:t>Povinnosti stran při jednání o smlouvě:  </a:t>
            </a:r>
          </a:p>
          <a:p>
            <a:pPr>
              <a:defRPr/>
            </a:pPr>
            <a:endParaRPr lang="cs-CZ" altLang="cs-CZ" sz="2000" dirty="0" smtClean="0"/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Právo vést svobodně jednání o smlouvě 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Neodpovědnost za neuzavření smlouvy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Odpovědnost strany, která jednání zahájí nebo v nich pokračuje bez úmyslu smlouvu uzavřít</a:t>
            </a:r>
            <a:endParaRPr lang="cs-CZ" sz="2000" dirty="0">
              <a:latin typeface="Arial" charset="0"/>
              <a:cs typeface="Arial" charset="0"/>
            </a:endParaRP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Povinnost stran sdělit si vzájemně všechny skutkové a právní okolnosti, o nichž ví nebo vědět musí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Každá ze stran musí mít možnost přesvědčit se o možnosti uzavřít platnou smlouvu 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Každé ze stran musí být zřejmý její zájem smlouvu uzavřít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101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B7C9808-BE8E-4012-AB9E-C324C39C3E97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13315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cs-CZ" smtClean="0">
                <a:latin typeface="Arial" charset="0"/>
                <a:cs typeface="Arial" charset="0"/>
              </a:rPr>
              <a:t>P</a:t>
            </a:r>
            <a:r>
              <a:rPr lang="cs-CZ" altLang="cs-CZ" smtClean="0">
                <a:latin typeface="Arial" charset="0"/>
                <a:cs typeface="Arial" charset="0"/>
              </a:rPr>
              <a:t>ředsmluvní odpovědnost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>
              <a:defRPr/>
            </a:pPr>
            <a:r>
              <a:rPr lang="cs-CZ" altLang="cs-CZ" sz="2000" dirty="0" smtClean="0"/>
              <a:t>Porušení povinností v předsmluvní fázi:</a:t>
            </a:r>
            <a:endParaRPr lang="cs-CZ" altLang="cs-CZ" sz="2000" dirty="0"/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Nepoctivě jedná strana, která přes důvodné očekávání druhé strany v uzavření smlouvy, bez spravedlivého důvodu jednání ukončí</a:t>
            </a: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000" dirty="0" smtClean="0">
                <a:latin typeface="Arial" charset="0"/>
                <a:cs typeface="Arial" charset="0"/>
              </a:rPr>
              <a:t>Uzavření </a:t>
            </a:r>
            <a:r>
              <a:rPr lang="cs-CZ" altLang="cs-CZ" sz="2000" dirty="0">
                <a:latin typeface="Arial" charset="0"/>
                <a:cs typeface="Arial" charset="0"/>
              </a:rPr>
              <a:t>smlouvy musí být vysoce pravděpodobné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sz="2000" dirty="0" smtClean="0"/>
              <a:t>Nutné zohlednit:</a:t>
            </a:r>
            <a:endParaRPr lang="cs-CZ" sz="2000" dirty="0"/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Fáze vyjednávání o smlouvě (vysoce pravděpodobné uzavření smlouvy</a:t>
            </a:r>
            <a:r>
              <a:rPr lang="cs-CZ" sz="2000" dirty="0" smtClean="0">
                <a:latin typeface="Arial" charset="0"/>
                <a:cs typeface="Arial" charset="0"/>
              </a:rPr>
              <a:t>)</a:t>
            </a:r>
            <a:endParaRPr lang="cs-CZ" sz="2000" dirty="0">
              <a:latin typeface="Arial" charset="0"/>
              <a:cs typeface="Arial" charset="0"/>
            </a:endParaRP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Důvod ukončení vyjednávání (spravedlivý důvod</a:t>
            </a:r>
            <a:r>
              <a:rPr lang="cs-CZ" sz="2000" dirty="0" smtClean="0">
                <a:latin typeface="Arial" charset="0"/>
                <a:cs typeface="Arial" charset="0"/>
              </a:rPr>
              <a:t>)</a:t>
            </a:r>
            <a:endParaRPr lang="cs-CZ" sz="2000" dirty="0">
              <a:latin typeface="Arial" charset="0"/>
              <a:cs typeface="Arial" charset="0"/>
            </a:endParaRPr>
          </a:p>
          <a:p>
            <a:pPr marL="361950" lvl="2" indent="-361950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Očekávání druhé strany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244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>
                <a:latin typeface="Arial" charset="0"/>
                <a:cs typeface="Arial" charset="0"/>
              </a:rPr>
              <a:t>Sankce za porušení povinností v předsmluvní fázi transakce: </a:t>
            </a:r>
          </a:p>
          <a:p>
            <a:pPr>
              <a:defRPr/>
            </a:pPr>
            <a:endParaRPr lang="cs-CZ" sz="2000" dirty="0">
              <a:solidFill>
                <a:schemeClr val="accent1"/>
              </a:solidFill>
            </a:endParaRPr>
          </a:p>
          <a:p>
            <a:pPr marL="361950" lvl="2" indent="-361950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Náhrada škody limitovaná rozsahem, který odpovídá ztrátě z neuzavřené smlouvy v obdobných případech. </a:t>
            </a:r>
          </a:p>
          <a:p>
            <a:pPr>
              <a:defRPr/>
            </a:pPr>
            <a:endParaRPr lang="cs-CZ" sz="2000" dirty="0">
              <a:solidFill>
                <a:schemeClr val="accent1"/>
              </a:solidFill>
            </a:endParaRPr>
          </a:p>
          <a:p>
            <a:pPr marL="361950" lvl="2" indent="-361950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Nejasné vymezení rozsahu škody, která se hradí: </a:t>
            </a:r>
          </a:p>
          <a:p>
            <a:pPr marL="636588" lvl="1" indent="-258763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Skutečná škoda (marně vynaložené náklady);</a:t>
            </a:r>
          </a:p>
          <a:p>
            <a:pPr marL="636588" lvl="1" indent="-258763" eaLnBrk="1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Ušlý zisk (ztráta obdobné obchodní příležitosti);</a:t>
            </a:r>
          </a:p>
          <a:p>
            <a:pPr lvl="1" indent="0"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accent1"/>
              </a:solidFill>
            </a:endParaRPr>
          </a:p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000" dirty="0">
                <a:latin typeface="Arial" charset="0"/>
                <a:cs typeface="Arial" charset="0"/>
              </a:rPr>
              <a:t>V obou případech se uplatní limitace tzv. abstraktní ztrátou v obdobných případech</a:t>
            </a:r>
          </a:p>
          <a:p>
            <a:pPr lvl="1" indent="0">
              <a:buFont typeface="Wingdings" pitchFamily="2" charset="2"/>
              <a:buNone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</p:txBody>
      </p:sp>
      <p:sp>
        <p:nvSpPr>
          <p:cNvPr id="14339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cs-CZ" smtClean="0">
                <a:latin typeface="Arial" charset="0"/>
                <a:cs typeface="Arial" charset="0"/>
              </a:rPr>
              <a:t>P</a:t>
            </a:r>
            <a:r>
              <a:rPr lang="cs-CZ" altLang="cs-CZ" smtClean="0">
                <a:latin typeface="Arial" charset="0"/>
                <a:cs typeface="Arial" charset="0"/>
              </a:rPr>
              <a:t>ředsmluvní odpovědnost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5D03ACB-1B2D-4A28-9FFC-6DD96016ACA4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117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200" b="1" dirty="0" smtClean="0"/>
              <a:t>Definice</a:t>
            </a:r>
            <a:endParaRPr lang="cs-CZ" altLang="cs-CZ" sz="3200" dirty="0" smtClean="0"/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Konkurenčně významné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Určitelné a související se závodem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Ocenitelné 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V příslušných obchodních kruzích běžně nedostupné 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Vlastník zajišťuje odpovídajícím způsobem jejich utajení</a:t>
            </a:r>
          </a:p>
          <a:p>
            <a:pPr marL="0" lvl="2" indent="0">
              <a:lnSpc>
                <a:spcPct val="110000"/>
              </a:lnSpc>
              <a:buFont typeface="Wingdings" pitchFamily="2" charset="2"/>
              <a:buNone/>
              <a:defRPr/>
            </a:pPr>
            <a:endParaRPr lang="cs-CZ" altLang="cs-CZ" sz="3200" dirty="0" smtClean="0"/>
          </a:p>
          <a:p>
            <a:pPr marL="0" lvl="2" indent="0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altLang="cs-CZ" sz="3200" b="1" dirty="0" smtClean="0"/>
              <a:t>Informace</a:t>
            </a:r>
            <a:r>
              <a:rPr lang="cs-CZ" altLang="cs-CZ" sz="3200" b="1" dirty="0"/>
              <a:t>, jejichž důvěrnost stanoví zvl. právní předpis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Osobní údaje (zák. 101/2000 Sb.)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Utajované informace (zák. 412/2005 Sb.)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3200" dirty="0">
                <a:latin typeface="Arial" charset="0"/>
                <a:cs typeface="Arial" charset="0"/>
              </a:rPr>
              <a:t>Údaje podléhající bankovnímu tajemství (zák. 21/1992 Sb</a:t>
            </a:r>
            <a:r>
              <a:rPr lang="cs-CZ" altLang="cs-CZ" sz="3200" dirty="0" smtClean="0">
                <a:latin typeface="Arial" charset="0"/>
                <a:cs typeface="Arial" charset="0"/>
              </a:rPr>
              <a:t>.)</a:t>
            </a:r>
            <a:endParaRPr lang="cs-CZ" altLang="cs-CZ" sz="3200" dirty="0">
              <a:latin typeface="Arial" charset="0"/>
              <a:cs typeface="Arial" charset="0"/>
            </a:endParaRPr>
          </a:p>
          <a:p>
            <a:pPr marL="800100" lvl="3" indent="-342900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cs-CZ" altLang="cs-CZ" sz="1800" dirty="0" smtClean="0"/>
          </a:p>
          <a:p>
            <a:pPr marL="34290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endParaRPr lang="cs-CZ" alt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C265A2F-2C00-46E3-91C3-3BDD92F3593C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15364" name="Nadpis 2"/>
          <p:cNvSpPr>
            <a:spLocks noGrp="1"/>
          </p:cNvSpPr>
          <p:nvPr>
            <p:ph type="title"/>
          </p:nvPr>
        </p:nvSpPr>
        <p:spPr>
          <a:xfrm>
            <a:off x="468313" y="836613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>
                <a:latin typeface="Arial" charset="0"/>
                <a:cs typeface="Arial" charset="0"/>
              </a:rPr>
              <a:t>Důvěrnost informací – Obchodní tajemství</a:t>
            </a:r>
          </a:p>
        </p:txBody>
      </p:sp>
    </p:spTree>
    <p:extLst>
      <p:ext uri="{BB962C8B-B14F-4D97-AF65-F5344CB8AC3E}">
        <p14:creationId xmlns:p14="http://schemas.microsoft.com/office/powerpoint/2010/main" val="20778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784725"/>
          </a:xfrm>
        </p:spPr>
        <p:txBody>
          <a:bodyPr>
            <a:normAutofit fontScale="92500" lnSpcReduction="10000"/>
          </a:bodyPr>
          <a:lstStyle/>
          <a:p>
            <a:pPr marL="0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altLang="cs-CZ" sz="2200" dirty="0"/>
              <a:t>Informace označené </a:t>
            </a:r>
            <a:r>
              <a:rPr lang="cs-CZ" altLang="cs-CZ" sz="2200" dirty="0" smtClean="0"/>
              <a:t>stranami za </a:t>
            </a:r>
            <a:r>
              <a:rPr lang="cs-CZ" altLang="cs-CZ" sz="2200" dirty="0"/>
              <a:t>důvěrné při jednání o uzavření smlouvy (širší než obchodní tajemství)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altLang="cs-CZ" sz="2200" dirty="0" smtClean="0"/>
              <a:t>Povinnost </a:t>
            </a:r>
            <a:r>
              <a:rPr lang="cs-CZ" altLang="cs-CZ" sz="2200" dirty="0"/>
              <a:t>osob přijímajících informace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en-US" altLang="cs-CZ" sz="2200" b="1" dirty="0" smtClean="0">
                <a:latin typeface="Arial" charset="0"/>
                <a:cs typeface="Arial" charset="0"/>
              </a:rPr>
              <a:t>Investor</a:t>
            </a:r>
            <a:endParaRPr lang="cs-CZ" altLang="cs-CZ" sz="2200" b="1" dirty="0" smtClean="0">
              <a:latin typeface="Arial" charset="0"/>
              <a:cs typeface="Arial" charset="0"/>
            </a:endParaRPr>
          </a:p>
          <a:p>
            <a:pPr marL="636588" lvl="1" indent="-258763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dirty="0" smtClean="0">
                <a:latin typeface="Arial" charset="0"/>
                <a:cs typeface="Arial" charset="0"/>
              </a:rPr>
              <a:t>Dbát na nezneužití a neprozrazení bez vážného důvodu</a:t>
            </a:r>
          </a:p>
          <a:p>
            <a:pPr marL="636588" lvl="1" indent="-258763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dirty="0" smtClean="0">
                <a:latin typeface="Arial" charset="0"/>
                <a:cs typeface="Arial" charset="0"/>
              </a:rPr>
              <a:t>Zákaz poskytnout informace třetí osobě</a:t>
            </a:r>
          </a:p>
          <a:p>
            <a:pPr marL="636588" lvl="1" indent="-258763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dirty="0" smtClean="0">
                <a:latin typeface="Arial" charset="0"/>
                <a:cs typeface="Arial" charset="0"/>
              </a:rPr>
              <a:t>Zákaz použít informace v rozporu s jejich účelem ve svůj prospěch</a:t>
            </a:r>
          </a:p>
          <a:p>
            <a:pPr marL="361950" lvl="2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b="1" dirty="0" smtClean="0">
                <a:latin typeface="Arial" charset="0"/>
                <a:cs typeface="Arial" charset="0"/>
              </a:rPr>
              <a:t>Poradci </a:t>
            </a:r>
            <a:r>
              <a:rPr lang="cs-CZ" altLang="cs-CZ" sz="2200" dirty="0">
                <a:latin typeface="Arial" charset="0"/>
                <a:cs typeface="Arial" charset="0"/>
              </a:rPr>
              <a:t>(prodávajícího/investora)</a:t>
            </a:r>
          </a:p>
          <a:p>
            <a:pPr marL="636588" lvl="1" indent="-258763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dirty="0">
                <a:latin typeface="Arial" charset="0"/>
                <a:cs typeface="Arial" charset="0"/>
              </a:rPr>
              <a:t>Zákonná povinnost mlčenlivosti (regulovaní poradci) </a:t>
            </a:r>
          </a:p>
          <a:p>
            <a:pPr marL="636588" lvl="1" indent="-258763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altLang="cs-CZ" sz="2200" dirty="0">
                <a:latin typeface="Arial" charset="0"/>
                <a:cs typeface="Arial" charset="0"/>
              </a:rPr>
              <a:t>Smluvní povinnost mlčenlivosti (neregulovaní poradci)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6387" name="Nadpis 2"/>
          <p:cNvSpPr>
            <a:spLocks noGrp="1"/>
          </p:cNvSpPr>
          <p:nvPr>
            <p:ph type="title"/>
          </p:nvPr>
        </p:nvSpPr>
        <p:spPr>
          <a:xfrm>
            <a:off x="468313" y="908050"/>
            <a:ext cx="6634162" cy="3635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>
                <a:latin typeface="Arial" charset="0"/>
                <a:cs typeface="Arial" charset="0"/>
              </a:rPr>
              <a:t>Důvěrnost informací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A047D0A-00DD-4C48-9228-8E91A4E3D388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6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68313" y="908050"/>
            <a:ext cx="6634162" cy="3635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>
                <a:latin typeface="Arial" charset="0"/>
                <a:cs typeface="Arial" charset="0"/>
              </a:rPr>
              <a:t>Důvěrnost informací</a:t>
            </a: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C42B40E-EE53-4987-854C-B2571A84B37C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4640263"/>
          </a:xfrm>
        </p:spPr>
        <p:txBody>
          <a:bodyPr>
            <a:noAutofit/>
          </a:bodyPr>
          <a:lstStyle/>
          <a:p>
            <a:pPr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cs-CZ" sz="2000" b="1" dirty="0">
                <a:latin typeface="Arial" charset="0"/>
                <a:cs typeface="Arial" charset="0"/>
              </a:rPr>
              <a:t>Sankce za zneužití či vyzrazení obchodního tajemství / důvěrných informací: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Obchodní </a:t>
            </a:r>
            <a:r>
              <a:rPr lang="cs-CZ" sz="2000" dirty="0">
                <a:latin typeface="Arial" charset="0"/>
                <a:cs typeface="Arial" charset="0"/>
              </a:rPr>
              <a:t>tajemství: 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(Povinnost odstranit závadný stav)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Náhrada škody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Vydání bezdůvodného obohacení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Přiměřené </a:t>
            </a:r>
            <a:r>
              <a:rPr lang="cs-CZ" sz="2000" dirty="0" smtClean="0">
                <a:latin typeface="Arial" charset="0"/>
                <a:cs typeface="Arial" charset="0"/>
              </a:rPr>
              <a:t>zadostiučinění</a:t>
            </a:r>
            <a:endParaRPr lang="cs-CZ" sz="2000" dirty="0" smtClean="0"/>
          </a:p>
          <a:p>
            <a:pPr marL="361950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Důvěrné informace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Náhrada škody</a:t>
            </a:r>
          </a:p>
          <a:p>
            <a:pPr marL="636588" lvl="1" indent="258763" eaLnBrk="1" hangingPunct="1">
              <a:spcBef>
                <a:spcPts val="600"/>
              </a:spcBef>
              <a:spcAft>
                <a:spcPts val="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Vydání toho, o co se příslušná strana </a:t>
            </a:r>
            <a:r>
              <a:rPr lang="cs-CZ" sz="2000" dirty="0" smtClean="0">
                <a:latin typeface="Arial" charset="0"/>
                <a:cs typeface="Arial" charset="0"/>
              </a:rPr>
              <a:t>obohatila</a:t>
            </a:r>
            <a:endParaRPr lang="cs-CZ" sz="2000" dirty="0"/>
          </a:p>
          <a:p>
            <a:pPr marL="361950" indent="-361950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sz="2000" dirty="0">
                <a:latin typeface="Arial" charset="0"/>
                <a:cs typeface="Arial" charset="0"/>
              </a:rPr>
              <a:t>Trend zpřísňovat postihy za zneužití obchodního tajemství (návrh směrnice EU</a:t>
            </a:r>
            <a:r>
              <a:rPr lang="cs-CZ" sz="2000" dirty="0" smtClean="0">
                <a:latin typeface="Arial" charset="0"/>
                <a:cs typeface="Arial" charset="0"/>
              </a:rPr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102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3529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altLang="cs-CZ" sz="2000" b="1" dirty="0" smtClean="0"/>
              <a:t>Obsah smlouvy o zachování důvěrnosti informací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Specifické otázky zachování důvěrnosti informací a nakládání s důvěrnými informacemi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Vymezení důvěrných informací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Možnost zahrnutí smluvních pokut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Přímá odpovědnost  strany při porušení povinností poradci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altLang="cs-CZ" sz="20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altLang="cs-CZ" sz="2000" b="1" dirty="0"/>
              <a:t>Délka trvání smlouvy o zachování důvěrnosti informací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Příprava a realizace transakce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r>
              <a:rPr lang="cs-CZ" altLang="cs-CZ" sz="2000" dirty="0">
                <a:latin typeface="Arial" charset="0"/>
                <a:cs typeface="Arial" charset="0"/>
              </a:rPr>
              <a:t>Kalkulace s neúspěchem transakce</a:t>
            </a:r>
          </a:p>
          <a:p>
            <a:pPr marL="361950" indent="-36195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▪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151261"/>
              </a:buClr>
              <a:buFont typeface="Wingdings" pitchFamily="2" charset="2"/>
              <a:buChar char="§"/>
              <a:defRPr sz="2800">
                <a:solidFill>
                  <a:srgbClr val="141760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141760"/>
              </a:buClr>
              <a:buFont typeface="Wingdings" pitchFamily="2" charset="2"/>
              <a:buChar char="Ø"/>
              <a:defRPr sz="2400">
                <a:solidFill>
                  <a:srgbClr val="141760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•"/>
              <a:defRPr sz="2000">
                <a:solidFill>
                  <a:srgbClr val="141760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–"/>
              <a:defRPr>
                <a:solidFill>
                  <a:srgbClr val="141760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261"/>
              </a:buClr>
              <a:buFont typeface="Arial" charset="0"/>
              <a:buChar char="»"/>
              <a:defRPr sz="1600">
                <a:solidFill>
                  <a:srgbClr val="14176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4648441-C845-43E1-A040-1FC7639FF234}" type="slidenum">
              <a:rPr lang="sk-SK" altLang="cs-CZ" sz="800" smtClean="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sk-SK" altLang="cs-CZ" sz="800" smtClean="0">
              <a:solidFill>
                <a:srgbClr val="898989"/>
              </a:solidFill>
            </a:endParaRPr>
          </a:p>
        </p:txBody>
      </p:sp>
      <p:sp>
        <p:nvSpPr>
          <p:cNvPr id="18436" name="Nadpis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6634162" cy="363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mtClean="0">
                <a:latin typeface="Arial" charset="0"/>
                <a:cs typeface="Arial" charset="0"/>
              </a:rPr>
              <a:t>Důvěrnost informací</a:t>
            </a:r>
          </a:p>
        </p:txBody>
      </p:sp>
    </p:spTree>
    <p:extLst>
      <p:ext uri="{BB962C8B-B14F-4D97-AF65-F5344CB8AC3E}">
        <p14:creationId xmlns:p14="http://schemas.microsoft.com/office/powerpoint/2010/main" val="41378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Korporátní souhlasy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Souhlasy manželů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Provedení příslušných notifikací správním úřadům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Identifikace účtu, na který  má být zaplacena kupní cena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Posouzení obratových kritérií</a:t>
            </a: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Prodávající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52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:\Marketing\grafika_dtp\PP slide o kancelari\template_prezentace pro nabídky\zadní C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54"/>
            <a:ext cx="9144000" cy="68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A0DA1E8D-A963-4B51-AD0B-7E17E9D263C4}" type="slidenum">
              <a:rPr lang="sk-SK" altLang="cs-CZ" smtClean="0"/>
              <a:pPr/>
              <a:t>40</a:t>
            </a:fld>
            <a:endParaRPr lang="sk-SK" altLang="cs-CZ" smtClean="0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81675" y="6524625"/>
            <a:ext cx="31115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cs-CZ" altLang="cs-CZ" sz="1000" dirty="0">
                <a:solidFill>
                  <a:srgbClr val="141760"/>
                </a:solidFill>
                <a:latin typeface="Arial" charset="0"/>
              </a:rPr>
              <a:t>© </a:t>
            </a:r>
            <a:r>
              <a:rPr lang="cs-CZ" altLang="cs-CZ" sz="1000" dirty="0" smtClean="0">
                <a:solidFill>
                  <a:srgbClr val="141760"/>
                </a:solidFill>
                <a:latin typeface="Arial" charset="0"/>
              </a:rPr>
              <a:t>2015 </a:t>
            </a:r>
            <a:r>
              <a:rPr lang="cs-CZ" altLang="cs-CZ" sz="1000" dirty="0">
                <a:solidFill>
                  <a:srgbClr val="141760"/>
                </a:solidFill>
                <a:latin typeface="Arial" charset="0"/>
              </a:rPr>
              <a:t>Autorská práva vyhrazena</a:t>
            </a:r>
          </a:p>
        </p:txBody>
      </p:sp>
      <p:sp>
        <p:nvSpPr>
          <p:cNvPr id="7176" name="Text Box 4"/>
          <p:cNvSpPr txBox="1">
            <a:spLocks noChangeArrowheads="1"/>
          </p:cNvSpPr>
          <p:nvPr/>
        </p:nvSpPr>
        <p:spPr bwMode="auto">
          <a:xfrm>
            <a:off x="5148263" y="2981325"/>
            <a:ext cx="3111500" cy="22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</a:pPr>
            <a:endParaRPr lang="cs-CZ" altLang="cs-CZ" sz="1600" dirty="0">
              <a:solidFill>
                <a:srgbClr val="141760"/>
              </a:solidFill>
              <a:latin typeface="Arial" charset="0"/>
            </a:endParaRPr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5148263" y="981075"/>
            <a:ext cx="33115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marL="354013" indent="-35401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cs-CZ" altLang="cs-CZ" sz="2400" dirty="0" smtClean="0">
                <a:solidFill>
                  <a:srgbClr val="141760"/>
                </a:solidFill>
                <a:latin typeface="Arial" charset="0"/>
              </a:rPr>
              <a:t>Děkuji </a:t>
            </a:r>
            <a:r>
              <a:rPr lang="cs-CZ" altLang="cs-CZ" sz="2400" dirty="0">
                <a:solidFill>
                  <a:srgbClr val="141760"/>
                </a:solidFill>
                <a:latin typeface="Arial" charset="0"/>
              </a:rPr>
              <a:t>za pozornost!</a:t>
            </a:r>
            <a:endParaRPr lang="en-US" altLang="cs-CZ" sz="2400" dirty="0">
              <a:solidFill>
                <a:srgbClr val="141760"/>
              </a:solidFill>
              <a:latin typeface="Arial" charset="0"/>
            </a:endParaRPr>
          </a:p>
        </p:txBody>
      </p:sp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5148263" y="2005013"/>
            <a:ext cx="3744912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altLang="cs-CZ" sz="1600" b="1" dirty="0" smtClean="0">
                <a:solidFill>
                  <a:srgbClr val="A70336"/>
                </a:solidFill>
                <a:latin typeface="Arial" charset="0"/>
              </a:rPr>
              <a:t>Jan Frey</a:t>
            </a:r>
            <a:endParaRPr lang="cs-CZ" altLang="cs-CZ" sz="1600" b="1" dirty="0">
              <a:solidFill>
                <a:srgbClr val="A70336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altLang="cs-CZ" sz="1600" dirty="0" smtClean="0">
                <a:solidFill>
                  <a:srgbClr val="141760"/>
                </a:solidFill>
                <a:latin typeface="Arial" charset="0"/>
              </a:rPr>
              <a:t>Jan.frey@havelholasek.cz</a:t>
            </a:r>
            <a:endParaRPr lang="cs-CZ" altLang="cs-CZ" sz="1600" dirty="0">
              <a:solidFill>
                <a:srgbClr val="141760"/>
              </a:solidFill>
              <a:latin typeface="Arial" charset="0"/>
            </a:endParaRPr>
          </a:p>
        </p:txBody>
      </p:sp>
      <p:pic>
        <p:nvPicPr>
          <p:cNvPr id="7179" name="Picture 2" descr="http://www.havelholasek.cz/images/stories/theme0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924175"/>
            <a:ext cx="28987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Korporátní souhlasy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Souhlasy manželů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Příprava struktury pro převzetí cílové společnosti</a:t>
            </a: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Identifikace prostředků pro platbu kupní ceny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1800" dirty="0" smtClean="0"/>
              <a:t>Posouzení obratových kritérií</a:t>
            </a:r>
          </a:p>
          <a:p>
            <a:pPr>
              <a:defRPr/>
            </a:pPr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Kupující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96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1800" b="1" u="sng" dirty="0" err="1" smtClean="0">
                <a:latin typeface="Arial" charset="0"/>
                <a:cs typeface="Arial" charset="0"/>
              </a:rPr>
              <a:t>Share</a:t>
            </a:r>
            <a:r>
              <a:rPr lang="cs-CZ" sz="1800" b="1" u="sng" dirty="0" smtClean="0">
                <a:latin typeface="Arial" charset="0"/>
                <a:cs typeface="Arial" charset="0"/>
              </a:rPr>
              <a:t> </a:t>
            </a:r>
            <a:r>
              <a:rPr lang="cs-CZ" sz="1800" b="1" u="sng" dirty="0" err="1" smtClean="0">
                <a:latin typeface="Arial" charset="0"/>
                <a:cs typeface="Arial" charset="0"/>
              </a:rPr>
              <a:t>deal</a:t>
            </a:r>
            <a:endParaRPr lang="cs-CZ" sz="1800" b="1" u="sng" dirty="0">
              <a:latin typeface="Arial" charset="0"/>
              <a:cs typeface="Arial" charset="0"/>
            </a:endParaRPr>
          </a:p>
          <a:p>
            <a:pPr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Podíl / kmenový list akcie</a:t>
            </a:r>
            <a:endParaRPr lang="cs-CZ" sz="18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cs-CZ" sz="1600" dirty="0" smtClean="0">
              <a:solidFill>
                <a:schemeClr val="accent1"/>
              </a:solidFill>
            </a:endParaRPr>
          </a:p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1800" b="1" u="sng" dirty="0" err="1" smtClean="0">
                <a:latin typeface="Arial" charset="0"/>
                <a:cs typeface="Arial" charset="0"/>
              </a:rPr>
              <a:t>Asset</a:t>
            </a:r>
            <a:r>
              <a:rPr lang="cs-CZ" sz="1800" b="1" u="sng" dirty="0" smtClean="0">
                <a:latin typeface="Arial" charset="0"/>
                <a:cs typeface="Arial" charset="0"/>
              </a:rPr>
              <a:t> </a:t>
            </a:r>
            <a:r>
              <a:rPr lang="cs-CZ" sz="1800" b="1" u="sng" dirty="0" err="1">
                <a:latin typeface="Arial" charset="0"/>
                <a:cs typeface="Arial" charset="0"/>
              </a:rPr>
              <a:t>deal</a:t>
            </a:r>
            <a:endParaRPr lang="cs-CZ" sz="1800" b="1" u="sng" dirty="0">
              <a:latin typeface="Arial" charset="0"/>
              <a:cs typeface="Arial" charset="0"/>
            </a:endParaRPr>
          </a:p>
          <a:p>
            <a:pPr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marL="0" lvl="2" indent="0" eaLnBrk="1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Majetek </a:t>
            </a:r>
            <a:r>
              <a:rPr lang="cs-CZ" sz="1800" dirty="0">
                <a:latin typeface="Arial" charset="0"/>
                <a:cs typeface="Arial" charset="0"/>
              </a:rPr>
              <a:t>/ </a:t>
            </a:r>
            <a:r>
              <a:rPr lang="cs-CZ" sz="1800" dirty="0" smtClean="0">
                <a:latin typeface="Arial" charset="0"/>
                <a:cs typeface="Arial" charset="0"/>
              </a:rPr>
              <a:t>aktiva </a:t>
            </a:r>
          </a:p>
          <a:p>
            <a:pPr marL="285750" lvl="2" indent="-28575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závod </a:t>
            </a:r>
          </a:p>
          <a:p>
            <a:pPr marL="285750" lvl="2" indent="-28575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část závodu </a:t>
            </a:r>
          </a:p>
          <a:p>
            <a:pPr marL="285750" lvl="2" indent="-285750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Individuálně určený majetek </a:t>
            </a:r>
            <a:endParaRPr lang="cs-CZ" sz="18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cs-CZ" sz="1600" dirty="0">
              <a:solidFill>
                <a:schemeClr val="accent1"/>
              </a:solidFill>
            </a:endParaRPr>
          </a:p>
          <a:p>
            <a:pPr>
              <a:defRPr/>
            </a:pPr>
            <a:endParaRPr lang="cs-CZ" sz="1600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Předmět převodu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55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cs-CZ" sz="1800" b="1" u="sng" dirty="0" smtClean="0">
                <a:latin typeface="Arial" charset="0"/>
                <a:cs typeface="Arial" charset="0"/>
              </a:rPr>
              <a:t>Četnost jednotlivých forem transakce v období 2010 - 2014</a:t>
            </a:r>
            <a:endParaRPr lang="cs-CZ" sz="1800" b="1" u="sng" dirty="0">
              <a:latin typeface="Arial" charset="0"/>
              <a:cs typeface="Arial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Akcie / Podíl / Závod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  <p:sp>
        <p:nvSpPr>
          <p:cNvPr id="6" name="TextovéPole 6"/>
          <p:cNvSpPr txBox="1"/>
          <p:nvPr/>
        </p:nvSpPr>
        <p:spPr>
          <a:xfrm>
            <a:off x="971600" y="4509120"/>
            <a:ext cx="352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k-SK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r>
              <a:rPr lang="cs-CZ" sz="1000" b="1" i="1" dirty="0" smtClean="0"/>
              <a:t>Zdroj: Havel, Holásek &amp; </a:t>
            </a:r>
            <a:r>
              <a:rPr lang="cs-CZ" sz="1000" b="1" i="1" dirty="0" err="1" smtClean="0"/>
              <a:t>Partners</a:t>
            </a:r>
            <a:r>
              <a:rPr lang="cs-CZ" sz="1000" b="1" i="1" dirty="0" smtClean="0"/>
              <a:t> 2010-2014</a:t>
            </a:r>
            <a:endParaRPr lang="cs-CZ" sz="1000" b="1" i="1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430911"/>
              </p:ext>
            </p:extLst>
          </p:nvPr>
        </p:nvGraphicFramePr>
        <p:xfrm>
          <a:off x="611560" y="22048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09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980728"/>
            <a:ext cx="6635080" cy="3649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 předmětu převodu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53347"/>
          </a:xfrm>
        </p:spPr>
        <p:txBody>
          <a:bodyPr/>
          <a:lstStyle/>
          <a:p>
            <a:pPr marL="0" lvl="2" indent="0">
              <a:buNone/>
            </a:pPr>
            <a:r>
              <a:rPr lang="cs-CZ" sz="1600" b="1" u="sng" dirty="0" smtClean="0">
                <a:latin typeface="Arial" charset="0"/>
                <a:cs typeface="Arial" charset="0"/>
              </a:rPr>
              <a:t>Akcie / kmenové listy</a:t>
            </a:r>
            <a:endParaRPr lang="cs-CZ" sz="1600" b="1" u="sng" dirty="0">
              <a:latin typeface="Arial" charset="0"/>
              <a:cs typeface="Arial" charset="0"/>
            </a:endParaRPr>
          </a:p>
          <a:p>
            <a:endParaRPr lang="cs-CZ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Akcie / kmenový list = cenné papíry inkorporující právo na účast na společnosti a povinnosti z této účasti plynoucí.</a:t>
            </a:r>
            <a:endParaRPr lang="cs-CZ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Cenný papír je listina, se kterou se je právo spojeno takovým způsobem, že je po vydání cenného papíru nelze bez této listiny uplatnit ani převést</a:t>
            </a:r>
            <a:r>
              <a:rPr lang="cs-CZ" sz="1600" dirty="0"/>
              <a:t>. (§ 514 NOZ) </a:t>
            </a:r>
            <a:endParaRPr lang="cs-CZ" sz="1600" dirty="0" smtClean="0"/>
          </a:p>
          <a:p>
            <a:endParaRPr lang="cs-CZ" sz="1800" dirty="0"/>
          </a:p>
          <a:p>
            <a:endParaRPr lang="cs-CZ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8322" y="3284984"/>
            <a:ext cx="1439899" cy="3952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VLASTNÍK</a:t>
            </a:r>
            <a:endParaRPr lang="cs-CZ" sz="1100" b="1" dirty="0"/>
          </a:p>
        </p:txBody>
      </p:sp>
      <p:cxnSp>
        <p:nvCxnSpPr>
          <p:cNvPr id="11" name="Přímá spojnice 10"/>
          <p:cNvCxnSpPr>
            <a:stCxn id="8" idx="2"/>
            <a:endCxn id="14" idx="0"/>
          </p:cNvCxnSpPr>
          <p:nvPr/>
        </p:nvCxnSpPr>
        <p:spPr bwMode="auto">
          <a:xfrm>
            <a:off x="4018272" y="3680210"/>
            <a:ext cx="0" cy="32485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298322" y="4005064"/>
            <a:ext cx="1439899" cy="3952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1100" b="1" dirty="0" smtClean="0"/>
              <a:t>AKCIE</a:t>
            </a:r>
            <a:endParaRPr lang="cs-CZ" sz="1100" b="1" dirty="0"/>
          </a:p>
        </p:txBody>
      </p:sp>
      <p:sp>
        <p:nvSpPr>
          <p:cNvPr id="12" name="Ovál 11"/>
          <p:cNvSpPr/>
          <p:nvPr/>
        </p:nvSpPr>
        <p:spPr>
          <a:xfrm>
            <a:off x="3298322" y="4817679"/>
            <a:ext cx="1464800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SPOLEČNOST</a:t>
            </a:r>
          </a:p>
          <a:p>
            <a:pPr algn="ctr"/>
            <a:r>
              <a:rPr lang="cs-CZ" sz="1100" b="1" dirty="0" smtClean="0">
                <a:solidFill>
                  <a:schemeClr val="tx1"/>
                </a:solidFill>
              </a:rPr>
              <a:t>PODÍL</a:t>
            </a:r>
            <a:endParaRPr lang="cs-CZ" sz="1100" b="1" dirty="0">
              <a:solidFill>
                <a:schemeClr val="tx1"/>
              </a:solidFill>
            </a:endParaRPr>
          </a:p>
        </p:txBody>
      </p:sp>
      <p:cxnSp>
        <p:nvCxnSpPr>
          <p:cNvPr id="17" name="Přímá spojnice 16"/>
          <p:cNvCxnSpPr>
            <a:endCxn id="12" idx="0"/>
          </p:cNvCxnSpPr>
          <p:nvPr/>
        </p:nvCxnSpPr>
        <p:spPr bwMode="auto">
          <a:xfrm>
            <a:off x="4018272" y="4402365"/>
            <a:ext cx="12450" cy="41531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8" name="TextovéPole 1027"/>
          <p:cNvSpPr txBox="1"/>
          <p:nvPr/>
        </p:nvSpPr>
        <p:spPr>
          <a:xfrm>
            <a:off x="467544" y="5609767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Práva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cs-CZ" sz="1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podílu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jsou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vykonávána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prostřednictvím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akcií, jakožto cenných papírů inkorporujících právo účasti akcionáře na společnosti.</a:t>
            </a:r>
            <a:endParaRPr lang="cs-CZ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5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/>
              <a:t>Zaknihované</a:t>
            </a:r>
          </a:p>
          <a:p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Písemná smlouva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Změna v registrech centrálního depozitáře.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r>
              <a:rPr lang="cs-CZ" sz="1600" b="1" dirty="0" smtClean="0"/>
              <a:t>Nezaknihované </a:t>
            </a:r>
            <a:r>
              <a:rPr lang="cs-CZ" sz="1600" dirty="0" smtClean="0"/>
              <a:t>(na jméno)</a:t>
            </a:r>
          </a:p>
          <a:p>
            <a:endParaRPr 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Rubopis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Fyzické předání akcií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Forma převodu akcie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91142-52C5-4B8E-A2CE-A70833A3C942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1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ter_nabidka_prezentace_CZ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muster_nabidka_prezentace_CZ</Template>
  <TotalTime>779</TotalTime>
  <Words>1643</Words>
  <Application>Microsoft Office PowerPoint</Application>
  <PresentationFormat>Předvádění na obrazovce (4:3)</PresentationFormat>
  <Paragraphs>438</Paragraphs>
  <Slides>40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muster_nabidka_prezentace_CZ</vt:lpstr>
      <vt:lpstr>  Právo obchodních společností v praxi Strukturování transakce, Asset deal vs Share deal,  Term sheet, NDA  Mgr. Jan Frey  13. října 2015</vt:lpstr>
      <vt:lpstr>Klíčové předpoklady při převodu</vt:lpstr>
      <vt:lpstr>Předmět převodu</vt:lpstr>
      <vt:lpstr>Prodávající</vt:lpstr>
      <vt:lpstr>Kupující</vt:lpstr>
      <vt:lpstr>Předmět převodu</vt:lpstr>
      <vt:lpstr>Akcie / Podíl / Závod</vt:lpstr>
      <vt:lpstr>Charakter předmětu převodu</vt:lpstr>
      <vt:lpstr>Forma převodu akcie</vt:lpstr>
      <vt:lpstr>Prezentace aplikace PowerPoint</vt:lpstr>
      <vt:lpstr>Charakter podílu</vt:lpstr>
      <vt:lpstr>Forma převodu</vt:lpstr>
      <vt:lpstr>Podíl</vt:lpstr>
      <vt:lpstr>Závod</vt:lpstr>
      <vt:lpstr>Složky závodu</vt:lpstr>
      <vt:lpstr>Složky netvořící součást závodu</vt:lpstr>
      <vt:lpstr>Závod </vt:lpstr>
      <vt:lpstr>Závod</vt:lpstr>
      <vt:lpstr>Struktura Asset Dealu (převod části závodu)</vt:lpstr>
      <vt:lpstr>Majetek</vt:lpstr>
      <vt:lpstr>Majetek / Aktiva</vt:lpstr>
      <vt:lpstr>Prezentace aplikace PowerPoint</vt:lpstr>
      <vt:lpstr>Asset Deal vs. Share Deal Výhody/Nevýhody</vt:lpstr>
      <vt:lpstr>Asset Deal vs. Share Deal Výhody/Nevýhody</vt:lpstr>
      <vt:lpstr>Asset Deal vs. Share Deal Výhody/Nevýhody</vt:lpstr>
      <vt:lpstr>Asset Deal vs. Share Deal Výhody/Nevýhody</vt:lpstr>
      <vt:lpstr>Průběh převodu</vt:lpstr>
      <vt:lpstr>Průběh převodu</vt:lpstr>
      <vt:lpstr>Term Sheet / NDA</vt:lpstr>
      <vt:lpstr>Prezentace aplikace PowerPoint</vt:lpstr>
      <vt:lpstr>Předsmluvní fáze</vt:lpstr>
      <vt:lpstr>Předsmluvní odpovědnost</vt:lpstr>
      <vt:lpstr>Předsmluvní odpovědnost</vt:lpstr>
      <vt:lpstr>Předsmluvní odpovědnost</vt:lpstr>
      <vt:lpstr>Předsmluvní odpovědnost</vt:lpstr>
      <vt:lpstr>Důvěrnost informací – Obchodní tajemství</vt:lpstr>
      <vt:lpstr>Důvěrnost informací</vt:lpstr>
      <vt:lpstr>Důvěrnost informací</vt:lpstr>
      <vt:lpstr>Důvěrnost informací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Zde vložte logo klienta, předtím ovšem vymažte tento objekt</dc:title>
  <dc:creator>Adamickova Jitka</dc:creator>
  <cp:lastModifiedBy>Frey Jan</cp:lastModifiedBy>
  <cp:revision>60</cp:revision>
  <cp:lastPrinted>2015-10-13T11:17:21Z</cp:lastPrinted>
  <dcterms:created xsi:type="dcterms:W3CDTF">2013-11-22T11:09:53Z</dcterms:created>
  <dcterms:modified xsi:type="dcterms:W3CDTF">2015-10-13T20:56:34Z</dcterms:modified>
</cp:coreProperties>
</file>