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B5E43-F962-4E64-91EF-5215B05D9A12}" type="datetimeFigureOut">
              <a:rPr lang="cs-CZ" smtClean="0"/>
              <a:t>23.11.2015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D56D3-1C46-4F2A-BEAB-19282E71DF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138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C776-001B-4615-A06F-1AA53FF5E1CB}" type="datetime1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23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34E7-0762-4FD4-A836-658E53A49067}" type="datetime1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72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9E17-6E90-448F-B744-F68C82C0567F}" type="datetime1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36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405-011F-4FC1-9627-6CBB098E3A96}" type="datetime1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37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879CC-7AC8-4553-BF57-777C9073C4D5}" type="datetime1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76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9934-7479-4A99-B248-72286F483201}" type="datetime1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18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D9A3-4C9B-4A48-A61B-EE25C328D0A1}" type="datetime1">
              <a:rPr lang="cs-CZ" smtClean="0"/>
              <a:t>23.11.2015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1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20E1-4A67-418C-AFCD-CBD15A4A3842}" type="datetime1">
              <a:rPr lang="cs-CZ" smtClean="0"/>
              <a:t>23.11.2015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25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E22F-C69D-4757-9568-AFBD21CE3069}" type="datetime1">
              <a:rPr lang="cs-CZ" smtClean="0"/>
              <a:t>23.11.2015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17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4607-8DD2-4B67-B8DF-6CD66A17C75B}" type="datetime1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38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ABF8-D306-483F-8086-7C5EDCD94403}" type="datetime1">
              <a:rPr lang="cs-CZ" smtClean="0"/>
              <a:t>23.11.2015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81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2B2E7-A0F9-4C57-A1B2-7E44DBE98B1C}" type="datetime1">
              <a:rPr lang="cs-CZ" smtClean="0"/>
              <a:t>23.11.2015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Ivana Průchová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E3AD-8898-4ECB-B1D5-02FAE22E7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48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Stavební zákon a ochrana životního prostředí</a:t>
            </a:r>
            <a:br>
              <a:rPr lang="cs-CZ" sz="3200" dirty="0" smtClean="0"/>
            </a:br>
            <a:r>
              <a:rPr lang="cs-CZ" sz="3200" dirty="0" smtClean="0"/>
              <a:t>základní časová osa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Ivana Průchová</a:t>
            </a:r>
          </a:p>
          <a:p>
            <a:endParaRPr lang="cs-CZ" sz="2400" dirty="0"/>
          </a:p>
          <a:p>
            <a:r>
              <a:rPr lang="cs-CZ" sz="2400" dirty="0" smtClean="0"/>
              <a:t>2015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8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06090"/>
          </a:xfrm>
        </p:spPr>
        <p:txBody>
          <a:bodyPr>
            <a:normAutofit fontScale="90000"/>
          </a:bodyPr>
          <a:lstStyle/>
          <a:p>
            <a:r>
              <a:rPr lang="cs-CZ" sz="1800" b="1" dirty="0" smtClean="0"/>
              <a:t>Procesy podle stavebního zákona a ochrana životního prostředí </a:t>
            </a:r>
            <a:br>
              <a:rPr lang="cs-CZ" sz="1800" b="1" dirty="0" smtClean="0"/>
            </a:br>
            <a:r>
              <a:rPr lang="cs-CZ" sz="2200" b="1" u="sng" dirty="0" smtClean="0">
                <a:solidFill>
                  <a:srgbClr val="00B050"/>
                </a:solidFill>
              </a:rPr>
              <a:t>se záměry EIA</a:t>
            </a:r>
            <a:r>
              <a:rPr lang="cs-CZ" sz="1800" b="1" dirty="0" smtClean="0">
                <a:solidFill>
                  <a:srgbClr val="00B050"/>
                </a:solidFill>
              </a:rPr>
              <a:t>, </a:t>
            </a:r>
            <a:r>
              <a:rPr lang="cs-CZ" sz="1800" b="1" dirty="0" smtClean="0"/>
              <a:t>IPPC  + navazující procesy dle stavebního zákona  + další procesy (rozhodnutí o výjimce dle </a:t>
            </a:r>
            <a:r>
              <a:rPr lang="cs-CZ" sz="1800" b="1" dirty="0" err="1" smtClean="0"/>
              <a:t>ZoPK</a:t>
            </a:r>
            <a:r>
              <a:rPr lang="cs-CZ" sz="1800" b="1" dirty="0" smtClean="0"/>
              <a:t>, kácení dřevin, těžba lesních porostů) – ZÁKLADNÍ NÁVAZNOSTI   </a:t>
            </a:r>
            <a:endParaRPr lang="cs-CZ" sz="1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568952" cy="5256584"/>
          </a:xfrm>
        </p:spPr>
        <p:txBody>
          <a:bodyPr>
            <a:normAutofit fontScale="62500" lnSpcReduction="20000"/>
          </a:bodyPr>
          <a:lstStyle/>
          <a:p>
            <a:r>
              <a:rPr lang="cs-CZ" sz="1400" b="1" dirty="0" err="1" smtClean="0"/>
              <a:t>Zák.č</a:t>
            </a:r>
            <a:r>
              <a:rPr lang="cs-CZ" sz="1400" b="1" dirty="0" smtClean="0"/>
              <a:t>. 100/2001 Sb. – SEA, EIA</a:t>
            </a:r>
          </a:p>
          <a:p>
            <a:r>
              <a:rPr lang="cs-CZ" sz="1400" b="1" dirty="0" err="1" smtClean="0"/>
              <a:t>Zák.č</a:t>
            </a:r>
            <a:r>
              <a:rPr lang="cs-CZ" sz="1400" b="1" dirty="0" smtClean="0"/>
              <a:t>. 114/1992 </a:t>
            </a:r>
            <a:r>
              <a:rPr lang="cs-CZ" sz="1400" b="1" dirty="0" err="1" smtClean="0"/>
              <a:t>Sb</a:t>
            </a:r>
            <a:r>
              <a:rPr lang="cs-CZ" sz="1400" b="1" dirty="0" smtClean="0"/>
              <a:t> – OCHRANA PŘÍRODY</a:t>
            </a:r>
          </a:p>
          <a:p>
            <a:r>
              <a:rPr lang="cs-CZ" sz="1400" b="1" dirty="0" smtClean="0"/>
              <a:t>ZÁK.Č.289/1995 Sb. –LESNÍ ZÁKON</a:t>
            </a:r>
          </a:p>
          <a:p>
            <a:r>
              <a:rPr lang="cs-CZ" sz="1400" b="1" dirty="0" err="1" smtClean="0"/>
              <a:t>Zák.č</a:t>
            </a:r>
            <a:r>
              <a:rPr lang="cs-CZ" sz="1400" b="1" dirty="0" smtClean="0"/>
              <a:t>. 254/2001 Sb. –VODNÍ ZÁKON -  SPECIFIKA POVOLOVÁNÍ VODNÍCH DĚL - VODOPRÁVNÍ ŘÍZENÍ  (SPECIÁLNÍ STAVEBNÍ ŘÍZENÍ)</a:t>
            </a:r>
          </a:p>
          <a:p>
            <a:r>
              <a:rPr lang="cs-CZ" sz="1400" b="1" dirty="0" smtClean="0"/>
              <a:t>Stavební zákon</a:t>
            </a:r>
            <a:endParaRPr lang="cs-CZ" sz="1400" b="1" dirty="0"/>
          </a:p>
          <a:p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             </a:t>
            </a:r>
            <a:r>
              <a:rPr lang="cs-CZ" sz="1400" b="1" dirty="0" err="1" smtClean="0"/>
              <a:t>Zák.č</a:t>
            </a:r>
            <a:r>
              <a:rPr lang="cs-CZ" sz="1400" b="1" dirty="0" smtClean="0"/>
              <a:t>. 76/2002 Sb.</a:t>
            </a:r>
          </a:p>
          <a:p>
            <a:endParaRPr lang="cs-CZ" sz="1400" b="1" dirty="0">
              <a:solidFill>
                <a:srgbClr val="00B050"/>
              </a:solidFill>
            </a:endParaRPr>
          </a:p>
          <a:p>
            <a:r>
              <a:rPr lang="cs-CZ" sz="1400" b="1" dirty="0" smtClean="0">
                <a:solidFill>
                  <a:srgbClr val="00B050"/>
                </a:solidFill>
              </a:rPr>
              <a:t>SEA (PÚR,ZÚR,ÚP</a:t>
            </a:r>
            <a:r>
              <a:rPr lang="cs-CZ" sz="1400" dirty="0" smtClean="0"/>
              <a:t>)</a:t>
            </a:r>
          </a:p>
          <a:p>
            <a:r>
              <a:rPr lang="cs-CZ" sz="1400" b="1" dirty="0" smtClean="0">
                <a:solidFill>
                  <a:srgbClr val="00B050"/>
                </a:solidFill>
              </a:rPr>
              <a:t>                 EIA:   POUZE </a:t>
            </a:r>
            <a:r>
              <a:rPr lang="cs-CZ" sz="1400" dirty="0" smtClean="0"/>
              <a:t>samostatně</a:t>
            </a:r>
          </a:p>
          <a:p>
            <a:r>
              <a:rPr lang="cs-CZ" sz="1400" dirty="0"/>
              <a:t> </a:t>
            </a:r>
            <a:r>
              <a:rPr lang="cs-CZ" sz="1400" dirty="0" smtClean="0"/>
              <a:t>                   </a:t>
            </a:r>
            <a:r>
              <a:rPr lang="cs-CZ" sz="1400" dirty="0" smtClean="0">
                <a:solidFill>
                  <a:srgbClr val="00B050"/>
                </a:solidFill>
              </a:rPr>
              <a:t>závazné stanovisko                                               </a:t>
            </a:r>
            <a:r>
              <a:rPr lang="cs-CZ" sz="1400" b="1" dirty="0" smtClean="0">
                <a:solidFill>
                  <a:srgbClr val="00B050"/>
                </a:solidFill>
              </a:rPr>
              <a:t>Integrované povolení                                      </a:t>
            </a:r>
          </a:p>
          <a:p>
            <a:r>
              <a:rPr lang="cs-CZ" sz="1400" b="1" dirty="0" smtClean="0">
                <a:solidFill>
                  <a:srgbClr val="00B050"/>
                </a:solidFill>
              </a:rPr>
              <a:t>                    dle okolností verifikační stanovisko                                                  ZEIA: verifikační stanovisko</a:t>
            </a:r>
          </a:p>
          <a:p>
            <a:r>
              <a:rPr lang="cs-CZ" sz="1400" b="1" dirty="0" smtClean="0">
                <a:solidFill>
                  <a:srgbClr val="00B050"/>
                </a:solidFill>
              </a:rPr>
              <a:t>SEA/EIA Natura 2000 </a:t>
            </a:r>
          </a:p>
          <a:p>
            <a:r>
              <a:rPr lang="cs-CZ" sz="1400" dirty="0" smtClean="0"/>
              <a:t>                    </a:t>
            </a:r>
            <a:r>
              <a:rPr lang="cs-CZ" sz="1400" b="1" dirty="0" smtClean="0">
                <a:solidFill>
                  <a:srgbClr val="00B050"/>
                </a:solidFill>
              </a:rPr>
              <a:t>rozhodnutí o výjimce                                                                                           </a:t>
            </a:r>
          </a:p>
          <a:p>
            <a:r>
              <a:rPr lang="cs-CZ" sz="1400" dirty="0" smtClean="0"/>
              <a:t>                       (</a:t>
            </a:r>
            <a:r>
              <a:rPr lang="cs-CZ" sz="1400" dirty="0" err="1" smtClean="0"/>
              <a:t>zák.č</a:t>
            </a:r>
            <a:r>
              <a:rPr lang="cs-CZ" sz="1400" dirty="0" smtClean="0"/>
              <a:t>. 114/1992 Sb.)</a:t>
            </a:r>
            <a:endParaRPr lang="cs-CZ" sz="1400" dirty="0"/>
          </a:p>
          <a:p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  </a:t>
            </a:r>
            <a:r>
              <a:rPr lang="cs-CZ" sz="1400" b="1" dirty="0" err="1" smtClean="0">
                <a:solidFill>
                  <a:srgbClr val="00B050"/>
                </a:solidFill>
              </a:rPr>
              <a:t>EIAZ:verifikační</a:t>
            </a:r>
            <a:r>
              <a:rPr lang="cs-CZ" sz="1400" b="1" dirty="0" smtClean="0">
                <a:solidFill>
                  <a:srgbClr val="00B050"/>
                </a:solidFill>
              </a:rPr>
              <a:t>  stanovisko                         </a:t>
            </a:r>
          </a:p>
          <a:p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ZOPK: rozhodnutí o kácení dřevin </a:t>
            </a:r>
          </a:p>
          <a:p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LZ:       rozhodnutí o vynětí PUPFL    </a:t>
            </a:r>
          </a:p>
          <a:p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      (nejdříve)                                                kácení dřevin</a:t>
            </a:r>
          </a:p>
          <a:p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                                                                        těžba lesních porostů</a:t>
            </a:r>
          </a:p>
          <a:p>
            <a:r>
              <a:rPr lang="cs-CZ" sz="1400" dirty="0" smtClean="0"/>
              <a:t>                </a:t>
            </a: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r>
              <a:rPr lang="cs-CZ" sz="1400" dirty="0" smtClean="0"/>
              <a:t>X            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                     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  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                                    </a:t>
            </a:r>
            <a:r>
              <a:rPr lang="cs-CZ" sz="1400" dirty="0" err="1" smtClean="0"/>
              <a:t>x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200" dirty="0" smtClean="0"/>
              <a:t> </a:t>
            </a:r>
            <a:r>
              <a:rPr lang="cs-CZ" sz="1600" b="1" dirty="0" smtClean="0"/>
              <a:t>ÚP                         ÚŘ                                                  </a:t>
            </a:r>
            <a:r>
              <a:rPr lang="cs-CZ" sz="1600" b="1" dirty="0" err="1" smtClean="0"/>
              <a:t>StŘ</a:t>
            </a:r>
            <a:r>
              <a:rPr lang="cs-CZ" sz="1600" b="1" dirty="0" smtClean="0"/>
              <a:t>, ohlášení                    </a:t>
            </a:r>
            <a:r>
              <a:rPr lang="cs-CZ" sz="1600" b="1" dirty="0" err="1" smtClean="0"/>
              <a:t>zk</a:t>
            </a:r>
            <a:r>
              <a:rPr lang="cs-CZ" sz="1600" b="1" dirty="0" smtClean="0"/>
              <a:t>. provoz        změna stavby       užívání:              odstraňování     staveb  </a:t>
            </a:r>
          </a:p>
          <a:p>
            <a:r>
              <a:rPr lang="cs-CZ" sz="1000" dirty="0" smtClean="0"/>
              <a:t>(</a:t>
            </a:r>
            <a:r>
              <a:rPr lang="cs-CZ" sz="1000" dirty="0" err="1" smtClean="0"/>
              <a:t>oop</a:t>
            </a:r>
            <a:r>
              <a:rPr lang="cs-CZ" sz="1000" dirty="0" smtClean="0"/>
              <a:t>)                               ÚZEMNÍ ROZHONDUTÍ                                                            STAVEBNÍ POVOLENÍ</a:t>
            </a:r>
          </a:p>
          <a:p>
            <a:r>
              <a:rPr lang="cs-CZ" sz="1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Kolaudační  s </a:t>
            </a:r>
            <a:r>
              <a:rPr lang="cs-CZ" sz="1000" dirty="0" err="1" smtClean="0"/>
              <a:t>ouhlas</a:t>
            </a:r>
            <a:r>
              <a:rPr lang="cs-CZ" sz="1000" dirty="0" smtClean="0"/>
              <a:t>                 rozhodnutí o </a:t>
            </a:r>
            <a:r>
              <a:rPr lang="cs-CZ" sz="1000" dirty="0" smtClean="0"/>
              <a:t>odstranění </a:t>
            </a:r>
            <a:r>
              <a:rPr lang="cs-CZ" sz="1000" dirty="0" smtClean="0"/>
              <a:t>stavby</a:t>
            </a:r>
          </a:p>
          <a:p>
            <a:r>
              <a:rPr lang="cs-CZ" sz="1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NEBO rozhodnutí  o dodatečném povolení</a:t>
            </a:r>
            <a:endParaRPr lang="cs-CZ" sz="1000" dirty="0"/>
          </a:p>
          <a:p>
            <a:r>
              <a:rPr lang="cs-CZ" sz="1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stavby</a:t>
            </a:r>
          </a:p>
          <a:p>
            <a:r>
              <a:rPr lang="cs-CZ" sz="1400" b="1" dirty="0" smtClean="0">
                <a:solidFill>
                  <a:srgbClr val="00B050"/>
                </a:solidFill>
              </a:rPr>
              <a:t>stanoviska  DO          závazná stanoviska DO          závazná stanoviska DO        závazná stanoviska  DO        závazná stanoviska DO     závazná stanoviska DO  </a:t>
            </a:r>
          </a:p>
          <a:p>
            <a:endParaRPr lang="cs-CZ" sz="1400" b="1" dirty="0" smtClean="0">
              <a:solidFill>
                <a:srgbClr val="00B050"/>
              </a:solidFill>
            </a:endParaRPr>
          </a:p>
          <a:p>
            <a:r>
              <a:rPr lang="cs-CZ" sz="1600" b="1" dirty="0" smtClean="0">
                <a:solidFill>
                  <a:srgbClr val="00B050"/>
                </a:solidFill>
              </a:rPr>
              <a:t>   </a:t>
            </a:r>
            <a:r>
              <a:rPr lang="cs-CZ" sz="1600" dirty="0" smtClean="0"/>
              <a:t>Námitky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                  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    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      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     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</a:t>
            </a:r>
          </a:p>
          <a:p>
            <a:r>
              <a:rPr lang="cs-CZ" sz="1600" dirty="0" smtClean="0"/>
              <a:t>  </a:t>
            </a:r>
          </a:p>
          <a:p>
            <a:r>
              <a:rPr lang="cs-CZ" sz="1600" dirty="0" smtClean="0"/>
              <a:t>připomínky           </a:t>
            </a:r>
            <a:r>
              <a:rPr lang="cs-CZ" sz="1600" dirty="0" err="1" smtClean="0"/>
              <a:t>připomínky</a:t>
            </a:r>
            <a:r>
              <a:rPr lang="cs-CZ" sz="1600" dirty="0" smtClean="0"/>
              <a:t>                    </a:t>
            </a:r>
          </a:p>
          <a:p>
            <a:r>
              <a:rPr lang="cs-CZ" sz="1600" dirty="0" smtClean="0"/>
              <a:t>                               (dle konkrétní situace)</a:t>
            </a:r>
          </a:p>
          <a:p>
            <a:endParaRPr lang="cs-CZ" sz="1600" dirty="0"/>
          </a:p>
          <a:p>
            <a:endParaRPr lang="cs-CZ" sz="1600" dirty="0" smtClean="0"/>
          </a:p>
          <a:p>
            <a:r>
              <a:rPr lang="cs-CZ" sz="1600" dirty="0"/>
              <a:t> </a:t>
            </a:r>
            <a:r>
              <a:rPr lang="cs-CZ" sz="1600" dirty="0" smtClean="0"/>
              <a:t>                           STAVEBNÍ ÚŘAD  U PROCESŮ NAVAZUJÍCÍCH NA </a:t>
            </a:r>
            <a:r>
              <a:rPr lang="cs-CZ" sz="1600" dirty="0" err="1" smtClean="0"/>
              <a:t>EiIA</a:t>
            </a:r>
            <a:r>
              <a:rPr lang="cs-CZ" sz="1600" dirty="0" smtClean="0"/>
              <a:t>:  ! OBECNÍ ÚŘAD OBCE S ROZŠÍŘENOU PŮSOBNOSTÍ    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395536" y="4128288"/>
            <a:ext cx="80648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Šipka dolů 14"/>
          <p:cNvSpPr/>
          <p:nvPr/>
        </p:nvSpPr>
        <p:spPr>
          <a:xfrm>
            <a:off x="611560" y="3455840"/>
            <a:ext cx="60579" cy="395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  <p:sp>
        <p:nvSpPr>
          <p:cNvPr id="16" name="Šipka dolů 15"/>
          <p:cNvSpPr/>
          <p:nvPr/>
        </p:nvSpPr>
        <p:spPr>
          <a:xfrm>
            <a:off x="1331640" y="3460393"/>
            <a:ext cx="60579" cy="395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 flipH="1">
            <a:off x="2491389" y="2492896"/>
            <a:ext cx="45719" cy="450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2699792" y="3678931"/>
            <a:ext cx="60579" cy="395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se šipkou 23"/>
          <p:cNvCxnSpPr/>
          <p:nvPr/>
        </p:nvCxnSpPr>
        <p:spPr>
          <a:xfrm>
            <a:off x="2770347" y="3375038"/>
            <a:ext cx="1032686" cy="225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3133791" y="3140176"/>
            <a:ext cx="884767" cy="178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lů 31"/>
          <p:cNvSpPr/>
          <p:nvPr/>
        </p:nvSpPr>
        <p:spPr>
          <a:xfrm>
            <a:off x="3803291" y="3789039"/>
            <a:ext cx="103820" cy="245047"/>
          </a:xfrm>
          <a:prstGeom prst="downArrow">
            <a:avLst>
              <a:gd name="adj1" fmla="val 50000"/>
              <a:gd name="adj2" fmla="val 54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Zástupný symbol pro zápatí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 dirty="0"/>
          </a:p>
        </p:txBody>
      </p:sp>
      <p:sp>
        <p:nvSpPr>
          <p:cNvPr id="13" name="Šipka dolů 12"/>
          <p:cNvSpPr/>
          <p:nvPr/>
        </p:nvSpPr>
        <p:spPr>
          <a:xfrm>
            <a:off x="4716016" y="2931086"/>
            <a:ext cx="103820" cy="245047"/>
          </a:xfrm>
          <a:prstGeom prst="downArrow">
            <a:avLst>
              <a:gd name="adj1" fmla="val 50000"/>
              <a:gd name="adj2" fmla="val 54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4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cs-CZ" sz="1800" dirty="0" smtClean="0"/>
              <a:t>Procesy podle stavebního zákona a ochrana životního prostředí </a:t>
            </a:r>
            <a:br>
              <a:rPr lang="cs-CZ" sz="1800" dirty="0" smtClean="0"/>
            </a:br>
            <a:r>
              <a:rPr lang="cs-CZ" sz="1800" b="1" u="sng" dirty="0" smtClean="0">
                <a:solidFill>
                  <a:srgbClr val="C00000"/>
                </a:solidFill>
              </a:rPr>
              <a:t>BEZ záměrů EIA, IPPC 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možné ale  jiné  procesy (rozhodnutí o výjimce dle </a:t>
            </a:r>
            <a:r>
              <a:rPr lang="cs-CZ" sz="1800" dirty="0" err="1" smtClean="0"/>
              <a:t>ZoPK</a:t>
            </a:r>
            <a:r>
              <a:rPr lang="cs-CZ" sz="1800" dirty="0" smtClean="0"/>
              <a:t>, kácení dřevin, těžba lesních porostů) – ZÁKLADNÍ NÁVAZNOSTI   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568952" cy="5256584"/>
          </a:xfrm>
        </p:spPr>
        <p:txBody>
          <a:bodyPr>
            <a:normAutofit fontScale="62500" lnSpcReduction="20000"/>
          </a:bodyPr>
          <a:lstStyle/>
          <a:p>
            <a:r>
              <a:rPr lang="cs-CZ" sz="1400" b="1" dirty="0" err="1" smtClean="0"/>
              <a:t>Zák.č</a:t>
            </a:r>
            <a:r>
              <a:rPr lang="cs-CZ" sz="1400" b="1" dirty="0" smtClean="0"/>
              <a:t>. 100/2001 Sb. – SEA</a:t>
            </a:r>
          </a:p>
          <a:p>
            <a:r>
              <a:rPr lang="cs-CZ" sz="1400" b="1" dirty="0" err="1" smtClean="0"/>
              <a:t>Zák.č</a:t>
            </a:r>
            <a:r>
              <a:rPr lang="cs-CZ" sz="1400" b="1" dirty="0" smtClean="0"/>
              <a:t>. 114/1992 </a:t>
            </a:r>
            <a:r>
              <a:rPr lang="cs-CZ" sz="1400" b="1" dirty="0" err="1" smtClean="0"/>
              <a:t>Sb</a:t>
            </a:r>
            <a:r>
              <a:rPr lang="cs-CZ" sz="1400" b="1" dirty="0" smtClean="0"/>
              <a:t> – OCHRANA PŘÍRODY</a:t>
            </a:r>
          </a:p>
          <a:p>
            <a:r>
              <a:rPr lang="cs-CZ" sz="1400" b="1" dirty="0" smtClean="0"/>
              <a:t>ZÁK.Č.289/1995 Sb. –LESNÍ ZÁKON</a:t>
            </a:r>
          </a:p>
          <a:p>
            <a:r>
              <a:rPr lang="cs-CZ" sz="1400" b="1" dirty="0" err="1" smtClean="0"/>
              <a:t>Zák.č</a:t>
            </a:r>
            <a:r>
              <a:rPr lang="cs-CZ" sz="1400" b="1" dirty="0" smtClean="0"/>
              <a:t>. 254/2001 Sb. –VODNÍ ZÁKON -  SPECIFIKA POVOLOVÁNÍ VODNÍCH DĚL - VODOPRÁVNÍ ŘÍZENÍ  (SPECIÁLNÍ STAVEBNÍ ŘÍZENÍ)</a:t>
            </a:r>
          </a:p>
          <a:p>
            <a:r>
              <a:rPr lang="cs-CZ" sz="1400" b="1" dirty="0" smtClean="0"/>
              <a:t>Stavební zákon</a:t>
            </a:r>
            <a:endParaRPr lang="cs-CZ" sz="1400" b="1" dirty="0"/>
          </a:p>
          <a:p>
            <a:endParaRPr lang="cs-CZ" sz="1400" b="1" dirty="0" smtClean="0">
              <a:solidFill>
                <a:srgbClr val="00B050"/>
              </a:solidFill>
            </a:endParaRPr>
          </a:p>
          <a:p>
            <a:endParaRPr lang="cs-CZ" sz="1400" b="1" dirty="0">
              <a:solidFill>
                <a:srgbClr val="00B050"/>
              </a:solidFill>
            </a:endParaRPr>
          </a:p>
          <a:p>
            <a:r>
              <a:rPr lang="cs-CZ" sz="1400" b="1" dirty="0" smtClean="0">
                <a:solidFill>
                  <a:srgbClr val="00B050"/>
                </a:solidFill>
              </a:rPr>
              <a:t>SEA (PÚR,ZÚR,ÚP</a:t>
            </a:r>
            <a:r>
              <a:rPr lang="cs-CZ" sz="1400" dirty="0" smtClean="0"/>
              <a:t>)</a:t>
            </a:r>
          </a:p>
          <a:p>
            <a:r>
              <a:rPr lang="cs-CZ" sz="1400" b="1" dirty="0" smtClean="0">
                <a:solidFill>
                  <a:srgbClr val="00B050"/>
                </a:solidFill>
              </a:rPr>
              <a:t>SEA   Natura 2000 </a:t>
            </a:r>
          </a:p>
          <a:p>
            <a:r>
              <a:rPr lang="cs-CZ" sz="1400" dirty="0" smtClean="0"/>
              <a:t>                    </a:t>
            </a:r>
            <a:r>
              <a:rPr lang="cs-CZ" sz="1400" b="1" dirty="0" smtClean="0">
                <a:solidFill>
                  <a:srgbClr val="00B050"/>
                </a:solidFill>
              </a:rPr>
              <a:t>rozhodnutí o výjimce                                                                                           </a:t>
            </a:r>
          </a:p>
          <a:p>
            <a:r>
              <a:rPr lang="cs-CZ" sz="1400" dirty="0" smtClean="0"/>
              <a:t>                       (</a:t>
            </a:r>
            <a:r>
              <a:rPr lang="cs-CZ" sz="1400" dirty="0" err="1" smtClean="0"/>
              <a:t>zák.č</a:t>
            </a:r>
            <a:r>
              <a:rPr lang="cs-CZ" sz="1400" dirty="0" smtClean="0"/>
              <a:t>. 114/1992 Sb.)</a:t>
            </a:r>
            <a:endParaRPr lang="cs-CZ" sz="1400" dirty="0"/>
          </a:p>
          <a:p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  </a:t>
            </a:r>
          </a:p>
          <a:p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ZOPK: rozhodnutí o kácení dřevin </a:t>
            </a:r>
          </a:p>
          <a:p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LZ:       rozhodnutí o vynětí PUPFL    </a:t>
            </a:r>
          </a:p>
          <a:p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      (nejdříve)                                                kácení dřevin</a:t>
            </a:r>
          </a:p>
          <a:p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smtClean="0">
                <a:solidFill>
                  <a:srgbClr val="00B050"/>
                </a:solidFill>
              </a:rPr>
              <a:t>                                                                                                                           těžba lesních porostů</a:t>
            </a:r>
          </a:p>
          <a:p>
            <a:r>
              <a:rPr lang="cs-CZ" sz="1400" dirty="0" smtClean="0"/>
              <a:t>                </a:t>
            </a:r>
            <a:endParaRPr lang="cs-CZ" sz="1400" dirty="0"/>
          </a:p>
          <a:p>
            <a:endParaRPr lang="cs-CZ" sz="1400" dirty="0" smtClean="0"/>
          </a:p>
          <a:p>
            <a:endParaRPr lang="cs-CZ" sz="1400" dirty="0"/>
          </a:p>
          <a:p>
            <a:r>
              <a:rPr lang="cs-CZ" sz="1400" dirty="0" smtClean="0"/>
              <a:t>X            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                     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  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             </a:t>
            </a:r>
            <a:r>
              <a:rPr lang="cs-CZ" sz="1400" dirty="0" err="1" smtClean="0"/>
              <a:t>x</a:t>
            </a:r>
            <a:r>
              <a:rPr lang="cs-CZ" sz="1400" dirty="0" smtClean="0"/>
              <a:t>                                                          </a:t>
            </a:r>
            <a:r>
              <a:rPr lang="cs-CZ" sz="1400" dirty="0" err="1" smtClean="0"/>
              <a:t>x</a:t>
            </a:r>
            <a:endParaRPr lang="cs-CZ" sz="1400" dirty="0" smtClean="0"/>
          </a:p>
          <a:p>
            <a:endParaRPr lang="cs-CZ" sz="1400" dirty="0"/>
          </a:p>
          <a:p>
            <a:endParaRPr lang="cs-CZ" sz="1200" dirty="0" smtClean="0"/>
          </a:p>
          <a:p>
            <a:endParaRPr lang="cs-CZ" sz="1200" dirty="0"/>
          </a:p>
          <a:p>
            <a:r>
              <a:rPr lang="cs-CZ" sz="1200" dirty="0" smtClean="0"/>
              <a:t> </a:t>
            </a:r>
            <a:r>
              <a:rPr lang="cs-CZ" sz="1600" b="1" dirty="0" smtClean="0"/>
              <a:t>ÚP                         ÚŘ                                                  </a:t>
            </a:r>
            <a:r>
              <a:rPr lang="cs-CZ" sz="1600" b="1" dirty="0" err="1" smtClean="0"/>
              <a:t>StŘ</a:t>
            </a:r>
            <a:r>
              <a:rPr lang="cs-CZ" sz="1600" b="1" dirty="0" smtClean="0"/>
              <a:t>, ohlášení                    </a:t>
            </a:r>
            <a:r>
              <a:rPr lang="cs-CZ" sz="1600" b="1" dirty="0" err="1" smtClean="0"/>
              <a:t>zk</a:t>
            </a:r>
            <a:r>
              <a:rPr lang="cs-CZ" sz="1600" b="1" dirty="0" smtClean="0"/>
              <a:t>. provoz        změna stavby       užívání:              odstraňování     staveb  </a:t>
            </a:r>
          </a:p>
          <a:p>
            <a:r>
              <a:rPr lang="cs-CZ" sz="1000" dirty="0" smtClean="0"/>
              <a:t>(</a:t>
            </a:r>
            <a:r>
              <a:rPr lang="cs-CZ" sz="1000" dirty="0" err="1" smtClean="0"/>
              <a:t>oop</a:t>
            </a:r>
            <a:r>
              <a:rPr lang="cs-CZ" sz="1000" dirty="0" smtClean="0"/>
              <a:t>)                               ÚZEMNÍ ROZHONDUTÍ                                                            STAVEBNÍ POVOLENÍ</a:t>
            </a:r>
          </a:p>
          <a:p>
            <a:r>
              <a:rPr lang="cs-CZ" sz="1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Kolaudační  s </a:t>
            </a:r>
            <a:r>
              <a:rPr lang="cs-CZ" sz="1000" dirty="0" err="1" smtClean="0"/>
              <a:t>ouhlas</a:t>
            </a:r>
            <a:r>
              <a:rPr lang="cs-CZ" sz="1000" dirty="0" smtClean="0"/>
              <a:t>                 rozhodnutí o </a:t>
            </a:r>
            <a:r>
              <a:rPr lang="cs-CZ" sz="1000" dirty="0" err="1" smtClean="0"/>
              <a:t>odstanění</a:t>
            </a:r>
            <a:r>
              <a:rPr lang="cs-CZ" sz="1000" dirty="0" smtClean="0"/>
              <a:t> stavby</a:t>
            </a:r>
          </a:p>
          <a:p>
            <a:r>
              <a:rPr lang="cs-CZ" sz="1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NEBO rozhodnutí  o dodatečném povolení</a:t>
            </a:r>
            <a:endParaRPr lang="cs-CZ" sz="1000" dirty="0"/>
          </a:p>
          <a:p>
            <a:r>
              <a:rPr lang="cs-CZ" sz="1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stavby</a:t>
            </a:r>
          </a:p>
          <a:p>
            <a:r>
              <a:rPr lang="cs-CZ" sz="1400" b="1" dirty="0" smtClean="0">
                <a:solidFill>
                  <a:srgbClr val="00B050"/>
                </a:solidFill>
              </a:rPr>
              <a:t>stanoviska  DO          závazná stanoviska DO          závazná stanoviska DO        závazná stanoviska  DO        závazná stanoviska DO     závazná stanoviska DO  </a:t>
            </a:r>
          </a:p>
          <a:p>
            <a:endParaRPr lang="cs-CZ" sz="1400" b="1" dirty="0" smtClean="0">
              <a:solidFill>
                <a:srgbClr val="00B050"/>
              </a:solidFill>
            </a:endParaRPr>
          </a:p>
          <a:p>
            <a:r>
              <a:rPr lang="cs-CZ" sz="1600" b="1" dirty="0" smtClean="0">
                <a:solidFill>
                  <a:srgbClr val="00B050"/>
                </a:solidFill>
              </a:rPr>
              <a:t>   </a:t>
            </a:r>
            <a:r>
              <a:rPr lang="cs-CZ" sz="1600" dirty="0" smtClean="0"/>
              <a:t>Námitky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                  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    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      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                    </a:t>
            </a:r>
            <a:r>
              <a:rPr lang="cs-CZ" sz="1600" dirty="0" err="1" smtClean="0"/>
              <a:t>námitky</a:t>
            </a:r>
            <a:r>
              <a:rPr lang="cs-CZ" sz="1600" dirty="0" smtClean="0"/>
              <a:t>        </a:t>
            </a:r>
          </a:p>
          <a:p>
            <a:r>
              <a:rPr lang="cs-CZ" sz="1600" dirty="0" smtClean="0"/>
              <a:t>  </a:t>
            </a:r>
          </a:p>
          <a:p>
            <a:r>
              <a:rPr lang="cs-CZ" sz="1600" dirty="0" smtClean="0"/>
              <a:t>připomínky           </a:t>
            </a:r>
            <a:r>
              <a:rPr lang="cs-CZ" sz="1600" dirty="0" err="1" smtClean="0"/>
              <a:t>připomínky</a:t>
            </a:r>
            <a:r>
              <a:rPr lang="cs-CZ" sz="1600" dirty="0" smtClean="0"/>
              <a:t>                    </a:t>
            </a:r>
          </a:p>
          <a:p>
            <a:r>
              <a:rPr lang="cs-CZ" sz="1600" dirty="0" smtClean="0"/>
              <a:t>                               (není územní plán)</a:t>
            </a:r>
          </a:p>
          <a:p>
            <a:endParaRPr lang="cs-CZ" sz="1600" dirty="0"/>
          </a:p>
          <a:p>
            <a:endParaRPr lang="cs-CZ" sz="1600" dirty="0" smtClean="0"/>
          </a:p>
          <a:p>
            <a:r>
              <a:rPr lang="cs-CZ" sz="1600" dirty="0"/>
              <a:t> </a:t>
            </a:r>
            <a:r>
              <a:rPr lang="cs-CZ" sz="1600" dirty="0" smtClean="0"/>
              <a:t>                           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395536" y="4128288"/>
            <a:ext cx="80648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Šipka dolů 14"/>
          <p:cNvSpPr/>
          <p:nvPr/>
        </p:nvSpPr>
        <p:spPr>
          <a:xfrm>
            <a:off x="611560" y="3455840"/>
            <a:ext cx="60579" cy="395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  <p:sp>
        <p:nvSpPr>
          <p:cNvPr id="16" name="Šipka dolů 15"/>
          <p:cNvSpPr/>
          <p:nvPr/>
        </p:nvSpPr>
        <p:spPr>
          <a:xfrm>
            <a:off x="1331640" y="3460393"/>
            <a:ext cx="60579" cy="395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 flipH="1">
            <a:off x="2491389" y="2492896"/>
            <a:ext cx="45719" cy="450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2699792" y="3678931"/>
            <a:ext cx="60579" cy="395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se šipkou 23"/>
          <p:cNvCxnSpPr/>
          <p:nvPr/>
        </p:nvCxnSpPr>
        <p:spPr>
          <a:xfrm>
            <a:off x="2770347" y="3375038"/>
            <a:ext cx="1032686" cy="225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3133791" y="3140176"/>
            <a:ext cx="884767" cy="178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lů 31"/>
          <p:cNvSpPr/>
          <p:nvPr/>
        </p:nvSpPr>
        <p:spPr>
          <a:xfrm>
            <a:off x="3803291" y="3789039"/>
            <a:ext cx="103820" cy="245047"/>
          </a:xfrm>
          <a:prstGeom prst="downArrow">
            <a:avLst>
              <a:gd name="adj1" fmla="val 50000"/>
              <a:gd name="adj2" fmla="val 54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Zástupný symbol pro zápatí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Ivana Průchová</a:t>
            </a:r>
            <a:endParaRPr lang="cs-CZ" dirty="0"/>
          </a:p>
        </p:txBody>
      </p:sp>
      <p:sp>
        <p:nvSpPr>
          <p:cNvPr id="13" name="Šipka dolů 12"/>
          <p:cNvSpPr/>
          <p:nvPr/>
        </p:nvSpPr>
        <p:spPr>
          <a:xfrm>
            <a:off x="4716016" y="2931086"/>
            <a:ext cx="103820" cy="245047"/>
          </a:xfrm>
          <a:prstGeom prst="downArrow">
            <a:avLst>
              <a:gd name="adj1" fmla="val 50000"/>
              <a:gd name="adj2" fmla="val 54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63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407</Words>
  <Application>Microsoft Office PowerPoint</Application>
  <PresentationFormat>Předvádění na obrazovce (4:3)</PresentationFormat>
  <Paragraphs>84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Stavební zákon a ochrana životního prostředí základní časová osa</vt:lpstr>
      <vt:lpstr>Procesy podle stavebního zákona a ochrana životního prostředí  se záměry EIA, IPPC  + navazující procesy dle stavebního zákona  + další procesy (rozhodnutí o výjimce dle ZoPK, kácení dřevin, těžba lesních porostů) – ZÁKLADNÍ NÁVAZNOSTI   </vt:lpstr>
      <vt:lpstr>Procesy podle stavebního zákona a ochrana životního prostředí  BEZ záměrů EIA, IPPC   možné ale  jiné  procesy (rozhodnutí o výjimce dle ZoPK, kácení dřevin, těžba lesních porostů) – ZÁKLADNÍ NÁVAZNOSTI   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Průchová</dc:creator>
  <cp:lastModifiedBy>Ivana Průchová</cp:lastModifiedBy>
  <cp:revision>14</cp:revision>
  <cp:lastPrinted>2014-11-21T13:13:22Z</cp:lastPrinted>
  <dcterms:created xsi:type="dcterms:W3CDTF">2014-11-21T12:09:30Z</dcterms:created>
  <dcterms:modified xsi:type="dcterms:W3CDTF">2015-11-23T11:24:41Z</dcterms:modified>
</cp:coreProperties>
</file>