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28400" y="259480"/>
            <a:ext cx="8574622" cy="2616199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/>
              <a:t>Certifikát autorizovaného inspektora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Michal Matouš</a:t>
            </a:r>
          </a:p>
          <a:p>
            <a:r>
              <a:rPr lang="cs-CZ" dirty="0" smtClean="0"/>
              <a:t>Katedra správní vědy a správního práva, </a:t>
            </a:r>
            <a:r>
              <a:rPr lang="cs-CZ" dirty="0" err="1" smtClean="0"/>
              <a:t>PrF</a:t>
            </a:r>
            <a:r>
              <a:rPr lang="cs-CZ" dirty="0" smtClean="0"/>
              <a:t> 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9330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Posouzení stavby autorizovaným inspektorem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Činnost </a:t>
            </a:r>
            <a:r>
              <a:rPr lang="cs-CZ" b="1" dirty="0" smtClean="0"/>
              <a:t>zahájena</a:t>
            </a:r>
            <a:r>
              <a:rPr lang="cs-CZ" dirty="0" smtClean="0"/>
              <a:t> v okamžiku uzavření smlouvy se stavebníkem.</a:t>
            </a:r>
          </a:p>
          <a:p>
            <a:r>
              <a:rPr lang="cs-CZ" b="1" dirty="0" smtClean="0"/>
              <a:t>Předmětem</a:t>
            </a:r>
            <a:r>
              <a:rPr lang="cs-CZ" dirty="0" smtClean="0"/>
              <a:t> smlouvy by měla být kontrola projektové dokumentace stavby.</a:t>
            </a:r>
          </a:p>
          <a:p>
            <a:r>
              <a:rPr lang="cs-CZ" dirty="0" smtClean="0"/>
              <a:t>Posouzení dle </a:t>
            </a:r>
            <a:r>
              <a:rPr lang="cs-CZ" b="1" dirty="0" smtClean="0"/>
              <a:t>§ 111 odst. 1 a 2 </a:t>
            </a:r>
            <a:r>
              <a:rPr lang="cs-CZ" b="1" dirty="0" err="1" smtClean="0"/>
              <a:t>StZ</a:t>
            </a:r>
            <a:r>
              <a:rPr lang="cs-CZ" dirty="0"/>
              <a:t> </a:t>
            </a:r>
            <a:r>
              <a:rPr lang="cs-CZ" dirty="0" smtClean="0"/>
              <a:t>a splnění zákonných požadavků.</a:t>
            </a:r>
          </a:p>
          <a:p>
            <a:r>
              <a:rPr lang="cs-CZ" dirty="0" smtClean="0"/>
              <a:t>Uzavření smlouvy je povinen autorizovaný inspektor povinen oznámit stavebnímu úřadu </a:t>
            </a:r>
            <a:r>
              <a:rPr lang="cs-CZ" b="1" dirty="0" smtClean="0"/>
              <a:t>bez zbytečného odkladu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7068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Certifikát autorizovaného inspektora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918448"/>
            <a:ext cx="10018713" cy="439270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 smtClean="0"/>
              <a:t>Splňuje-li stavba všechny uvedené požadavky, autorizovaný inspektor vydá </a:t>
            </a:r>
            <a:r>
              <a:rPr lang="cs-CZ" b="1" dirty="0" smtClean="0"/>
              <a:t>certifikát</a:t>
            </a:r>
            <a:r>
              <a:rPr lang="cs-CZ" dirty="0" smtClean="0"/>
              <a:t>, kterým toto osvědčí.</a:t>
            </a:r>
          </a:p>
          <a:p>
            <a:pPr algn="just"/>
            <a:r>
              <a:rPr lang="cs-CZ" dirty="0" smtClean="0"/>
              <a:t>Rovněž toto </a:t>
            </a:r>
            <a:r>
              <a:rPr lang="cs-CZ" b="1" dirty="0" smtClean="0"/>
              <a:t>vyznačí na projektovou dokumentaci </a:t>
            </a:r>
            <a:r>
              <a:rPr lang="cs-CZ" dirty="0" smtClean="0"/>
              <a:t>stavby, kde uvede rovněž své jméno a příjmení, datum vystavení certifikátu, podpis a otisk razítka s malým státním znakem.</a:t>
            </a:r>
          </a:p>
          <a:p>
            <a:pPr algn="just"/>
            <a:r>
              <a:rPr lang="cs-CZ" dirty="0" smtClean="0"/>
              <a:t>Obligatorní </a:t>
            </a:r>
            <a:r>
              <a:rPr lang="cs-CZ" b="1" dirty="0" smtClean="0"/>
              <a:t>náležitosti </a:t>
            </a:r>
            <a:r>
              <a:rPr lang="cs-CZ" dirty="0" smtClean="0"/>
              <a:t>certifikátu: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sz="2000" dirty="0" smtClean="0"/>
              <a:t>- identifikační údaje stavebníka</a:t>
            </a:r>
          </a:p>
          <a:p>
            <a:pPr marL="0" indent="0" algn="just">
              <a:buNone/>
            </a:pPr>
            <a:r>
              <a:rPr lang="cs-CZ" sz="2000" dirty="0"/>
              <a:t>	</a:t>
            </a:r>
            <a:r>
              <a:rPr lang="cs-CZ" sz="2000" dirty="0" smtClean="0"/>
              <a:t>- druh, účel a doba trvání stavby</a:t>
            </a:r>
          </a:p>
          <a:p>
            <a:pPr marL="0" indent="0" algn="just">
              <a:buNone/>
            </a:pPr>
            <a:r>
              <a:rPr lang="cs-CZ" sz="2000" dirty="0"/>
              <a:t>	</a:t>
            </a:r>
            <a:r>
              <a:rPr lang="cs-CZ" sz="2000" dirty="0" smtClean="0"/>
              <a:t>- identifikace projektové dokumentace stavby</a:t>
            </a:r>
          </a:p>
          <a:p>
            <a:pPr marL="0" indent="0" algn="just">
              <a:buNone/>
            </a:pPr>
            <a:r>
              <a:rPr lang="cs-CZ" sz="2000" dirty="0"/>
              <a:t>	</a:t>
            </a:r>
            <a:r>
              <a:rPr lang="cs-CZ" sz="2000" dirty="0" smtClean="0"/>
              <a:t>- vyhodnocení, zda a jak jsou splněny požadavky podle § 111 odst. 1 a 2 </a:t>
            </a:r>
            <a:r>
              <a:rPr lang="cs-CZ" sz="2000" dirty="0" err="1" smtClean="0"/>
              <a:t>StZ</a:t>
            </a:r>
            <a:endParaRPr lang="cs-CZ" sz="2000" dirty="0" smtClean="0"/>
          </a:p>
          <a:p>
            <a:pPr marL="0" indent="0" algn="just">
              <a:buNone/>
            </a:pPr>
            <a:r>
              <a:rPr lang="cs-CZ" sz="2000" dirty="0"/>
              <a:t>	</a:t>
            </a:r>
            <a:r>
              <a:rPr lang="cs-CZ" sz="2000" dirty="0" smtClean="0"/>
              <a:t>- podrobný popis posuzované stavby s uvedením, jak jsou respektovány zejména podmínky územního rozhodnutí, územního 	souhlasu, veřejnoprávní smlouvy nahrazující územní rozhodnutí, popř. regulačního plánu, obecné požadavky na výstavbu, 	požadavky dotčených orgánů a vlastníků dopravních a technických infrastruktur.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 smtClean="0"/>
              <a:t>K certifikátu se vždy připojuje </a:t>
            </a:r>
            <a:r>
              <a:rPr lang="cs-CZ" b="1" dirty="0" smtClean="0"/>
              <a:t>návrh plánu kontrolních prohlídek</a:t>
            </a:r>
            <a:r>
              <a:rPr lang="cs-CZ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1" dirty="0" smtClean="0"/>
              <a:t>Souhlasy</a:t>
            </a:r>
            <a:r>
              <a:rPr lang="cs-CZ" dirty="0" smtClean="0"/>
              <a:t> osob dle § 109 </a:t>
            </a:r>
            <a:r>
              <a:rPr lang="cs-CZ" dirty="0" err="1" smtClean="0"/>
              <a:t>StZ</a:t>
            </a:r>
            <a:r>
              <a:rPr lang="cs-CZ" dirty="0" smtClean="0"/>
              <a:t> musí být vyznačeny v rozhodující výkresové části projektové dokumentace.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724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 autorizovaného inspektora po posouzení projektové dokumentace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259107"/>
            <a:ext cx="10018713" cy="353209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Autorizovaný inspektor, který posoudil projektovou dokumentaci stavby, tuto skutečnost </a:t>
            </a:r>
            <a:r>
              <a:rPr lang="cs-CZ" b="1" dirty="0" smtClean="0"/>
              <a:t>oznámí</a:t>
            </a:r>
            <a:r>
              <a:rPr lang="cs-CZ" dirty="0" smtClean="0"/>
              <a:t> stavebnímu úřadu a k oznámení </a:t>
            </a:r>
            <a:r>
              <a:rPr lang="cs-CZ" b="1" dirty="0" smtClean="0"/>
              <a:t>připojí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certifikát ne starší 3 měsíců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projektovou dokumentaci zpracovanou projektantem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plán kontrolních prohlídek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doklad o právu stavebníka dle § 110 odst. 2 písm. a) </a:t>
            </a:r>
            <a:r>
              <a:rPr lang="cs-CZ" dirty="0" err="1" smtClean="0"/>
              <a:t>StZ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závazná stanoviska dotčených orgánů, popř. jejich rozhodnutí či jiné podklady 	požadované dle 	zvláštních právních předpisů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souhlasy osob uvedených v § 109 </a:t>
            </a:r>
            <a:r>
              <a:rPr lang="cs-CZ" dirty="0" err="1" smtClean="0"/>
              <a:t>StZ</a:t>
            </a:r>
            <a:r>
              <a:rPr lang="cs-CZ" dirty="0" smtClean="0"/>
              <a:t> včetně souhlasů vlastníků dopravní a technické 	infrastruktury</a:t>
            </a:r>
          </a:p>
        </p:txBody>
      </p:sp>
    </p:spTree>
    <p:extLst>
      <p:ext uri="{BB962C8B-B14F-4D97-AF65-F5344CB8AC3E}">
        <p14:creationId xmlns:p14="http://schemas.microsoft.com/office/powerpoint/2010/main" val="1387958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Stavební úřad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88776"/>
            <a:ext cx="10018713" cy="392654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 smtClean="0"/>
              <a:t>Po oznámení musí stavební úřad zajistit </a:t>
            </a:r>
            <a:r>
              <a:rPr lang="cs-CZ" b="1" dirty="0" smtClean="0"/>
              <a:t>zveřejnění</a:t>
            </a:r>
            <a:r>
              <a:rPr lang="cs-CZ" dirty="0" smtClean="0"/>
              <a:t> posouzeného záměru -&gt; větší ochrana dotčených osob než tomu bylo v minulosti.</a:t>
            </a:r>
          </a:p>
          <a:p>
            <a:pPr algn="just"/>
            <a:r>
              <a:rPr lang="cs-CZ" b="1" dirty="0" smtClean="0"/>
              <a:t>Bez zbytečného odkladu </a:t>
            </a:r>
            <a:r>
              <a:rPr lang="cs-CZ" dirty="0" smtClean="0"/>
              <a:t>stavební úřad vyvěsí </a:t>
            </a:r>
            <a:r>
              <a:rPr lang="cs-CZ" b="1" dirty="0" smtClean="0"/>
              <a:t>na úřední desce </a:t>
            </a:r>
            <a:r>
              <a:rPr lang="cs-CZ" dirty="0" smtClean="0"/>
              <a:t>oznámení stavebního záměru po dobu </a:t>
            </a:r>
            <a:r>
              <a:rPr lang="cs-CZ" b="1" dirty="0" smtClean="0"/>
              <a:t>30 dnů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Osobám podle § 109 </a:t>
            </a:r>
            <a:r>
              <a:rPr lang="cs-CZ" dirty="0" err="1" smtClean="0"/>
              <a:t>StZ</a:t>
            </a:r>
            <a:r>
              <a:rPr lang="cs-CZ" dirty="0" smtClean="0"/>
              <a:t> umožní </a:t>
            </a:r>
            <a:r>
              <a:rPr lang="cs-CZ" b="1" dirty="0" smtClean="0"/>
              <a:t>nahlížet do spisu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V uvedené 30ti denní lhůtě mohou tyto osoby vznášet </a:t>
            </a:r>
            <a:r>
              <a:rPr lang="cs-CZ" b="1" dirty="0" smtClean="0"/>
              <a:t>námitky</a:t>
            </a:r>
            <a:r>
              <a:rPr lang="cs-CZ" dirty="0" smtClean="0"/>
              <a:t>, a to pouze z důvodu, že neodpovídá podkladům, na základě kterých osoby udělily souhlas, nebo z důvodu, že jejich souhlas nebyl udělen.</a:t>
            </a:r>
          </a:p>
          <a:p>
            <a:pPr algn="just"/>
            <a:r>
              <a:rPr lang="cs-CZ" dirty="0" smtClean="0"/>
              <a:t>Ve stejné lhůtě mohou dotčené orgány nebo stavební úřad uplatnit </a:t>
            </a:r>
            <a:r>
              <a:rPr lang="cs-CZ" b="1" dirty="0" smtClean="0"/>
              <a:t>výhrady</a:t>
            </a:r>
            <a:r>
              <a:rPr lang="cs-CZ" dirty="0" smtClean="0"/>
              <a:t>, pokud záměr není možné nechat posoudit autorizovaného inspektora, autorizovaný inspektor porušil zákaz činnosti podle § 148 </a:t>
            </a:r>
            <a:r>
              <a:rPr lang="cs-CZ" dirty="0" err="1" smtClean="0"/>
              <a:t>StZ</a:t>
            </a:r>
            <a:r>
              <a:rPr lang="cs-CZ" dirty="0" smtClean="0"/>
              <a:t>, oznámení nesplňuje zákonem stanovené podmínky nebo obsahuje zákonné náležitosti, při posouzení stavby nebyly splněny požadavky dle § 111 odst. 1 a 2 </a:t>
            </a:r>
            <a:r>
              <a:rPr lang="cs-CZ" dirty="0" err="1" smtClean="0"/>
              <a:t>StZ</a:t>
            </a:r>
            <a:r>
              <a:rPr lang="cs-CZ" dirty="0" smtClean="0"/>
              <a:t> nebo o stavebním záměru probíhá stavební řízení.</a:t>
            </a:r>
          </a:p>
        </p:txBody>
      </p:sp>
    </p:spTree>
    <p:extLst>
      <p:ext uri="{BB962C8B-B14F-4D97-AF65-F5344CB8AC3E}">
        <p14:creationId xmlns:p14="http://schemas.microsoft.com/office/powerpoint/2010/main" val="3233078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Stavební úřad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97741"/>
            <a:ext cx="10018713" cy="369345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 smtClean="0"/>
              <a:t>Podání námitek či uplatnění výhrad má </a:t>
            </a:r>
            <a:r>
              <a:rPr lang="cs-CZ" b="1" dirty="0" smtClean="0"/>
              <a:t>odkladný účinek </a:t>
            </a:r>
            <a:r>
              <a:rPr lang="cs-CZ" dirty="0" smtClean="0"/>
              <a:t>a </a:t>
            </a:r>
            <a:r>
              <a:rPr lang="cs-CZ" b="1" dirty="0" smtClean="0"/>
              <a:t>právo provést stavbu nevznikne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Tuto skutečnost stavební úřad </a:t>
            </a:r>
            <a:r>
              <a:rPr lang="cs-CZ" b="1" dirty="0" smtClean="0"/>
              <a:t>oznámí </a:t>
            </a:r>
            <a:r>
              <a:rPr lang="cs-CZ" dirty="0" smtClean="0"/>
              <a:t>stavebníkovi a věc </a:t>
            </a:r>
            <a:r>
              <a:rPr lang="cs-CZ" b="1" dirty="0" smtClean="0"/>
              <a:t>předloží do 15 dnů </a:t>
            </a:r>
            <a:r>
              <a:rPr lang="cs-CZ" dirty="0" smtClean="0"/>
              <a:t>k rozhodnutí správnímu orgánu, který by jinak rozhodoval o odvolání proti stavebnímu povolení.</a:t>
            </a:r>
          </a:p>
          <a:p>
            <a:pPr algn="just"/>
            <a:r>
              <a:rPr lang="cs-CZ" dirty="0" smtClean="0"/>
              <a:t>„Odvolací“ správní orgán oznámení přezkoumá stavebního záměru přezkoumá z hlediska souladu s právními předpisy.</a:t>
            </a:r>
          </a:p>
          <a:p>
            <a:pPr algn="just"/>
            <a:r>
              <a:rPr lang="cs-CZ" dirty="0" smtClean="0"/>
              <a:t>V případě nesouladu rozhodne, že oznámení nemá právní účinky.</a:t>
            </a:r>
          </a:p>
          <a:p>
            <a:pPr algn="just"/>
            <a:r>
              <a:rPr lang="cs-CZ" dirty="0" smtClean="0"/>
              <a:t>V případě souladu rozhodne o zamítnutí námitek nebo výhrad.</a:t>
            </a:r>
          </a:p>
          <a:p>
            <a:pPr algn="just"/>
            <a:r>
              <a:rPr lang="cs-CZ" dirty="0" smtClean="0"/>
              <a:t>Rozhodnutí se doručuje stavebníkovi, autorizovanému inspektorovi a osobám, které námitky podaly.</a:t>
            </a:r>
          </a:p>
          <a:p>
            <a:pPr algn="just"/>
            <a:r>
              <a:rPr lang="cs-CZ" dirty="0" smtClean="0"/>
              <a:t>Proti tomuto rozhodnutí se nelze odvolat.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6438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provést stavbu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Stavebníkovi vznikne právo provést oznámený stavební záměr marným uplynutím pro podání námitek a výhrad nebo dnem následujícím po dni, kdy mu bylo oznámeno rozhodnutí o zamítnutí námitek nebo výhrad.</a:t>
            </a:r>
          </a:p>
          <a:p>
            <a:r>
              <a:rPr lang="cs-CZ" dirty="0" smtClean="0"/>
              <a:t>Po vzniku práva stavbu provést stavební úřad zašle stavebníkovi štítek obsahující identifikaci povolené stavby, včetně údajů o autorizovaném inspektorovi a uvedením dne vzniku práva stavbu provést.</a:t>
            </a:r>
          </a:p>
          <a:p>
            <a:r>
              <a:rPr lang="cs-CZ" dirty="0" smtClean="0"/>
              <a:t>Právo stavbu provést zaniká, jestliže nebyla stavba zahájena do 2 let ode dne následujícím po dni vzniku práva stavbu provést.</a:t>
            </a:r>
          </a:p>
          <a:p>
            <a:r>
              <a:rPr lang="cs-CZ" dirty="0" smtClean="0"/>
              <a:t>Lhůtu lze na žádost </a:t>
            </a:r>
            <a:r>
              <a:rPr lang="cs-CZ" smtClean="0"/>
              <a:t>stavebníka prodloužit.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49901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Certifikát autorizovaného inspektora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990164"/>
            <a:ext cx="10018713" cy="474233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Možnost „povolovat“ stavební záměry prostřednictvím tzv. autorizovaného inspektora zakotvena </a:t>
            </a:r>
            <a:r>
              <a:rPr lang="cs-CZ" b="1" dirty="0" smtClean="0"/>
              <a:t>zák. č. 183/2006 Sb.</a:t>
            </a:r>
            <a:r>
              <a:rPr lang="cs-CZ" dirty="0" smtClean="0"/>
              <a:t>, o územním plánování a stavební řád, s </a:t>
            </a:r>
            <a:r>
              <a:rPr lang="cs-CZ" b="1" dirty="0" smtClean="0"/>
              <a:t>účinností od 1.1.2007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Původní úprava </a:t>
            </a:r>
            <a:r>
              <a:rPr lang="cs-CZ" b="1" dirty="0" smtClean="0"/>
              <a:t>neposkytovala dostatečnou ochranu dotčených osob</a:t>
            </a:r>
            <a:r>
              <a:rPr lang="cs-CZ" dirty="0" smtClean="0"/>
              <a:t>, jejichž práva byla stavebním záměrem dotčena.</a:t>
            </a:r>
          </a:p>
          <a:p>
            <a:pPr algn="just"/>
            <a:r>
              <a:rPr lang="cs-CZ" dirty="0" smtClean="0"/>
              <a:t>Časté </a:t>
            </a:r>
            <a:r>
              <a:rPr lang="cs-CZ" b="1" dirty="0" smtClean="0"/>
              <a:t>spory o povaze autorizovaného inspektora a o povaze jeho certifikátu</a:t>
            </a:r>
            <a:r>
              <a:rPr lang="cs-CZ" dirty="0" smtClean="0"/>
              <a:t>.</a:t>
            </a:r>
          </a:p>
          <a:p>
            <a:pPr algn="just"/>
            <a:r>
              <a:rPr lang="cs-CZ" b="1" dirty="0" smtClean="0"/>
              <a:t>Judikatura nejednotná!</a:t>
            </a:r>
          </a:p>
          <a:p>
            <a:pPr algn="just"/>
            <a:r>
              <a:rPr lang="cs-CZ" dirty="0" smtClean="0"/>
              <a:t>Rozhodnutí zvláštního senátu NSS ze dne 6.9.2012, č.j. </a:t>
            </a:r>
            <a:r>
              <a:rPr lang="cs-CZ" b="1" dirty="0" err="1" smtClean="0"/>
              <a:t>Konf</a:t>
            </a:r>
            <a:r>
              <a:rPr lang="cs-CZ" b="1" dirty="0" smtClean="0"/>
              <a:t> 25/2012-9</a:t>
            </a:r>
            <a:r>
              <a:rPr lang="cs-CZ" dirty="0" smtClean="0"/>
              <a:t>:</a:t>
            </a:r>
          </a:p>
          <a:p>
            <a:pPr marL="0" indent="0" algn="just">
              <a:buNone/>
            </a:pPr>
            <a:r>
              <a:rPr lang="cs-CZ" dirty="0" smtClean="0"/>
              <a:t>„ </a:t>
            </a:r>
            <a:r>
              <a:rPr lang="cs-CZ" b="1" i="1" dirty="0" smtClean="0"/>
              <a:t>Autorizovaný inspektor </a:t>
            </a:r>
            <a:r>
              <a:rPr lang="cs-CZ" i="1" dirty="0" smtClean="0"/>
              <a:t>jmenovaný podle § 143 a násl. stavebního zákona z roku 2006 </a:t>
            </a:r>
            <a:r>
              <a:rPr lang="cs-CZ" b="1" i="1" dirty="0" smtClean="0"/>
              <a:t>není správním orgánem</a:t>
            </a:r>
            <a:r>
              <a:rPr lang="cs-CZ" i="1" dirty="0" smtClean="0"/>
              <a:t> ve smyslu § 1 odst. 1 správního řádu z roku 2004 a § 4 odst. 1 písm. a) soudního řádu správního. Jím vydaný </a:t>
            </a:r>
            <a:r>
              <a:rPr lang="cs-CZ" b="1" i="1" dirty="0" smtClean="0"/>
              <a:t>certifikát</a:t>
            </a:r>
            <a:r>
              <a:rPr lang="cs-CZ" i="1" dirty="0" smtClean="0"/>
              <a:t> (§ 117 odst. 2 stavebního zákona z roku 2006) </a:t>
            </a:r>
            <a:r>
              <a:rPr lang="cs-CZ" b="1" i="1" dirty="0" smtClean="0"/>
              <a:t>není rozhodnutím </a:t>
            </a:r>
            <a:r>
              <a:rPr lang="cs-CZ" i="1" dirty="0" smtClean="0"/>
              <a:t>správního orgánu (§ 67 správního řádu z roku 2004, § 65 </a:t>
            </a:r>
            <a:r>
              <a:rPr lang="cs-CZ" i="1" dirty="0" err="1" smtClean="0"/>
              <a:t>s.ř.s</a:t>
            </a:r>
            <a:r>
              <a:rPr lang="cs-CZ" i="1" dirty="0" smtClean="0"/>
              <a:t>.) přezkoumatelným ke správní žalobě soudem, ale plnění ze soukromoprávní smlouvy uzavřené se stavebníkem.</a:t>
            </a:r>
            <a:r>
              <a:rPr lang="cs-CZ" dirty="0" smtClean="0"/>
              <a:t>“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V návaznosti na judikaturu došlo v roce </a:t>
            </a:r>
            <a:r>
              <a:rPr lang="cs-CZ" b="1" dirty="0"/>
              <a:t>2012</a:t>
            </a:r>
            <a:r>
              <a:rPr lang="cs-CZ" dirty="0"/>
              <a:t> k velké a významné </a:t>
            </a:r>
            <a:r>
              <a:rPr lang="cs-CZ" b="1" dirty="0"/>
              <a:t>novele stavebního zákona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45142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09" y="94129"/>
            <a:ext cx="10018713" cy="1196789"/>
          </a:xfrm>
        </p:spPr>
        <p:txBody>
          <a:bodyPr/>
          <a:lstStyle/>
          <a:p>
            <a:r>
              <a:rPr lang="cs-CZ" dirty="0" smtClean="0"/>
              <a:t>Autorizovaný inspektor - FO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08" y="1290918"/>
            <a:ext cx="10018713" cy="522642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b="1" dirty="0" smtClean="0"/>
              <a:t>Podmínky a postup</a:t>
            </a:r>
            <a:r>
              <a:rPr lang="cs-CZ" dirty="0" smtClean="0"/>
              <a:t> pro jmenování osoby do funkce autorizovaného inspektora -&gt; </a:t>
            </a:r>
            <a:r>
              <a:rPr lang="cs-CZ" b="1" dirty="0" smtClean="0"/>
              <a:t>§ 143 a násl. </a:t>
            </a:r>
            <a:r>
              <a:rPr lang="cs-CZ" b="1" dirty="0" err="1" smtClean="0"/>
              <a:t>StZ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Autorizovaného inspektora </a:t>
            </a:r>
            <a:r>
              <a:rPr lang="cs-CZ" b="1" dirty="0" smtClean="0"/>
              <a:t>jmenuje </a:t>
            </a:r>
            <a:r>
              <a:rPr lang="cs-CZ" b="1" dirty="0"/>
              <a:t>m</a:t>
            </a:r>
            <a:r>
              <a:rPr lang="cs-CZ" b="1" dirty="0" smtClean="0"/>
              <a:t>inistr pro místní rozvoj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Autorizovaným inspektorem může být </a:t>
            </a:r>
            <a:r>
              <a:rPr lang="cs-CZ" b="1" dirty="0" smtClean="0"/>
              <a:t>osoba</a:t>
            </a:r>
            <a:r>
              <a:rPr lang="cs-CZ" dirty="0" smtClean="0"/>
              <a:t>:</a:t>
            </a:r>
          </a:p>
          <a:p>
            <a:pPr marL="0" indent="0" algn="just">
              <a:buNone/>
            </a:pPr>
            <a:r>
              <a:rPr lang="cs-CZ" sz="1900" dirty="0" smtClean="0"/>
              <a:t>	- požádala o jmenování</a:t>
            </a:r>
          </a:p>
          <a:p>
            <a:pPr marL="0" indent="0" algn="just">
              <a:buNone/>
            </a:pPr>
            <a:r>
              <a:rPr lang="cs-CZ" sz="1900" dirty="0" smtClean="0"/>
              <a:t>	- dosáhla magisterského vzdělání architektonického nebo stavebního směru a je autorizovanou osobou podle zvláštního 	právního předpisu -&gt; zák. č. 360/1992 Sb.</a:t>
            </a:r>
          </a:p>
          <a:p>
            <a:pPr marL="0" indent="0" algn="just">
              <a:buNone/>
            </a:pPr>
            <a:r>
              <a:rPr lang="cs-CZ" sz="1900" dirty="0"/>
              <a:t>	</a:t>
            </a:r>
            <a:r>
              <a:rPr lang="cs-CZ" sz="1900" dirty="0" smtClean="0"/>
              <a:t>- prokázala min. 15 let praxe v projektové činnosti nebo obdobném vedení provádění staveb anebo na stavebním úřadu, 	má-li osvědčení o zvláštní odborné způsobilosti podle zvláštního předpisu -&gt; zák. č. 312/2002 Sb.</a:t>
            </a:r>
          </a:p>
          <a:p>
            <a:pPr marL="0" indent="0" algn="just">
              <a:buNone/>
            </a:pPr>
            <a:r>
              <a:rPr lang="cs-CZ" sz="1900" dirty="0"/>
              <a:t>	</a:t>
            </a:r>
            <a:r>
              <a:rPr lang="cs-CZ" sz="1900" dirty="0" smtClean="0"/>
              <a:t>- prokázala bezúhonnost výpisem z rejstříku trestů ne starším 3 měsíců</a:t>
            </a:r>
          </a:p>
          <a:p>
            <a:pPr marL="0" indent="0" algn="just">
              <a:buNone/>
            </a:pPr>
            <a:r>
              <a:rPr lang="cs-CZ" sz="1900" dirty="0"/>
              <a:t>	</a:t>
            </a:r>
            <a:r>
              <a:rPr lang="cs-CZ" sz="1900" dirty="0" smtClean="0"/>
              <a:t>- prokázala právní a odborné znalosti a zkušenosti potřebné pro výkon funkce při zkoušce před odbornou komisí, jejíž 	členy jmenuje a odvolává ministr pro místní rozvoj.</a:t>
            </a:r>
          </a:p>
          <a:p>
            <a:pPr marL="0" indent="0" algn="just">
              <a:buNone/>
            </a:pPr>
            <a:r>
              <a:rPr lang="cs-CZ" sz="1900" dirty="0"/>
              <a:t>	</a:t>
            </a:r>
            <a:r>
              <a:rPr lang="cs-CZ" sz="1900" dirty="0" smtClean="0"/>
              <a:t>- prokázala svoji disciplinární bezúhonnost.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 smtClean="0"/>
              <a:t>Pokud osoba nesplňuje podmínku praxe, splňuje-li ostatní podmínky, může být i tak jmenována autorizovaným inspektorem, avšak za předpokladu, že se jedná o odborníka z vysoké školy, výzkumného pracoviště nebo vědeckého ústavu, a kladně se ke jmenování vyjádří Česká komora architektů nebo autorizovaných inženýrů a techniků činných ve výstavbě.</a:t>
            </a:r>
          </a:p>
          <a:p>
            <a:pPr marL="0" indent="0" algn="just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09164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Autorizovaný inspektor - 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e </a:t>
            </a:r>
            <a:r>
              <a:rPr lang="cs-CZ" b="1" dirty="0" smtClean="0"/>
              <a:t>souhlasem</a:t>
            </a:r>
            <a:r>
              <a:rPr lang="cs-CZ" dirty="0" smtClean="0"/>
              <a:t> ministerstva pro místní rozvoj</a:t>
            </a:r>
          </a:p>
          <a:p>
            <a:r>
              <a:rPr lang="cs-CZ" dirty="0" smtClean="0"/>
              <a:t>Povinnost prokázat </a:t>
            </a:r>
            <a:r>
              <a:rPr lang="cs-CZ" b="1" dirty="0" smtClean="0"/>
              <a:t>bezúhonnost</a:t>
            </a:r>
          </a:p>
          <a:p>
            <a:r>
              <a:rPr lang="cs-CZ" dirty="0" smtClean="0"/>
              <a:t>Povinnost zabezpečit výkon osobami uvedenými v </a:t>
            </a:r>
            <a:r>
              <a:rPr lang="cs-CZ" b="1" dirty="0" smtClean="0"/>
              <a:t>§ 143 odst. 1 a 2 </a:t>
            </a:r>
            <a:r>
              <a:rPr lang="cs-CZ" b="1" dirty="0" err="1" smtClean="0"/>
              <a:t>StZ</a:t>
            </a:r>
            <a:endParaRPr lang="cs-CZ" b="1" dirty="0"/>
          </a:p>
          <a:p>
            <a:r>
              <a:rPr lang="cs-CZ" dirty="0" smtClean="0"/>
              <a:t>V.o.s. může vykonávat činnost autorizovaného inspektora bez souhlasu ministerstva pro místní rozvoj, pokud jsou jejími společníky výhradně osoby podle § 143 odst. 1 a 2. </a:t>
            </a:r>
            <a:r>
              <a:rPr lang="cs-CZ" dirty="0" err="1" smtClean="0"/>
              <a:t>StZ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6187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Autorizovaný inspektor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 pro výkon funkce </a:t>
            </a:r>
            <a:r>
              <a:rPr lang="cs-CZ" b="1" dirty="0" smtClean="0"/>
              <a:t>jmenován </a:t>
            </a:r>
            <a:r>
              <a:rPr lang="cs-CZ" dirty="0" smtClean="0"/>
              <a:t>s působností pro </a:t>
            </a:r>
            <a:r>
              <a:rPr lang="cs-CZ" b="1" dirty="0" smtClean="0"/>
              <a:t>celou ČR </a:t>
            </a:r>
            <a:r>
              <a:rPr lang="cs-CZ" dirty="0" smtClean="0"/>
              <a:t>na dobu </a:t>
            </a:r>
            <a:r>
              <a:rPr lang="cs-CZ" b="1" dirty="0" smtClean="0"/>
              <a:t>10 let</a:t>
            </a:r>
            <a:r>
              <a:rPr lang="cs-CZ" dirty="0" smtClean="0"/>
              <a:t>.</a:t>
            </a:r>
          </a:p>
          <a:p>
            <a:r>
              <a:rPr lang="cs-CZ" dirty="0" smtClean="0"/>
              <a:t>Doba může být na žádost </a:t>
            </a:r>
            <a:r>
              <a:rPr lang="cs-CZ" b="1" dirty="0" smtClean="0"/>
              <a:t>prodloužena</a:t>
            </a:r>
            <a:r>
              <a:rPr lang="cs-CZ" dirty="0" smtClean="0"/>
              <a:t> bez vykonání zkoušky na dalších 10 let, jestliže prokáže nepřetržitý výkon činnosti autorizovaného inspektora.</a:t>
            </a:r>
          </a:p>
          <a:p>
            <a:r>
              <a:rPr lang="cs-CZ" b="1" dirty="0" smtClean="0"/>
              <a:t>Zánik funkce </a:t>
            </a:r>
            <a:r>
              <a:rPr lang="cs-CZ" dirty="0" smtClean="0"/>
              <a:t>autorizovaného inspektora -&gt; </a:t>
            </a:r>
            <a:r>
              <a:rPr lang="cs-CZ" b="1" dirty="0" smtClean="0"/>
              <a:t>§ 144 </a:t>
            </a:r>
            <a:r>
              <a:rPr lang="cs-CZ" b="1" dirty="0" err="1" smtClean="0"/>
              <a:t>StZ</a:t>
            </a:r>
            <a:endParaRPr lang="cs-CZ" b="1" dirty="0"/>
          </a:p>
          <a:p>
            <a:pPr marL="0" indent="0">
              <a:buNone/>
            </a:pPr>
            <a:r>
              <a:rPr lang="cs-CZ" dirty="0" smtClean="0"/>
              <a:t>	- např. smrt nebo uplynutí lhůty podle § 143 odst. 4 </a:t>
            </a:r>
            <a:r>
              <a:rPr lang="cs-CZ" dirty="0" err="1" smtClean="0"/>
              <a:t>StZ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Ministerstvo může </a:t>
            </a:r>
            <a:r>
              <a:rPr lang="cs-CZ" b="1" dirty="0" smtClean="0"/>
              <a:t>rozhodnout o odvolání </a:t>
            </a:r>
            <a:r>
              <a:rPr lang="cs-CZ" dirty="0" smtClean="0"/>
              <a:t>autorizovaného inspektora -&gt; § </a:t>
            </a:r>
            <a:r>
              <a:rPr lang="cs-CZ" b="1" dirty="0" smtClean="0"/>
              <a:t>144 odst. 2 a 3 </a:t>
            </a:r>
            <a:r>
              <a:rPr lang="cs-CZ" b="1" dirty="0" err="1" smtClean="0"/>
              <a:t>StZ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0297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Autorizovaný inspektor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927413"/>
            <a:ext cx="10018713" cy="413272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Činnost autorizovaného inspektora </a:t>
            </a:r>
            <a:r>
              <a:rPr lang="cs-CZ" b="1" dirty="0" smtClean="0"/>
              <a:t>není živností </a:t>
            </a:r>
            <a:r>
              <a:rPr lang="cs-CZ" dirty="0" smtClean="0"/>
              <a:t>podle živnostenského zákona a může být vykonávána jako </a:t>
            </a:r>
            <a:r>
              <a:rPr lang="cs-CZ" b="1" dirty="0" smtClean="0"/>
              <a:t>svobodné povolání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Činnost je vykonávána za </a:t>
            </a:r>
            <a:r>
              <a:rPr lang="cs-CZ" b="1" dirty="0" smtClean="0"/>
              <a:t>úplatu</a:t>
            </a:r>
            <a:r>
              <a:rPr lang="cs-CZ" dirty="0" smtClean="0"/>
              <a:t>, která se sjednává písemnou smlouvou.</a:t>
            </a:r>
          </a:p>
          <a:p>
            <a:r>
              <a:rPr lang="cs-CZ" dirty="0" smtClean="0"/>
              <a:t>Odpovědnost za škodu způsobenou výkonem své činnosti -&gt; povinnost mít uzavřeno pojištění z odpovědnosti za škodu.</a:t>
            </a:r>
          </a:p>
          <a:p>
            <a:r>
              <a:rPr lang="cs-CZ" dirty="0" smtClean="0"/>
              <a:t>Autorizovaný inspektor </a:t>
            </a:r>
            <a:r>
              <a:rPr lang="cs-CZ" b="1" dirty="0" smtClean="0"/>
              <a:t>odpovídá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sz="1700" dirty="0"/>
              <a:t>	</a:t>
            </a:r>
            <a:r>
              <a:rPr lang="cs-CZ" sz="1700" dirty="0" smtClean="0"/>
              <a:t>- za odbornou úroveň jím zpracovaných a vydaných certifikátů, stanovisek, jiných 	dokumentů a prováděných 	úkonů.</a:t>
            </a:r>
          </a:p>
          <a:p>
            <a:pPr marL="0" indent="0">
              <a:buNone/>
            </a:pPr>
            <a:r>
              <a:rPr lang="cs-CZ" sz="1700" dirty="0"/>
              <a:t>	</a:t>
            </a:r>
            <a:r>
              <a:rPr lang="cs-CZ" sz="1700" dirty="0" smtClean="0"/>
              <a:t>- za řádné a nestranné posouzení zjištěných skutečností, dokumentace stavby a dalších 	podkladů</a:t>
            </a:r>
          </a:p>
          <a:p>
            <a:pPr marL="0" indent="0">
              <a:buNone/>
            </a:pPr>
            <a:r>
              <a:rPr lang="cs-CZ" sz="1700" dirty="0"/>
              <a:t>	</a:t>
            </a:r>
            <a:r>
              <a:rPr lang="cs-CZ" sz="1700" dirty="0" smtClean="0"/>
              <a:t>- za návrh plánu kontrolních prohlídek stavby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Autorizovaný inspektor má povinnost vést o svých úkonech </a:t>
            </a:r>
            <a:r>
              <a:rPr lang="cs-CZ" b="1" dirty="0" smtClean="0"/>
              <a:t>evidenci</a:t>
            </a:r>
            <a:r>
              <a:rPr lang="cs-CZ" dirty="0" smtClean="0"/>
              <a:t> a po dobu </a:t>
            </a:r>
            <a:r>
              <a:rPr lang="cs-CZ" b="1" dirty="0" smtClean="0"/>
              <a:t>5 let</a:t>
            </a:r>
            <a:r>
              <a:rPr lang="cs-CZ" dirty="0" smtClean="0"/>
              <a:t> ji uchovávat.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2560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Autorizovaný inspektor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Omezení</a:t>
            </a:r>
            <a:r>
              <a:rPr lang="cs-CZ" dirty="0" smtClean="0"/>
              <a:t> podle stavebního zákona pro možnost posuzovat stavbu, pokud má autorizovaný inspektor </a:t>
            </a:r>
            <a:r>
              <a:rPr lang="cs-CZ" b="1" dirty="0" smtClean="0"/>
              <a:t>poměr</a:t>
            </a:r>
            <a:r>
              <a:rPr lang="cs-CZ" dirty="0" smtClean="0"/>
              <a:t> k posuzované stavbě či k osobám, které mají i profesní vztah k posuzované stavbě.</a:t>
            </a:r>
          </a:p>
          <a:p>
            <a:r>
              <a:rPr lang="cs-CZ" b="1" dirty="0" smtClean="0"/>
              <a:t>Zákaz </a:t>
            </a:r>
            <a:r>
              <a:rPr lang="cs-CZ" dirty="0" smtClean="0"/>
              <a:t>výkonu činnosti u staveb, na kterých se autorizovaný inspektor podílel osobně nebo osoba jemu blízká -&gt; nejenom rodina, ale i společník v obchodní společnosti, účastník ve sdružení </a:t>
            </a:r>
            <a:r>
              <a:rPr lang="cs-CZ" dirty="0"/>
              <a:t>č</a:t>
            </a:r>
            <a:r>
              <a:rPr lang="cs-CZ" dirty="0" smtClean="0"/>
              <a:t>i člen družstva.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5313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Autorizovaný inspektor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Na základě </a:t>
            </a:r>
            <a:r>
              <a:rPr lang="cs-CZ" b="1" dirty="0" smtClean="0"/>
              <a:t>smlouvy</a:t>
            </a:r>
            <a:r>
              <a:rPr lang="cs-CZ" dirty="0" smtClean="0"/>
              <a:t> se stavebníkem a na jeho </a:t>
            </a:r>
            <a:r>
              <a:rPr lang="cs-CZ" b="1" dirty="0" smtClean="0"/>
              <a:t>náklady</a:t>
            </a:r>
            <a:r>
              <a:rPr lang="cs-CZ" dirty="0" smtClean="0"/>
              <a:t> je autorizovaný inspektor oprávněn:</a:t>
            </a:r>
          </a:p>
          <a:p>
            <a:r>
              <a:rPr lang="cs-CZ" dirty="0" smtClean="0"/>
              <a:t>	- osvědčit způsobem dle § 117 </a:t>
            </a:r>
            <a:r>
              <a:rPr lang="cs-CZ" dirty="0" err="1" smtClean="0"/>
              <a:t>StZ</a:t>
            </a:r>
            <a:r>
              <a:rPr lang="cs-CZ" dirty="0" smtClean="0"/>
              <a:t>, že navrhovaná stavba nebo změna 	stavby před dokončením (§ 118 </a:t>
            </a:r>
            <a:r>
              <a:rPr lang="cs-CZ" dirty="0" err="1" smtClean="0"/>
              <a:t>StZ</a:t>
            </a:r>
            <a:r>
              <a:rPr lang="cs-CZ" dirty="0" smtClean="0"/>
              <a:t>) může být provedena</a:t>
            </a:r>
          </a:p>
          <a:p>
            <a:r>
              <a:rPr lang="cs-CZ" dirty="0" smtClean="0"/>
              <a:t>	- zpracovat odborný posudek (certifikát) pro vydání kolaudačního souhlasu 	(§ 122)</a:t>
            </a:r>
          </a:p>
          <a:p>
            <a:r>
              <a:rPr lang="cs-CZ" dirty="0" smtClean="0"/>
              <a:t>	- dohlížet na provádění stavby</a:t>
            </a:r>
          </a:p>
          <a:p>
            <a:r>
              <a:rPr lang="cs-CZ" dirty="0" smtClean="0"/>
              <a:t>Povinnost poskytnout odbornou </a:t>
            </a:r>
            <a:r>
              <a:rPr lang="cs-CZ" b="1" dirty="0" smtClean="0"/>
              <a:t>součinnost</a:t>
            </a:r>
            <a:r>
              <a:rPr lang="cs-CZ" dirty="0" smtClean="0"/>
              <a:t> na výzvu stavebního úřadu</a:t>
            </a:r>
          </a:p>
          <a:p>
            <a:r>
              <a:rPr lang="cs-CZ" dirty="0" smtClean="0"/>
              <a:t>Povinnost prohlubovat své odborné a právní </a:t>
            </a:r>
            <a:r>
              <a:rPr lang="cs-CZ" b="1" dirty="0" smtClean="0"/>
              <a:t>znalosti</a:t>
            </a:r>
            <a:r>
              <a:rPr lang="cs-CZ" dirty="0" smtClean="0"/>
              <a:t> potřebné pro výkon funkce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7625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Posouzení stavby autorizovaným inspektorem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Autorizovaný inspektor může </a:t>
            </a:r>
            <a:r>
              <a:rPr lang="cs-CZ" b="1" dirty="0" smtClean="0"/>
              <a:t>posoudit</a:t>
            </a:r>
            <a:r>
              <a:rPr lang="cs-CZ" dirty="0" smtClean="0"/>
              <a:t> navrhovanou </a:t>
            </a:r>
            <a:r>
              <a:rPr lang="cs-CZ" b="1" dirty="0" smtClean="0"/>
              <a:t>stavbu</a:t>
            </a:r>
            <a:r>
              <a:rPr lang="cs-CZ" dirty="0" smtClean="0"/>
              <a:t> a </a:t>
            </a:r>
            <a:r>
              <a:rPr lang="cs-CZ" b="1" dirty="0" smtClean="0"/>
              <a:t>vydat certifikát</a:t>
            </a:r>
            <a:r>
              <a:rPr lang="cs-CZ" dirty="0" smtClean="0"/>
              <a:t>, kterým osvědčí, že je možné stavbu realizovat pouze </a:t>
            </a:r>
            <a:r>
              <a:rPr lang="cs-CZ" b="1" dirty="0" smtClean="0"/>
              <a:t>pokud to není vyloučeno zákonem</a:t>
            </a:r>
            <a:r>
              <a:rPr lang="cs-CZ" dirty="0" smtClean="0"/>
              <a:t>.</a:t>
            </a:r>
          </a:p>
          <a:p>
            <a:r>
              <a:rPr lang="cs-CZ" dirty="0" smtClean="0"/>
              <a:t>Např. § 15 odst. 9 zák. č. 254/2001 Sb., vodní zákon -&gt; nelze u vodních děl mimo výjimky (vodovodní řády, kanalizační stoky a kanalizační objekty, které nevyžadují povolení </a:t>
            </a:r>
            <a:r>
              <a:rPr lang="cs-CZ" dirty="0"/>
              <a:t>k</a:t>
            </a:r>
            <a:r>
              <a:rPr lang="cs-CZ" dirty="0" smtClean="0"/>
              <a:t> nakládání s vodami), nebo stavby v případech významných vlivů na životní prostředí.</a:t>
            </a:r>
          </a:p>
          <a:p>
            <a:r>
              <a:rPr lang="cs-CZ" b="1" dirty="0" smtClean="0"/>
              <a:t>§ 117 </a:t>
            </a:r>
            <a:r>
              <a:rPr lang="cs-CZ" b="1" dirty="0" err="1" smtClean="0"/>
              <a:t>StZ</a:t>
            </a:r>
            <a:r>
              <a:rPr lang="cs-CZ" b="1" dirty="0" smtClean="0"/>
              <a:t> </a:t>
            </a:r>
            <a:r>
              <a:rPr lang="cs-CZ" dirty="0" smtClean="0"/>
              <a:t>-&gt; pravidla pro postup autorizovaného inspektora a místně příslušného stavebního úřadu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279906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TC103457496[[fn=Paralaxa]]</Template>
  <TotalTime>436</TotalTime>
  <Words>1040</Words>
  <Application>Microsoft Office PowerPoint</Application>
  <PresentationFormat>Širokoúhlá obrazovka</PresentationFormat>
  <Paragraphs>99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Corbel</vt:lpstr>
      <vt:lpstr>Paralaxa</vt:lpstr>
      <vt:lpstr>Certifikát autorizovaného inspektora</vt:lpstr>
      <vt:lpstr>Certifikát autorizovaného inspektora</vt:lpstr>
      <vt:lpstr>Autorizovaný inspektor - FO</vt:lpstr>
      <vt:lpstr>Autorizovaný inspektor - PO</vt:lpstr>
      <vt:lpstr>Autorizovaný inspektor</vt:lpstr>
      <vt:lpstr>Autorizovaný inspektor</vt:lpstr>
      <vt:lpstr>Autorizovaný inspektor</vt:lpstr>
      <vt:lpstr>Autorizovaný inspektor</vt:lpstr>
      <vt:lpstr>Posouzení stavby autorizovaným inspektorem</vt:lpstr>
      <vt:lpstr>Posouzení stavby autorizovaným inspektorem</vt:lpstr>
      <vt:lpstr>Certifikát autorizovaného inspektora</vt:lpstr>
      <vt:lpstr>Činnost autorizovaného inspektora po posouzení projektové dokumentace</vt:lpstr>
      <vt:lpstr>Stavební úřad</vt:lpstr>
      <vt:lpstr>Stavební úřad</vt:lpstr>
      <vt:lpstr>Právo provést stavbu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Certifikát autorizovaného inspektora</dc:title>
  <dc:creator>Zdeněk Matouš</dc:creator>
  <cp:lastModifiedBy>Zdeněk Matouš</cp:lastModifiedBy>
  <cp:revision>27</cp:revision>
  <dcterms:created xsi:type="dcterms:W3CDTF">2014-11-04T07:49:34Z</dcterms:created>
  <dcterms:modified xsi:type="dcterms:W3CDTF">2014-11-04T15:05:45Z</dcterms:modified>
</cp:coreProperties>
</file>