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58" r:id="rId6"/>
    <p:sldId id="262" r:id="rId7"/>
    <p:sldId id="263" r:id="rId8"/>
    <p:sldId id="265" r:id="rId9"/>
    <p:sldId id="266" r:id="rId10"/>
    <p:sldId id="267" r:id="rId11"/>
    <p:sldId id="277" r:id="rId12"/>
    <p:sldId id="268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9C803-0A84-4367-BF23-C2DFBD1547F9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9/15/2015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9/15/2015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9/15/2015</a:t>
            </a:fld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9/15/2015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9/15/2015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Veřejné stavební právo - Úvod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229200"/>
            <a:ext cx="6172200" cy="1145722"/>
          </a:xfrm>
        </p:spPr>
        <p:txBody>
          <a:bodyPr/>
          <a:lstStyle/>
          <a:p>
            <a:r>
              <a:rPr lang="cs-CZ" dirty="0" smtClean="0"/>
              <a:t>Mgr. Michal Matouš</a:t>
            </a:r>
          </a:p>
          <a:p>
            <a:endParaRPr lang="cs-CZ" dirty="0" smtClean="0"/>
          </a:p>
          <a:p>
            <a:pPr algn="r"/>
            <a:r>
              <a:rPr lang="cs-CZ" dirty="0" smtClean="0"/>
              <a:t>15. 9. 2015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Předpisy – pokr. 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Zákon č. 184/2006 Sb., o odnětí nebo omezení vlastnického práva k pozemku nebo ke stavbě (zákon o vyvlastnění)</a:t>
            </a:r>
            <a:r>
              <a:rPr lang="cs-CZ" dirty="0" smtClean="0"/>
              <a:t> </a:t>
            </a:r>
          </a:p>
          <a:p>
            <a:pPr eaLnBrk="1" hangingPunct="1">
              <a:defRPr/>
            </a:pPr>
            <a:r>
              <a:rPr lang="cs-CZ" b="1" dirty="0" smtClean="0"/>
              <a:t>Zákon č. 186/2006 Sb., o změně některých zákonů souvisejících s přijetím stavebního zákona a  zákona o </a:t>
            </a:r>
            <a:r>
              <a:rPr lang="cs-CZ" b="1" dirty="0" smtClean="0"/>
              <a:t>vyvlastnění</a:t>
            </a:r>
            <a:endParaRPr lang="cs-CZ" dirty="0" smtClean="0"/>
          </a:p>
          <a:p>
            <a:pPr eaLnBrk="1" hangingPunct="1">
              <a:defRPr/>
            </a:pPr>
            <a:r>
              <a:rPr lang="cs-CZ" b="1" dirty="0" smtClean="0"/>
              <a:t>Zákon č. 350/2012 Sb. </a:t>
            </a:r>
            <a:r>
              <a:rPr lang="cs-CZ" dirty="0" smtClean="0"/>
              <a:t>– poslední novela </a:t>
            </a:r>
            <a:r>
              <a:rPr lang="cs-CZ" dirty="0" err="1" smtClean="0"/>
              <a:t>StZ</a:t>
            </a: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Připravuje se novela, ale současný návrh vrácen k přepracování…</a:t>
            </a:r>
            <a:endParaRPr lang="cs-CZ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vymezení stavebního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Tradičně představováno stavebním zákonem a navazujícími prováděcími předpisy</a:t>
            </a:r>
          </a:p>
          <a:p>
            <a:pPr algn="just"/>
            <a:r>
              <a:rPr lang="cs-CZ" dirty="0" smtClean="0"/>
              <a:t>Současná úprava účinná k 1.1.2007, významně novelizovaná k 1.1.2013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Předmět úpravy</a:t>
            </a:r>
          </a:p>
          <a:p>
            <a:pPr lvl="1" algn="just"/>
            <a:r>
              <a:rPr lang="cs-CZ" dirty="0" smtClean="0"/>
              <a:t>Otázky územního plánování – cíle a úkoly, orgány, nástroje, vazba na posuzování vlivů, územní rozhod.</a:t>
            </a:r>
          </a:p>
          <a:p>
            <a:pPr lvl="1" algn="just"/>
            <a:r>
              <a:rPr lang="cs-CZ" dirty="0" smtClean="0"/>
              <a:t>Otázky stavebního řádu – povolování staveb a jejich změn, ohlašování staveb, kolaudace a odstraňování.</a:t>
            </a:r>
          </a:p>
          <a:p>
            <a:pPr lvl="1" algn="just"/>
            <a:r>
              <a:rPr lang="cs-CZ" dirty="0" smtClean="0"/>
              <a:t>Další související otázky – zejm. evidence územně plánovací činnosti, obecné požadavky na výstavbu, účely vyvlastnění, ochrana veř. zájmu, delikty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smtClean="0"/>
              <a:t>Stavební zákon – zákon o územním plánování a stavebním řádu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800" dirty="0" smtClean="0"/>
              <a:t>Definice a základní pojmy</a:t>
            </a:r>
          </a:p>
          <a:p>
            <a:pPr eaLnBrk="1" hangingPunct="1">
              <a:defRPr/>
            </a:pPr>
            <a:r>
              <a:rPr lang="cs-CZ" sz="2800" dirty="0" smtClean="0"/>
              <a:t>Organizace </a:t>
            </a:r>
          </a:p>
          <a:p>
            <a:pPr eaLnBrk="1" hangingPunct="1">
              <a:defRPr/>
            </a:pPr>
            <a:r>
              <a:rPr lang="cs-CZ" sz="2800" dirty="0" smtClean="0"/>
              <a:t>Územní plánování</a:t>
            </a:r>
          </a:p>
          <a:p>
            <a:pPr eaLnBrk="1" hangingPunct="1">
              <a:defRPr/>
            </a:pPr>
            <a:r>
              <a:rPr lang="cs-CZ" sz="2800" dirty="0" smtClean="0"/>
              <a:t>Územní řízení</a:t>
            </a:r>
          </a:p>
          <a:p>
            <a:pPr eaLnBrk="1" hangingPunct="1">
              <a:defRPr/>
            </a:pPr>
            <a:r>
              <a:rPr lang="cs-CZ" sz="2800" dirty="0" smtClean="0"/>
              <a:t>Stavební řízení </a:t>
            </a:r>
          </a:p>
          <a:p>
            <a:pPr eaLnBrk="1" hangingPunct="1">
              <a:defRPr/>
            </a:pPr>
            <a:r>
              <a:rPr lang="cs-CZ" sz="2800" dirty="0" smtClean="0"/>
              <a:t>Užívání staveb</a:t>
            </a:r>
          </a:p>
          <a:p>
            <a:pPr eaLnBrk="1" hangingPunct="1">
              <a:defRPr/>
            </a:pPr>
            <a:r>
              <a:rPr lang="cs-CZ" sz="2800" dirty="0" smtClean="0"/>
              <a:t>Odstraňování </a:t>
            </a:r>
            <a:r>
              <a:rPr lang="cs-CZ" sz="2800" dirty="0" smtClean="0"/>
              <a:t>staveb</a:t>
            </a:r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Povinnost orgánů veřejné moci přednostně využívat zjednodušených postupů…</a:t>
            </a: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stavby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§ 2 odst. 3 </a:t>
            </a:r>
            <a:r>
              <a:rPr lang="cs-CZ" dirty="0" err="1" smtClean="0"/>
              <a:t>StZ</a:t>
            </a:r>
            <a:endParaRPr lang="cs-CZ" dirty="0" smtClean="0"/>
          </a:p>
          <a:p>
            <a:r>
              <a:rPr lang="cs-CZ" dirty="0" smtClean="0"/>
              <a:t>„Stavbou </a:t>
            </a:r>
            <a:r>
              <a:rPr lang="cs-CZ" dirty="0" smtClean="0"/>
              <a:t>se rozumí veškerá stavební díla, která vznikají stavební nebo montážní technologií, bez zřetele na jejich stavebně technické provedení, použité stavební výrobky, materiály a konstrukce, na účel využití a dobu trvání. Dočasná stavba je stavba, u které stavební úřad předem omezí dobu jejího trvání. Za stavbu se považuje také výrobek plnící funkci stavby. Stavba, která slouží reklamním účelům, je stavba pro reklamu</a:t>
            </a:r>
            <a:r>
              <a:rPr lang="cs-CZ" dirty="0" smtClean="0"/>
              <a:t>.“</a:t>
            </a:r>
            <a:endParaRPr lang="cs-CZ" sz="4000" dirty="0" smtClean="0"/>
          </a:p>
          <a:p>
            <a:r>
              <a:rPr lang="cs-CZ" dirty="0" smtClean="0"/>
              <a:t>„Pokud </a:t>
            </a:r>
            <a:r>
              <a:rPr lang="cs-CZ" dirty="0" smtClean="0"/>
              <a:t>se v tomto zákoně používá pojmu stavba, rozumí se tím podle okolností i její část nebo změna </a:t>
            </a:r>
            <a:r>
              <a:rPr lang="cs-CZ" dirty="0" smtClean="0"/>
              <a:t>dokončené.“ (§ 2 odst. 4 </a:t>
            </a:r>
            <a:r>
              <a:rPr lang="cs-CZ" dirty="0" err="1" smtClean="0"/>
              <a:t>StZ</a:t>
            </a:r>
            <a:r>
              <a:rPr lang="cs-CZ" dirty="0" smtClean="0"/>
              <a:t>)</a:t>
            </a:r>
          </a:p>
          <a:p>
            <a:r>
              <a:rPr lang="cs-CZ" dirty="0" smtClean="0"/>
              <a:t>Judikatura:</a:t>
            </a:r>
          </a:p>
          <a:p>
            <a:pPr lvl="1"/>
            <a:r>
              <a:rPr lang="cs-CZ" dirty="0" smtClean="0"/>
              <a:t>„Stavební </a:t>
            </a:r>
            <a:r>
              <a:rPr lang="cs-CZ" dirty="0" smtClean="0"/>
              <a:t>zákon z roku 2006 považuje za stavbu jakékoliv stavební dílo vzniklé stavební či montážní technologií (§ 2 odst. 3 citovaného zákona). Je přitom nevýznamné, z jakého materiálu stavba vznikla (zda vznikla z cihel, ze železa, ze skla atp.), jaká byla při stavbě použita technologie (zda stavební, stavebně-montážní, čistě montážní), jaká bude doba trvání stavby (zda se jedná o stavbu trvalou či dočasnou), či jaký bude účel stavby (zda se bude jednat stavbu určenou pro bydlení, pro zvířata, pro výrobu atp</a:t>
            </a:r>
            <a:r>
              <a:rPr lang="cs-CZ" dirty="0" smtClean="0"/>
              <a:t>.).</a:t>
            </a:r>
          </a:p>
          <a:p>
            <a:pPr lvl="1"/>
            <a:r>
              <a:rPr lang="cs-CZ" dirty="0" smtClean="0"/>
              <a:t>Ve </a:t>
            </a:r>
            <a:r>
              <a:rPr lang="cs-CZ" dirty="0" smtClean="0"/>
              <a:t>smyslu stavebního zákona z roku 2006 může být stavbou i lakovací a sušící kabina, která vnikla montáží jednotlivých modulů za použití šroubů a matic (§ 2 odst. 3 citovaného zákona</a:t>
            </a:r>
            <a:r>
              <a:rPr lang="cs-CZ" dirty="0" smtClean="0"/>
              <a:t>).</a:t>
            </a:r>
          </a:p>
          <a:p>
            <a:pPr lvl="1"/>
            <a:r>
              <a:rPr lang="cs-CZ" dirty="0" smtClean="0"/>
              <a:t>(</a:t>
            </a:r>
            <a:r>
              <a:rPr lang="cs-CZ" dirty="0" smtClean="0"/>
              <a:t>Podle rozsudku Krajského soudu v Brně ze dne 27. 9. 2012, </a:t>
            </a:r>
            <a:r>
              <a:rPr lang="cs-CZ" dirty="0" err="1" smtClean="0"/>
              <a:t>čj</a:t>
            </a:r>
            <a:r>
              <a:rPr lang="cs-CZ" dirty="0" smtClean="0"/>
              <a:t>. 29 A </a:t>
            </a:r>
            <a:r>
              <a:rPr lang="cs-CZ" dirty="0" smtClean="0"/>
              <a:t>55/2011-86)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Další rozhodnutí – např. nález Ústavního soudu </a:t>
            </a:r>
            <a:r>
              <a:rPr lang="cs-CZ" dirty="0" err="1" smtClean="0"/>
              <a:t>sp</a:t>
            </a:r>
            <a:r>
              <a:rPr lang="cs-CZ" dirty="0" smtClean="0"/>
              <a:t>. zn. ÚS 403/98, rozhodnutí NS </a:t>
            </a:r>
            <a:r>
              <a:rPr lang="cs-CZ" dirty="0" err="1" smtClean="0"/>
              <a:t>sp</a:t>
            </a:r>
            <a:r>
              <a:rPr lang="cs-CZ" dirty="0" smtClean="0"/>
              <a:t>. zn. 22 </a:t>
            </a:r>
            <a:r>
              <a:rPr lang="cs-CZ" dirty="0" err="1" smtClean="0"/>
              <a:t>Cdo</a:t>
            </a:r>
            <a:r>
              <a:rPr lang="cs-CZ" dirty="0" smtClean="0"/>
              <a:t> 2534/2000 a rozsudek NSS </a:t>
            </a:r>
            <a:r>
              <a:rPr lang="cs-CZ" dirty="0" err="1" smtClean="0"/>
              <a:t>sp</a:t>
            </a:r>
            <a:r>
              <a:rPr lang="cs-CZ" dirty="0" smtClean="0"/>
              <a:t>. zn. 1 As 96/2008</a:t>
            </a:r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Definice některých vybraných pojmů § 2 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sz="2800" dirty="0" smtClean="0"/>
              <a:t>stavební pozemek - </a:t>
            </a:r>
            <a:r>
              <a:rPr lang="cs-CZ" sz="2800" dirty="0" smtClean="0"/>
              <a:t>pozemek, jeho část nebo soubor pozemků, vymezený a určený k umístění stavby územním rozhodnutím anebo regulačním plánem, </a:t>
            </a:r>
          </a:p>
          <a:p>
            <a:pPr algn="just"/>
            <a:r>
              <a:rPr lang="cs-CZ" sz="2800" dirty="0" smtClean="0"/>
              <a:t>zastavěný stavební pozemek - </a:t>
            </a:r>
            <a:r>
              <a:rPr lang="cs-CZ" sz="2800" dirty="0" smtClean="0"/>
              <a:t>pozemek evidovaný v katastru nemovitostí jako stavební parcela a další pozemkové parcely zpravidla pod společným oplocením, tvořící souvislý celek s obytnými a hospodářskými budovami, </a:t>
            </a:r>
          </a:p>
          <a:p>
            <a:pPr algn="just"/>
            <a:r>
              <a:rPr lang="cs-CZ" sz="2800" dirty="0" smtClean="0"/>
              <a:t>zastavěné území - </a:t>
            </a:r>
            <a:r>
              <a:rPr lang="cs-CZ" sz="2800" dirty="0" smtClean="0"/>
              <a:t>území vymezené územním plánem nebo postupem podle tohoto zákona; nemá-li obec takto vymezené zastavěné území, je zastavěným územím zastavěná část obce vymezená k 1. září 1966 a vyznačená v mapách evidence nemovitostí (dále jen "</a:t>
            </a:r>
            <a:r>
              <a:rPr lang="cs-CZ" sz="2800" dirty="0" err="1" smtClean="0"/>
              <a:t>intravilán</a:t>
            </a:r>
            <a:r>
              <a:rPr lang="cs-CZ" sz="2800" dirty="0" smtClean="0"/>
              <a:t>")</a:t>
            </a:r>
            <a:endParaRPr lang="cs-CZ" sz="2800" dirty="0" smtClean="0"/>
          </a:p>
          <a:p>
            <a:pPr algn="just" eaLnBrk="1" hangingPunct="1">
              <a:defRPr/>
            </a:pPr>
            <a:r>
              <a:rPr lang="cs-CZ" sz="2800" dirty="0" smtClean="0"/>
              <a:t>koridor </a:t>
            </a:r>
            <a:r>
              <a:rPr lang="cs-CZ" sz="2800" dirty="0" smtClean="0"/>
              <a:t>- plocha vymezená pro umístění vedení dopravní a technické infrastruktury nebo opatření nestavební </a:t>
            </a:r>
            <a:r>
              <a:rPr lang="cs-CZ" sz="2800" dirty="0" smtClean="0"/>
              <a:t>povahy</a:t>
            </a:r>
          </a:p>
          <a:p>
            <a:pPr algn="just">
              <a:defRPr/>
            </a:pPr>
            <a:r>
              <a:rPr lang="cs-CZ" sz="2800" dirty="0" smtClean="0"/>
              <a:t>zastavitelná plocha - </a:t>
            </a:r>
            <a:r>
              <a:rPr lang="cs-CZ" sz="2800" dirty="0" err="1" smtClean="0"/>
              <a:t>plocha</a:t>
            </a:r>
            <a:r>
              <a:rPr lang="cs-CZ" sz="2800" dirty="0" smtClean="0"/>
              <a:t> </a:t>
            </a:r>
            <a:r>
              <a:rPr lang="cs-CZ" sz="2800" dirty="0" smtClean="0"/>
              <a:t>vymezená k zastavění v územním plánu nebo v zásadách územního rozvoje,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just" eaLnBrk="1" hangingPunct="1">
              <a:defRPr/>
            </a:pP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Definice některých vybraných pojmů § 2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200" dirty="0" smtClean="0"/>
              <a:t>veřejná infrastruktura - pozemky, stavby, zařízení, a 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1.   dopravní infrastruktura, například stavby pozemních komunikací, drah, vodních cest, letišť a s nimi souvisejících zařízení;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2.  technická infrastruktura, kterou jsou vedení a stavby a s nimi provozně související zařízení technického vybavení, například vodovody, vodojemy, kanalizace, čistírny odpadních vod, stavby a zařízení pro nakládání s odpady, trafostanice, energetické vedení, komunikační vedení veřejné komunikační sítě a elektronické komunikační zařízení veřejné komunikační sítě, produktovody; stavby sloužící k ochraně před živelnou katastrofou či havárií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3"/>
              <a:defRPr/>
            </a:pPr>
            <a:r>
              <a:rPr lang="cs-CZ" sz="2200" dirty="0" smtClean="0"/>
              <a:t>občanské vybavení, kterým jsou stavby, zařízení a pozemky sloužící například pro vzdělávání a výchovu, sociální služby a péči o rodiny, zdravotní služby, kulturu, veřejnou správu, ochranu obyvatelstva; 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3"/>
              <a:defRPr/>
            </a:pPr>
            <a:r>
              <a:rPr lang="cs-CZ" sz="2200" dirty="0" smtClean="0"/>
              <a:t>veřejné prostranství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 vše zřizované nebo užívané ve veřejném zájmu.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Orgány vykonávající činnost na daném úseku</a:t>
            </a:r>
          </a:p>
        </p:txBody>
      </p:sp>
      <p:graphicFrame>
        <p:nvGraphicFramePr>
          <p:cNvPr id="1026" name="Organization Chart 22"/>
          <p:cNvGraphicFramePr>
            <a:graphicFrameLocks/>
          </p:cNvGraphicFramePr>
          <p:nvPr>
            <p:ph type="dgm" idx="1"/>
          </p:nvPr>
        </p:nvGraphicFramePr>
        <p:xfrm>
          <a:off x="582613" y="1866900"/>
          <a:ext cx="7908925" cy="41306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Obecné stavební úřady 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300" smtClean="0"/>
              <a:t>ministerstvo, které je ústředním správním úřadem ve věcech stavebního řádu,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300" smtClean="0"/>
              <a:t>krajský úřad,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300" smtClean="0"/>
              <a:t>Magistrát hlavního města Prahy a úřad městské části hlavního města Prahy určený statutem,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300" smtClean="0"/>
              <a:t>magistrát územně členěného statutárního města a úřad jeho obvodu nebo městské části určený statutem,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300" smtClean="0"/>
              <a:t>magistrát statutárního města,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300" smtClean="0"/>
              <a:t>pověřený obecní úřad,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300" smtClean="0"/>
              <a:t>městský a obecní úřad, který tuto působnost vykonával ke dni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300" smtClean="0"/>
              <a:t>	31. prosince 2006.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Speciální stavební úřady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dirty="0" smtClean="0"/>
              <a:t>	</a:t>
            </a:r>
            <a:r>
              <a:rPr lang="cs-CZ" sz="2600" dirty="0" smtClean="0"/>
              <a:t>Působnost stavebního úřadu, s výjimkou pravomoci ve věcech územního rozhodování, vykonávají u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600" dirty="0" smtClean="0"/>
              <a:t>a)    </a:t>
            </a:r>
            <a:r>
              <a:rPr lang="cs-CZ" sz="2600" dirty="0" smtClean="0"/>
              <a:t>staveb </a:t>
            </a:r>
            <a:r>
              <a:rPr lang="cs-CZ" sz="2600" dirty="0" smtClean="0"/>
              <a:t>leteckých,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600" dirty="0" smtClean="0"/>
              <a:t>b) 	staveb drah a na dráze, včetně zařízení na dráze,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600" dirty="0" smtClean="0"/>
              <a:t>c) 	staveb dálnic, silnic, místních komunikací a veřejně přístupných účelových komunikací,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600" dirty="0" smtClean="0"/>
              <a:t>d) 	vodních děl.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Vojenské stavební úřady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200" smtClean="0"/>
              <a:t>újezdní úřady - na území vojenských újezdů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200" smtClean="0"/>
              <a:t>Ministerstvo obrany - stavby důležité pro obranu státu mimo území vojenských újezdů,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200" smtClean="0"/>
              <a:t>Ministerstvo vnitra - stavby pro bezpečnost státu a stavby sloužících k plnění úkolů Národního bezpečnostního úřadu,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200" smtClean="0"/>
              <a:t>Vězeňská služba České republiky - stavby pro služební účely Vězeňské služby a jejích organizačních složek,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200" smtClean="0"/>
              <a:t>Ministerstvo průmyslu a obchodu - stavby k účelům těžby, zpracování, transportu a ukládání radioaktivních surovin na území vyhrazeném pro tyto účely a u staveb jaderných zařízení.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Obecné informace k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Přednášející:</a:t>
            </a:r>
          </a:p>
          <a:p>
            <a:pPr algn="just">
              <a:buNone/>
            </a:pPr>
            <a:r>
              <a:rPr lang="cs-CZ" dirty="0" smtClean="0"/>
              <a:t>JUDr. Alena Kliková, Ph.D. (garant)</a:t>
            </a:r>
          </a:p>
          <a:p>
            <a:pPr algn="just">
              <a:buNone/>
            </a:pPr>
            <a:r>
              <a:rPr lang="cs-CZ" dirty="0" smtClean="0"/>
              <a:t>prof. JUDr. Petr Průcha, </a:t>
            </a:r>
            <a:r>
              <a:rPr lang="cs-CZ" dirty="0" err="1" smtClean="0"/>
              <a:t>Csc</a:t>
            </a:r>
            <a:r>
              <a:rPr lang="cs-CZ" dirty="0" smtClean="0"/>
              <a:t>.</a:t>
            </a:r>
          </a:p>
          <a:p>
            <a:pPr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Rozsah: 6 přednášek (3 bloky)</a:t>
            </a:r>
          </a:p>
          <a:p>
            <a:pPr lvl="1" algn="just"/>
            <a:r>
              <a:rPr lang="cs-CZ" dirty="0" smtClean="0"/>
              <a:t>První blok (dnes) – úvod do problematiky, územní plánování, stavební úřady, postavení a vztahy obcí a krajů, správní řízení v režimu stavebního zákona</a:t>
            </a:r>
          </a:p>
          <a:p>
            <a:pPr lvl="1" algn="just"/>
            <a:r>
              <a:rPr lang="cs-CZ" dirty="0" smtClean="0"/>
              <a:t>Druhý blok (30. 10. – dr. Kliková) – územní řízení, územní souhlas, ohlášení staveb, povolování staveb</a:t>
            </a:r>
          </a:p>
          <a:p>
            <a:pPr lvl="1" algn="just"/>
            <a:r>
              <a:rPr lang="cs-CZ" dirty="0" smtClean="0"/>
              <a:t>Třetí blok (4. 12. – dr. Kliková) – Kolaudace, odstraňování staveb, sankční řízení podle </a:t>
            </a:r>
            <a:r>
              <a:rPr lang="cs-CZ" dirty="0" err="1" smtClean="0"/>
              <a:t>StZ</a:t>
            </a:r>
            <a:endParaRPr lang="cs-CZ" dirty="0" smtClean="0"/>
          </a:p>
          <a:p>
            <a:pPr lvl="1" algn="just"/>
            <a:endParaRPr lang="cs-CZ" dirty="0" smtClean="0"/>
          </a:p>
          <a:p>
            <a:pPr lvl="4" algn="just">
              <a:buNone/>
            </a:pPr>
            <a:r>
              <a:rPr lang="cs-CZ" dirty="0" smtClean="0"/>
              <a:t>	</a:t>
            </a:r>
            <a:r>
              <a:rPr lang="cs-CZ" dirty="0" smtClean="0"/>
              <a:t>		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Dotčené orgány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smtClean="0"/>
              <a:t>orgán státní památkové péče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smtClean="0"/>
              <a:t>orgán ochrany přírody a krajiny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smtClean="0"/>
              <a:t>obce – 500/2004 Sb.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smtClean="0"/>
              <a:t>apod.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nepředvídané nálezy kulturně cenných předmětů, detailů stavby</a:t>
            </a:r>
          </a:p>
          <a:p>
            <a:pPr eaLnBrk="1" hangingPunct="1">
              <a:defRPr/>
            </a:pPr>
            <a:r>
              <a:rPr lang="cs-CZ" sz="2800" smtClean="0"/>
              <a:t>chráněné části přírody </a:t>
            </a:r>
          </a:p>
          <a:p>
            <a:pPr eaLnBrk="1" hangingPunct="1">
              <a:defRPr/>
            </a:pPr>
            <a:r>
              <a:rPr lang="cs-CZ" sz="2800" smtClean="0"/>
              <a:t>archeologické nálezy</a:t>
            </a:r>
          </a:p>
          <a:p>
            <a:pPr eaLnBrk="1" hangingPunct="1">
              <a:defRPr/>
            </a:pPr>
            <a:endParaRPr lang="cs-CZ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Dotčené orgány vydávají: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Závazná stanoviska </a:t>
            </a:r>
          </a:p>
          <a:p>
            <a:pPr eaLnBrk="1" hangingPunct="1">
              <a:defRPr/>
            </a:pPr>
            <a:r>
              <a:rPr lang="cs-CZ" smtClean="0"/>
              <a:t>Stanoviska</a:t>
            </a:r>
          </a:p>
          <a:p>
            <a:pPr eaLnBrk="1" hangingPunct="1">
              <a:defRPr/>
            </a:pPr>
            <a:r>
              <a:rPr lang="cs-CZ" smtClean="0"/>
              <a:t>Rozhodnutí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Souhrn opatření, směřujících k vytváření předpokladů pro udržitelný rozvoj území.</a:t>
            </a:r>
          </a:p>
          <a:p>
            <a:r>
              <a:rPr lang="cs-CZ" dirty="0" smtClean="0"/>
              <a:t>Bere ohled na možnosti a meze nakládání s územím a jeho účelným využíváním.</a:t>
            </a:r>
          </a:p>
          <a:p>
            <a:r>
              <a:rPr lang="cs-CZ" dirty="0" smtClean="0"/>
              <a:t>Představuje předstupeň v procesu, který vyústí v řízení ve vztahu ke stavbám.</a:t>
            </a:r>
          </a:p>
          <a:p>
            <a:r>
              <a:rPr lang="cs-CZ" dirty="0" smtClean="0"/>
              <a:t>Právní úprava zahrnuje: </a:t>
            </a:r>
          </a:p>
          <a:p>
            <a:pPr lvl="1"/>
            <a:r>
              <a:rPr lang="cs-CZ" dirty="0" smtClean="0"/>
              <a:t>vymezení cílů a úkolů územního plánování</a:t>
            </a:r>
          </a:p>
          <a:p>
            <a:pPr lvl="1"/>
            <a:r>
              <a:rPr lang="cs-CZ" dirty="0" smtClean="0"/>
              <a:t>Obecná ustanovení a společné postupy</a:t>
            </a:r>
          </a:p>
          <a:p>
            <a:pPr lvl="1"/>
            <a:r>
              <a:rPr lang="cs-CZ" dirty="0" smtClean="0"/>
              <a:t>Nástroje územního plánování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úkoly územního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Kladen důraz na koordinované vytváření předpokladů pro výstavbu a udržitelný rozvoj území.</a:t>
            </a:r>
          </a:p>
          <a:p>
            <a:pPr lvl="1"/>
            <a:r>
              <a:rPr lang="cs-CZ" dirty="0" smtClean="0"/>
              <a:t>Zájem na souladu veřejných a soukromých zájmů na rozvoji území.</a:t>
            </a:r>
          </a:p>
          <a:p>
            <a:pPr lvl="1"/>
            <a:r>
              <a:rPr lang="cs-CZ" dirty="0" smtClean="0"/>
              <a:t>Ochrana příslušných hodnot a zájmů.</a:t>
            </a:r>
          </a:p>
          <a:p>
            <a:r>
              <a:rPr lang="cs-CZ" dirty="0" smtClean="0"/>
              <a:t>Úkoly: </a:t>
            </a:r>
          </a:p>
          <a:p>
            <a:pPr lvl="1"/>
            <a:r>
              <a:rPr lang="cs-CZ" dirty="0" smtClean="0"/>
              <a:t>Zjišťování a posuzování stavu území, jeho přírodní, kulturní a civilizační hodnoty</a:t>
            </a:r>
          </a:p>
          <a:p>
            <a:pPr lvl="1"/>
            <a:r>
              <a:rPr lang="cs-CZ" dirty="0" smtClean="0"/>
              <a:t>Stanovování koncepcí rozvoje území</a:t>
            </a:r>
          </a:p>
          <a:p>
            <a:pPr lvl="1"/>
            <a:r>
              <a:rPr lang="cs-CZ" dirty="0" smtClean="0"/>
              <a:t>Posuzování a prověřování potřeb změn v území</a:t>
            </a:r>
          </a:p>
          <a:p>
            <a:pPr lvl="1"/>
            <a:r>
              <a:rPr lang="cs-CZ" dirty="0" smtClean="0"/>
              <a:t>Stanovování urbanistických, architektonických a estetických požadavků na využití a prostorové uspořádání území</a:t>
            </a:r>
          </a:p>
          <a:p>
            <a:pPr lvl="1"/>
            <a:r>
              <a:rPr lang="cs-CZ" dirty="0" smtClean="0"/>
              <a:t>Posouzení vlivů nástrojů územního plánování na udržitelný rozvoj území, aj… 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Orgány územního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§ 5 – 17 </a:t>
            </a:r>
            <a:r>
              <a:rPr lang="cs-CZ" dirty="0" err="1" smtClean="0"/>
              <a:t>StZ</a:t>
            </a:r>
            <a:endParaRPr lang="cs-CZ" dirty="0" smtClean="0"/>
          </a:p>
          <a:p>
            <a:r>
              <a:rPr lang="cs-CZ" dirty="0" smtClean="0"/>
              <a:t>Orgány obce</a:t>
            </a:r>
          </a:p>
          <a:p>
            <a:r>
              <a:rPr lang="cs-CZ" dirty="0" smtClean="0"/>
              <a:t>Orgány kraje</a:t>
            </a:r>
          </a:p>
          <a:p>
            <a:r>
              <a:rPr lang="cs-CZ" dirty="0" smtClean="0"/>
              <a:t>Ministerstvo pro místní rozvoj</a:t>
            </a:r>
          </a:p>
          <a:p>
            <a:r>
              <a:rPr lang="cs-CZ" dirty="0" smtClean="0"/>
              <a:t>Ministerstvo obrany</a:t>
            </a:r>
          </a:p>
          <a:p>
            <a:endParaRPr lang="cs-CZ" dirty="0" smtClean="0"/>
          </a:p>
          <a:p>
            <a:r>
              <a:rPr lang="cs-CZ" dirty="0" smtClean="0"/>
              <a:t>Každému orgánu přísluší různé úkoly, přičemž těžiště úkolů leží na úrovní obcí a krajů.</a:t>
            </a:r>
          </a:p>
          <a:p>
            <a:r>
              <a:rPr lang="cs-CZ" dirty="0" smtClean="0"/>
              <a:t>Nutné rozlišovat, o jaký typ obce se jedná (§ 61 zákona č. 128/2000 Sb., o obcích) -&gt; většinou obec s rozšířenou působností.</a:t>
            </a:r>
          </a:p>
          <a:p>
            <a:r>
              <a:rPr lang="cs-CZ" dirty="0" smtClean="0"/>
              <a:t>Orgány kraje mohou zasahovat do činnosti orgánů obce jen v zákonem stanovených případech. Obdobně toto platí i pro Ministerstva.</a:t>
            </a:r>
          </a:p>
          <a:p>
            <a:r>
              <a:rPr lang="cs-CZ" dirty="0" smtClean="0"/>
              <a:t>Převážně se realizuje výkon státní správy, ale některé úkony mají i samosprávný charakter -&gt; když rozhoduje zastupitelstvo obce či kraje (např. námitky rady obce k zásadám územního rozvoje či připomínky k </a:t>
            </a:r>
            <a:r>
              <a:rPr lang="cs-CZ" dirty="0" err="1" smtClean="0"/>
              <a:t>úz</a:t>
            </a:r>
            <a:r>
              <a:rPr lang="cs-CZ" dirty="0" smtClean="0"/>
              <a:t>. Plánu sousední obce, stanovisko rady kraje k politice územního rozvoje) 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Orgány 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Obecní úřad obce s rozšířenou působností</a:t>
            </a:r>
          </a:p>
          <a:p>
            <a:pPr lvl="1"/>
            <a:r>
              <a:rPr lang="cs-CZ" dirty="0" smtClean="0"/>
              <a:t>Zabezpečení pořizovatelské činnosti územních plánů a regulačních plánů.</a:t>
            </a:r>
          </a:p>
          <a:p>
            <a:r>
              <a:rPr lang="cs-CZ" dirty="0" smtClean="0"/>
              <a:t>Zastupitelstvo obce</a:t>
            </a:r>
          </a:p>
          <a:p>
            <a:pPr lvl="1"/>
            <a:r>
              <a:rPr lang="cs-CZ" dirty="0" smtClean="0"/>
              <a:t>Rozhoduje o pořízení územního plánu a regulačního plánu, jeho zadávání a vydávání.</a:t>
            </a:r>
          </a:p>
          <a:p>
            <a:r>
              <a:rPr lang="cs-CZ" dirty="0" smtClean="0"/>
              <a:t>Rada obce</a:t>
            </a:r>
          </a:p>
          <a:p>
            <a:pPr lvl="1"/>
            <a:r>
              <a:rPr lang="cs-CZ" dirty="0" smtClean="0"/>
              <a:t>Vymezení zastavěného území</a:t>
            </a:r>
          </a:p>
          <a:p>
            <a:pPr lvl="1"/>
            <a:r>
              <a:rPr lang="cs-CZ" dirty="0" smtClean="0"/>
              <a:t>Námitky k zásadám územního rozvoje</a:t>
            </a:r>
          </a:p>
          <a:p>
            <a:pPr lvl="1"/>
            <a:r>
              <a:rPr lang="cs-CZ" dirty="0" smtClean="0"/>
              <a:t>Připomínky k územnímu plánu sousedící obce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Orgány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Krajský úřad</a:t>
            </a:r>
          </a:p>
          <a:p>
            <a:pPr lvl="1"/>
            <a:r>
              <a:rPr lang="cs-CZ" dirty="0" smtClean="0"/>
              <a:t>Pořizování zásad územního rozvoje, regulačních plánů pro plochy a koridory </a:t>
            </a:r>
            <a:r>
              <a:rPr lang="cs-CZ" dirty="0" err="1" smtClean="0"/>
              <a:t>nadmístního</a:t>
            </a:r>
            <a:r>
              <a:rPr lang="cs-CZ" dirty="0" smtClean="0"/>
              <a:t> významu, aj.</a:t>
            </a:r>
          </a:p>
          <a:p>
            <a:r>
              <a:rPr lang="cs-CZ" dirty="0" smtClean="0"/>
              <a:t>Zastupitelstvo kraje</a:t>
            </a:r>
          </a:p>
          <a:p>
            <a:pPr lvl="1"/>
            <a:r>
              <a:rPr lang="cs-CZ" dirty="0" smtClean="0"/>
              <a:t>Schvalování zadání pokynu ke zpracování návrhu zásad územního rozvoje a jejich vydání.</a:t>
            </a:r>
          </a:p>
          <a:p>
            <a:r>
              <a:rPr lang="cs-CZ" dirty="0" smtClean="0"/>
              <a:t>Rada kraje</a:t>
            </a:r>
          </a:p>
          <a:p>
            <a:pPr lvl="1"/>
            <a:r>
              <a:rPr lang="cs-CZ" dirty="0" smtClean="0"/>
              <a:t>Stanoviska k návrhu politiky územního rozvoje</a:t>
            </a:r>
          </a:p>
          <a:p>
            <a:pPr lvl="1"/>
            <a:r>
              <a:rPr lang="cs-CZ" dirty="0" smtClean="0"/>
              <a:t>Vydávání územního opatření o asanaci a o stavební uzávěře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Ministerstvo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MMR</a:t>
            </a:r>
          </a:p>
          <a:p>
            <a:pPr lvl="1"/>
            <a:r>
              <a:rPr lang="cs-CZ" dirty="0" smtClean="0"/>
              <a:t>Dozor ve věcech územního plánování</a:t>
            </a:r>
          </a:p>
          <a:p>
            <a:pPr lvl="1"/>
            <a:r>
              <a:rPr lang="cs-CZ" dirty="0" smtClean="0"/>
              <a:t>Pořizuje politiku územního rozvoje</a:t>
            </a:r>
          </a:p>
          <a:p>
            <a:pPr lvl="1"/>
            <a:r>
              <a:rPr lang="cs-CZ" dirty="0" smtClean="0"/>
              <a:t>Metodická podpora</a:t>
            </a:r>
          </a:p>
          <a:p>
            <a:r>
              <a:rPr lang="cs-CZ" dirty="0" smtClean="0"/>
              <a:t>MO</a:t>
            </a:r>
          </a:p>
          <a:p>
            <a:pPr lvl="1"/>
            <a:r>
              <a:rPr lang="cs-CZ" dirty="0" smtClean="0"/>
              <a:t>Plní úkoly územního plánování pro území vojenských újezdů</a:t>
            </a:r>
          </a:p>
          <a:p>
            <a:pPr lvl="1"/>
            <a:r>
              <a:rPr lang="cs-CZ" dirty="0" smtClean="0"/>
              <a:t>Podílejí se i újezdní úřady.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územního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Územně plánovací podklady</a:t>
            </a:r>
          </a:p>
          <a:p>
            <a:pPr lvl="1"/>
            <a:r>
              <a:rPr lang="cs-CZ" dirty="0" smtClean="0"/>
              <a:t>Územně analytické podklady</a:t>
            </a:r>
          </a:p>
          <a:p>
            <a:pPr lvl="1"/>
            <a:r>
              <a:rPr lang="cs-CZ" dirty="0" smtClean="0"/>
              <a:t>Územní studie</a:t>
            </a:r>
          </a:p>
          <a:p>
            <a:r>
              <a:rPr lang="cs-CZ" dirty="0" smtClean="0"/>
              <a:t>Politika územního rozvoje</a:t>
            </a:r>
          </a:p>
          <a:p>
            <a:r>
              <a:rPr lang="cs-CZ" dirty="0" smtClean="0"/>
              <a:t>Územně plánovací dokumentace</a:t>
            </a:r>
          </a:p>
          <a:p>
            <a:pPr lvl="1"/>
            <a:r>
              <a:rPr lang="cs-CZ" dirty="0" smtClean="0"/>
              <a:t>Zásady územního rozvoje</a:t>
            </a:r>
          </a:p>
          <a:p>
            <a:pPr lvl="1"/>
            <a:r>
              <a:rPr lang="cs-CZ" dirty="0" smtClean="0"/>
              <a:t>Územní plán</a:t>
            </a:r>
          </a:p>
          <a:p>
            <a:pPr lvl="1"/>
            <a:r>
              <a:rPr lang="cs-CZ" dirty="0" smtClean="0"/>
              <a:t>Regulační plán</a:t>
            </a:r>
          </a:p>
          <a:p>
            <a:r>
              <a:rPr lang="cs-CZ" dirty="0" smtClean="0"/>
              <a:t>Vymezení zastavěného území</a:t>
            </a:r>
          </a:p>
          <a:p>
            <a:r>
              <a:rPr lang="cs-CZ" dirty="0" smtClean="0"/>
              <a:t>Územní opatření</a:t>
            </a:r>
          </a:p>
          <a:p>
            <a:pPr lvl="1"/>
            <a:r>
              <a:rPr lang="cs-CZ" dirty="0" smtClean="0"/>
              <a:t>O stavební uzávěře</a:t>
            </a:r>
          </a:p>
          <a:p>
            <a:pPr lvl="1"/>
            <a:r>
              <a:rPr lang="cs-CZ" dirty="0" smtClean="0"/>
              <a:t>O asanaci území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územního rozvoje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Dopad na celé území ČR</a:t>
            </a:r>
          </a:p>
          <a:p>
            <a:r>
              <a:rPr lang="cs-CZ" dirty="0" smtClean="0"/>
              <a:t>Pořizovatelem je MMR</a:t>
            </a:r>
          </a:p>
          <a:p>
            <a:r>
              <a:rPr lang="cs-CZ" dirty="0" smtClean="0"/>
              <a:t>Schvaluje vláda</a:t>
            </a:r>
          </a:p>
          <a:p>
            <a:r>
              <a:rPr lang="cs-CZ" dirty="0" smtClean="0"/>
              <a:t>Režim na úrovni zákona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Kolokvium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dirty="0" smtClean="0"/>
              <a:t>Vypracování </a:t>
            </a:r>
            <a:r>
              <a:rPr lang="cs-CZ" dirty="0" smtClean="0"/>
              <a:t>a obhájení seminárního projektu. </a:t>
            </a:r>
            <a:endParaRPr lang="cs-CZ" dirty="0" smtClean="0"/>
          </a:p>
          <a:p>
            <a:pPr lvl="0" algn="just"/>
            <a:r>
              <a:rPr lang="cs-CZ" dirty="0" smtClean="0"/>
              <a:t>Rozsah </a:t>
            </a:r>
            <a:r>
              <a:rPr lang="cs-CZ" dirty="0" smtClean="0"/>
              <a:t>je stanoven na cca 5 normostran. </a:t>
            </a:r>
            <a:endParaRPr lang="cs-CZ" dirty="0" smtClean="0"/>
          </a:p>
          <a:p>
            <a:pPr lvl="0" algn="just"/>
            <a:r>
              <a:rPr lang="cs-CZ" dirty="0" smtClean="0"/>
              <a:t>Rozbor </a:t>
            </a:r>
            <a:r>
              <a:rPr lang="cs-CZ" dirty="0" smtClean="0"/>
              <a:t>judikatury vztahující se ke zvolenému problému z vyučované oblasti. </a:t>
            </a:r>
            <a:endParaRPr lang="cs-CZ" dirty="0" smtClean="0"/>
          </a:p>
          <a:p>
            <a:pPr lvl="0" algn="just"/>
            <a:r>
              <a:rPr lang="cs-CZ" dirty="0" smtClean="0"/>
              <a:t>Práce </a:t>
            </a:r>
            <a:r>
              <a:rPr lang="cs-CZ" dirty="0" smtClean="0"/>
              <a:t>musí obsahovat jméno studenta, který se podílel na jejím vypracování, a dále seznam literatury, judikatury ze které byly informace čerpány a musí být zpracována v souladu se směrnicí děkana. </a:t>
            </a:r>
            <a:endParaRPr lang="cs-CZ" dirty="0" smtClean="0"/>
          </a:p>
          <a:p>
            <a:pPr lvl="0" algn="just"/>
            <a:r>
              <a:rPr lang="cs-CZ" dirty="0" smtClean="0"/>
              <a:t>Vybrané </a:t>
            </a:r>
            <a:r>
              <a:rPr lang="cs-CZ" dirty="0" smtClean="0"/>
              <a:t>téma bude ústně prezentováno v rámci kolokvia. Studenti musí být schopni práci obhájit a reagovat na dotazy k dané problematice. </a:t>
            </a:r>
            <a:endParaRPr lang="cs-CZ" dirty="0" smtClean="0"/>
          </a:p>
          <a:p>
            <a:pPr lvl="0" algn="just"/>
            <a:r>
              <a:rPr lang="cs-CZ" dirty="0" smtClean="0"/>
              <a:t>Písemná </a:t>
            </a:r>
            <a:r>
              <a:rPr lang="cs-CZ" dirty="0" smtClean="0"/>
              <a:t>verze práce bude odevzdávána do </a:t>
            </a:r>
            <a:r>
              <a:rPr lang="cs-CZ" dirty="0" err="1" smtClean="0"/>
              <a:t>odevzdávárny</a:t>
            </a:r>
            <a:r>
              <a:rPr lang="cs-CZ" dirty="0" smtClean="0"/>
              <a:t> v </a:t>
            </a:r>
            <a:r>
              <a:rPr lang="cs-CZ" dirty="0" err="1" smtClean="0"/>
              <a:t>is</a:t>
            </a:r>
            <a:r>
              <a:rPr lang="cs-CZ" dirty="0" smtClean="0"/>
              <a:t>, a to </a:t>
            </a:r>
            <a:r>
              <a:rPr lang="cs-CZ" b="1" dirty="0" smtClean="0"/>
              <a:t>nejpozději týden přede </a:t>
            </a:r>
            <a:r>
              <a:rPr lang="cs-CZ" dirty="0" smtClean="0"/>
              <a:t>dnem, kdy má být práce prezentována. </a:t>
            </a:r>
            <a:endParaRPr lang="cs-CZ" dirty="0" smtClean="0"/>
          </a:p>
          <a:p>
            <a:pPr lvl="0" algn="just"/>
            <a:r>
              <a:rPr lang="cs-CZ" dirty="0" smtClean="0"/>
              <a:t>Termín </a:t>
            </a:r>
            <a:r>
              <a:rPr lang="cs-CZ" dirty="0" smtClean="0"/>
              <a:t>kolokvia bude v </a:t>
            </a:r>
            <a:r>
              <a:rPr lang="cs-CZ" dirty="0" err="1" smtClean="0"/>
              <a:t>is</a:t>
            </a:r>
            <a:r>
              <a:rPr lang="cs-CZ" dirty="0" smtClean="0"/>
              <a:t> vypsán dle harmonogramu výuky a dle studijního a zkušebního řádu.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územního rozvoje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Dopad na území kraje</a:t>
            </a:r>
          </a:p>
          <a:p>
            <a:r>
              <a:rPr lang="cs-CZ" dirty="0" smtClean="0"/>
              <a:t>Pořizuje krajský úřad</a:t>
            </a:r>
          </a:p>
          <a:p>
            <a:r>
              <a:rPr lang="cs-CZ" dirty="0" smtClean="0"/>
              <a:t>Schvaluje a vydává zastupitelstvo kraje</a:t>
            </a:r>
          </a:p>
          <a:p>
            <a:r>
              <a:rPr lang="cs-CZ" dirty="0" smtClean="0"/>
              <a:t>Musí být konkrétnější než politika územního rozvoje, ale zase obecnější než územní plán</a:t>
            </a:r>
          </a:p>
          <a:p>
            <a:r>
              <a:rPr lang="cs-CZ" dirty="0" smtClean="0"/>
              <a:t>Forma OOP -&gt; obligatorní veřejné projednání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Dopad na území obce</a:t>
            </a:r>
          </a:p>
          <a:p>
            <a:r>
              <a:rPr lang="cs-CZ" dirty="0" smtClean="0"/>
              <a:t>Pořizuje obecní úřad</a:t>
            </a:r>
          </a:p>
          <a:p>
            <a:r>
              <a:rPr lang="cs-CZ" dirty="0" smtClean="0"/>
              <a:t>Schvaluje a vydává zastupitelstvo obce</a:t>
            </a:r>
          </a:p>
          <a:p>
            <a:r>
              <a:rPr lang="cs-CZ" dirty="0" smtClean="0"/>
              <a:t>Forma OOP -&gt; obligatorní projednání</a:t>
            </a:r>
          </a:p>
          <a:p>
            <a:r>
              <a:rPr lang="cs-CZ" dirty="0" smtClean="0"/>
              <a:t>Oznámení návrhu na úřední desce -&gt; 15 dní před projednáním</a:t>
            </a:r>
          </a:p>
          <a:p>
            <a:r>
              <a:rPr lang="cs-CZ" dirty="0" smtClean="0"/>
              <a:t>Námitky a připomínky</a:t>
            </a:r>
          </a:p>
          <a:p>
            <a:r>
              <a:rPr lang="cs-CZ" dirty="0" smtClean="0"/>
              <a:t>Soudní přezkum -&gt; nález I. ÚS 59/14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řízení podle </a:t>
            </a:r>
            <a:r>
              <a:rPr lang="cs-CZ" dirty="0" err="1" smtClean="0"/>
              <a:t>StZ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Specifika</a:t>
            </a:r>
          </a:p>
          <a:p>
            <a:r>
              <a:rPr lang="cs-CZ" dirty="0" smtClean="0"/>
              <a:t>Subsidiární použití správního řádu</a:t>
            </a:r>
          </a:p>
          <a:p>
            <a:r>
              <a:rPr lang="cs-CZ" dirty="0" smtClean="0"/>
              <a:t>Povaha povolení, souhlasů, závazných stanovisek.</a:t>
            </a:r>
          </a:p>
          <a:p>
            <a:r>
              <a:rPr lang="cs-CZ" smtClean="0"/>
              <a:t>Aj.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Realizace stavebního záměru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8855"/>
            <a:ext cx="9144000" cy="689685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Veřejné stavební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cs-CZ" dirty="0" smtClean="0"/>
              <a:t>Zaměřuje se na otázky povolování staveb orgány veřejné moci a zásahy orgánů veřejné moci v rámci výstavby, stanovuje požadavky na výstavbu, aj.</a:t>
            </a:r>
          </a:p>
          <a:p>
            <a:pPr algn="just">
              <a:lnSpc>
                <a:spcPct val="90000"/>
              </a:lnSpc>
              <a:buNone/>
            </a:pPr>
            <a:r>
              <a:rPr lang="cs-CZ" dirty="0" smtClean="0"/>
              <a:t>Uplatňuje se zájem státu na regulaci výstavby, ať z důvodu ochrany majetku před živelnou pohromou nebo z důvodu nezbytnosti regulace výstavby jako takové.</a:t>
            </a:r>
            <a:endParaRPr lang="cs-CZ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Odlišnosti </a:t>
            </a:r>
            <a:r>
              <a:rPr lang="cs-CZ" dirty="0" smtClean="0"/>
              <a:t>od soukromého stavebního práva</a:t>
            </a:r>
            <a:r>
              <a:rPr lang="cs-CZ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/>
              <a:t>rozdílným předmětem (obsah výkonu veřejné správy na úseku stavebnictví x soukromé - vztahy mezi zhotoviteli a objednateli stavebních děl</a:t>
            </a:r>
            <a:r>
              <a:rPr lang="cs-CZ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/>
              <a:t>odlišná metoda právní úpravy (autoritativní uplatňování práva ze strany orgánů veřejné správy x soukromé -  smluvní uplatňování práva mezi soukromými subjekty)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Historie stavebního práva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   5 základních etap vývoje veřejného stavebního práva:</a:t>
            </a:r>
          </a:p>
          <a:p>
            <a:pPr eaLnBrk="1" hangingPunct="1">
              <a:buFontTx/>
              <a:buChar char="-"/>
              <a:defRPr/>
            </a:pPr>
            <a:r>
              <a:rPr lang="cs-CZ" dirty="0" smtClean="0"/>
              <a:t>1886 do konce čtyřicátých let 20. století </a:t>
            </a:r>
          </a:p>
          <a:p>
            <a:pPr eaLnBrk="1" hangingPunct="1">
              <a:buFontTx/>
              <a:buChar char="-"/>
              <a:defRPr/>
            </a:pPr>
            <a:r>
              <a:rPr lang="cs-CZ" dirty="0" smtClean="0"/>
              <a:t>1949 do roku 1958 </a:t>
            </a:r>
          </a:p>
          <a:p>
            <a:pPr eaLnBrk="1" hangingPunct="1">
              <a:buFontTx/>
              <a:buChar char="-"/>
              <a:defRPr/>
            </a:pPr>
            <a:r>
              <a:rPr lang="cs-CZ" dirty="0" smtClean="0"/>
              <a:t>1958 do roku 1976 </a:t>
            </a:r>
          </a:p>
          <a:p>
            <a:pPr eaLnBrk="1" hangingPunct="1">
              <a:buFontTx/>
              <a:buChar char="-"/>
              <a:defRPr/>
            </a:pPr>
            <a:r>
              <a:rPr lang="cs-CZ" dirty="0" smtClean="0"/>
              <a:t>1976 do roku 2007</a:t>
            </a:r>
          </a:p>
          <a:p>
            <a:pPr eaLnBrk="1" hangingPunct="1">
              <a:buFontTx/>
              <a:buChar char="-"/>
              <a:defRPr/>
            </a:pPr>
            <a:r>
              <a:rPr lang="cs-CZ" dirty="0" smtClean="0"/>
              <a:t>2007 do dnes</a:t>
            </a:r>
            <a:r>
              <a:rPr lang="cs-CZ" dirty="0" smtClean="0"/>
              <a:t>. </a:t>
            </a:r>
          </a:p>
          <a:p>
            <a:pPr eaLnBrk="1" hangingPunct="1">
              <a:buNone/>
              <a:defRPr/>
            </a:pPr>
            <a:r>
              <a:rPr lang="cs-CZ" dirty="0" smtClean="0"/>
              <a:t>(významná novela s účinností od 1. 1. 2013!)</a:t>
            </a:r>
            <a:endParaRPr lang="cs-CZ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Historie – pokr. 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800" dirty="0" smtClean="0"/>
              <a:t>etapa - pět stavebních řádů odděleně pro Čechy, Moravu a Slezsko (novela až za okupace 1942)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800" dirty="0" smtClean="0"/>
              <a:t>etapa - zákon č. 280/1949 Sb., o územním plánování a výstavbě obcí a vyhláška ministerstva stavebního průmyslu č. 709/1950 </a:t>
            </a:r>
            <a:r>
              <a:rPr lang="cs-CZ" sz="2800" dirty="0" err="1" smtClean="0"/>
              <a:t>Ú.l</a:t>
            </a:r>
            <a:r>
              <a:rPr lang="cs-CZ" sz="2800" dirty="0" smtClean="0"/>
              <a:t>., o podrobnějších předpisech pro pozemní stavby 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800" dirty="0" smtClean="0"/>
              <a:t>etapa – odraz společenského zřízení tehdejší doby 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800" dirty="0" smtClean="0"/>
              <a:t>etapa – zákon č. 50/1976 Sb., stavební zákon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800" dirty="0" smtClean="0"/>
              <a:t>etapa – zákon č. 183/2006 Sb., stavební zákon, prováděcí předpisy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Předpisy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300" b="1" dirty="0" smtClean="0"/>
              <a:t>Zákon č. </a:t>
            </a:r>
            <a:r>
              <a:rPr lang="cs-CZ" sz="2300" b="1" dirty="0" smtClean="0"/>
              <a:t>183/2006 Sb., o územním plánování a stavebním řádu (stavební zákon</a:t>
            </a:r>
            <a:r>
              <a:rPr lang="cs-CZ" sz="2300" b="1" dirty="0" smtClean="0"/>
              <a:t>)</a:t>
            </a:r>
            <a:endParaRPr lang="cs-CZ" sz="2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300" dirty="0" smtClean="0"/>
              <a:t>Vyhláška č. 498/2006 Sb., o autorizovaných inspektorech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300" dirty="0" smtClean="0"/>
              <a:t>Vyhláška č. 499/2006 Sb., o dokumentaci staveb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300" dirty="0" smtClean="0"/>
              <a:t>Vyhláška č. 500/2006 Sb., o územně analytických podkladech, územně plánovací dokumentaci a způsobu evidence územně plánovací činnosti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300" dirty="0" smtClean="0"/>
              <a:t>Vyhláška č. 501/2006 Sb., o obecných požadavcích na využívání území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300" dirty="0" smtClean="0"/>
              <a:t>Vyhláška č. 503/2006 Sb., o kterou se provádí některá ustanovení stavebního zákona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300" dirty="0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Předpisy – pokr.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smtClean="0"/>
              <a:t>Vyhláška č. 268/2009 Sb., o technických požadavcích na výstavbu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smtClean="0"/>
              <a:t>Vyhláška č. 561/2006 Sb., o stanovení seznamu aglomerací pro účely hodnocení a snižování hluku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smtClean="0"/>
              <a:t>Vyhláška č. 369/2001 Sb., o obecných technických požadavcích zabezpečujících užívání staveb osobami s omezenou schopností pohybu a orientace, ve znění vyhlášky č. 492/2006 Sb.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smtClean="0"/>
              <a:t>Zákon č. 360/1992 Sb., o výkonu povolání autorizovaných architektů a o výkonu povolání autorizovaných inženýrů a techniků činných ve výstavbě</a:t>
            </a:r>
            <a:r>
              <a:rPr lang="cs-CZ" sz="2400" smtClean="0"/>
              <a:t>,  ve znění zákona č. 164/1993 Sb., zákona č. 275/1994 Sb., zákona  č. 224/2003 Sb. a zákona č. 189/2008 Sb.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smtClean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</TotalTime>
  <Words>2134</Words>
  <Application>Microsoft Office PowerPoint</Application>
  <PresentationFormat>Předvádění na obrazovce (4:3)</PresentationFormat>
  <Paragraphs>239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Oriel</vt:lpstr>
      <vt:lpstr>Veřejné stavební právo - Úvod</vt:lpstr>
      <vt:lpstr>Obecné informace k předmětu</vt:lpstr>
      <vt:lpstr>Kolokvium</vt:lpstr>
      <vt:lpstr>Snímek 4</vt:lpstr>
      <vt:lpstr>Veřejné stavební právo</vt:lpstr>
      <vt:lpstr>Historie stavebního práva</vt:lpstr>
      <vt:lpstr>Historie – pokr. </vt:lpstr>
      <vt:lpstr>Předpisy</vt:lpstr>
      <vt:lpstr>Předpisy – pokr.</vt:lpstr>
      <vt:lpstr>Předpisy – pokr. </vt:lpstr>
      <vt:lpstr>Obecné vymezení stavebního práva</vt:lpstr>
      <vt:lpstr>Stavební zákon – zákon o územním plánování a stavebním řádu </vt:lpstr>
      <vt:lpstr>Definice stavby</vt:lpstr>
      <vt:lpstr>Definice některých vybraných pojmů § 2 </vt:lpstr>
      <vt:lpstr>Definice některých vybraných pojmů § 2</vt:lpstr>
      <vt:lpstr>Orgány vykonávající činnost na daném úseku</vt:lpstr>
      <vt:lpstr>Obecné stavební úřady  </vt:lpstr>
      <vt:lpstr>Speciální stavební úřady</vt:lpstr>
      <vt:lpstr>Vojenské stavební úřady</vt:lpstr>
      <vt:lpstr>Dotčené orgány </vt:lpstr>
      <vt:lpstr>Dotčené orgány vydávají:</vt:lpstr>
      <vt:lpstr>Územní plánování</vt:lpstr>
      <vt:lpstr>Cíle a úkoly územního plánování</vt:lpstr>
      <vt:lpstr>Orgány územního plánování</vt:lpstr>
      <vt:lpstr>Orgány obce</vt:lpstr>
      <vt:lpstr>Orgány kraje</vt:lpstr>
      <vt:lpstr>Ministerstvo</vt:lpstr>
      <vt:lpstr>Nástroje územního plánování</vt:lpstr>
      <vt:lpstr>Politika územního rozvoje</vt:lpstr>
      <vt:lpstr>Zásady územního rozvoje</vt:lpstr>
      <vt:lpstr>Územní plán</vt:lpstr>
      <vt:lpstr>Správní řízení podle StZ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 Matouš</dc:creator>
  <cp:lastModifiedBy>Michal Matouš</cp:lastModifiedBy>
  <cp:revision>24</cp:revision>
  <dcterms:created xsi:type="dcterms:W3CDTF">2015-09-15T10:35:06Z</dcterms:created>
  <dcterms:modified xsi:type="dcterms:W3CDTF">2015-09-15T13:02:34Z</dcterms:modified>
</cp:coreProperties>
</file>