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Veřejnoprávní smlouva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74141" y="3996267"/>
            <a:ext cx="7728881" cy="138853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Podle § 116 zák. č. 183/2006 Sb., o územním plánování a stavební řád</a:t>
            </a:r>
          </a:p>
          <a:p>
            <a:endParaRPr lang="cs-CZ" dirty="0"/>
          </a:p>
          <a:p>
            <a:r>
              <a:rPr lang="cs-CZ" dirty="0" smtClean="0"/>
              <a:t>Mgr. Michal Matouš</a:t>
            </a:r>
          </a:p>
          <a:p>
            <a:r>
              <a:rPr lang="cs-CZ" dirty="0" smtClean="0"/>
              <a:t>Katedra správní vědy a správního práva, </a:t>
            </a:r>
            <a:r>
              <a:rPr lang="cs-CZ" dirty="0" err="1" smtClean="0"/>
              <a:t>PrF</a:t>
            </a:r>
            <a:r>
              <a:rPr lang="cs-CZ" dirty="0" smtClean="0"/>
              <a:t>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459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Opravné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Pouze </a:t>
            </a:r>
            <a:r>
              <a:rPr lang="cs-CZ" b="1" dirty="0" smtClean="0"/>
              <a:t>přezkum zákonnosti </a:t>
            </a:r>
            <a:r>
              <a:rPr lang="cs-CZ" dirty="0" smtClean="0"/>
              <a:t>uzavřené veřejnoprávní smlouvy.</a:t>
            </a:r>
          </a:p>
          <a:p>
            <a:pPr algn="just"/>
            <a:r>
              <a:rPr lang="cs-CZ" dirty="0" smtClean="0"/>
              <a:t>Z moci úřední v přezkumném řízení podle SŘ -&gt; </a:t>
            </a:r>
            <a:r>
              <a:rPr lang="cs-CZ" b="1" dirty="0" smtClean="0"/>
              <a:t>§ 165 SŘ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Lze </a:t>
            </a:r>
            <a:r>
              <a:rPr lang="cs-CZ" b="1" dirty="0" smtClean="0"/>
              <a:t>zahájit</a:t>
            </a:r>
            <a:r>
              <a:rPr lang="cs-CZ" dirty="0" smtClean="0"/>
              <a:t> přezkumné řízení  </a:t>
            </a:r>
            <a:r>
              <a:rPr lang="cs-CZ" b="1" dirty="0" smtClean="0"/>
              <a:t>ve lhůtě 1 roku od účinnosti </a:t>
            </a:r>
            <a:r>
              <a:rPr lang="cs-CZ" dirty="0" smtClean="0"/>
              <a:t>veřejnoprávní smlouvy.</a:t>
            </a:r>
          </a:p>
          <a:p>
            <a:pPr algn="just"/>
            <a:r>
              <a:rPr lang="cs-CZ" b="1" dirty="0" smtClean="0"/>
              <a:t>Rozhodnutí</a:t>
            </a:r>
            <a:r>
              <a:rPr lang="cs-CZ" dirty="0" smtClean="0"/>
              <a:t> ve věci přezkumu v prvním stupni nelze vydat po uplynutí </a:t>
            </a:r>
            <a:r>
              <a:rPr lang="cs-CZ" b="1" dirty="0" smtClean="0"/>
              <a:t>15 měsíců ode dne účinnosti </a:t>
            </a:r>
            <a:r>
              <a:rPr lang="cs-CZ" dirty="0" smtClean="0"/>
              <a:t>veřejnoprávní smlouvy.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47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Veřejnoprávní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Dle </a:t>
            </a:r>
            <a:r>
              <a:rPr lang="cs-CZ" b="1" dirty="0" smtClean="0"/>
              <a:t>§ 161 odst. 1 SŘ </a:t>
            </a:r>
            <a:r>
              <a:rPr lang="cs-CZ" dirty="0" smtClean="0"/>
              <a:t>– „</a:t>
            </a:r>
            <a:r>
              <a:rPr lang="cs-CZ" i="1" dirty="0" smtClean="0"/>
              <a:t>Stanoví-li tak </a:t>
            </a:r>
            <a:r>
              <a:rPr lang="cs-CZ" b="1" i="1" dirty="0" smtClean="0"/>
              <a:t>zvláštní zákon</a:t>
            </a:r>
            <a:r>
              <a:rPr lang="cs-CZ" i="1" dirty="0" smtClean="0"/>
              <a:t>, může správní orgán uzavřít </a:t>
            </a:r>
            <a:r>
              <a:rPr lang="cs-CZ" b="1" i="1" dirty="0" smtClean="0"/>
              <a:t>veřejnoprávní smlouvu </a:t>
            </a:r>
            <a:r>
              <a:rPr lang="cs-CZ" i="1" dirty="0" smtClean="0"/>
              <a:t>s osobou, která by byla účastníkem řízení podle § 27 odst. 1… a to i </a:t>
            </a:r>
            <a:r>
              <a:rPr lang="cs-CZ" b="1" i="1" dirty="0" smtClean="0"/>
              <a:t>namísto vydání rozhodnutí</a:t>
            </a:r>
            <a:r>
              <a:rPr lang="cs-CZ" i="1" dirty="0" smtClean="0"/>
              <a:t>.</a:t>
            </a:r>
            <a:r>
              <a:rPr lang="cs-CZ" dirty="0" smtClean="0"/>
              <a:t>“</a:t>
            </a:r>
          </a:p>
          <a:p>
            <a:pPr algn="just"/>
            <a:r>
              <a:rPr lang="cs-CZ" dirty="0" smtClean="0"/>
              <a:t>Zvláštním zákonem je i zák. č. 183/2006 Sb., o územním plánování a stavební řád.</a:t>
            </a:r>
          </a:p>
          <a:p>
            <a:pPr algn="just"/>
            <a:r>
              <a:rPr lang="cs-CZ" b="1" dirty="0" smtClean="0"/>
              <a:t>§ 116 odst. 1 </a:t>
            </a:r>
            <a:r>
              <a:rPr lang="cs-CZ" b="1" dirty="0" err="1" smtClean="0"/>
              <a:t>StZ</a:t>
            </a:r>
            <a:r>
              <a:rPr lang="cs-CZ" b="1" dirty="0" smtClean="0"/>
              <a:t> </a:t>
            </a:r>
            <a:r>
              <a:rPr lang="cs-CZ" dirty="0" smtClean="0"/>
              <a:t>– „</a:t>
            </a:r>
            <a:r>
              <a:rPr lang="cs-CZ" i="1" dirty="0" smtClean="0"/>
              <a:t>U staveb vyžadujících stavební povolení může stavební úřad uzavřít se stavebníkem </a:t>
            </a:r>
            <a:r>
              <a:rPr lang="cs-CZ" b="1" i="1" dirty="0" smtClean="0"/>
              <a:t>veřejnoprávní smlouvu o provedení stavby, která nahrazuje stavební povolení</a:t>
            </a:r>
            <a:r>
              <a:rPr lang="cs-CZ" i="1" dirty="0" smtClean="0"/>
              <a:t>.</a:t>
            </a:r>
            <a:r>
              <a:rPr lang="cs-CZ" dirty="0" smtClean="0"/>
              <a:t>“</a:t>
            </a:r>
          </a:p>
          <a:p>
            <a:pPr algn="just"/>
            <a:r>
              <a:rPr lang="cs-CZ" dirty="0" smtClean="0"/>
              <a:t>§ 116 </a:t>
            </a:r>
            <a:r>
              <a:rPr lang="cs-CZ" dirty="0" err="1" smtClean="0"/>
              <a:t>StZ</a:t>
            </a:r>
            <a:r>
              <a:rPr lang="cs-CZ" dirty="0" smtClean="0"/>
              <a:t> upravuje mj. i samotný postup procesu uzavírání veřejnoprávní smlouvy!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1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veřejnoprávní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06707"/>
            <a:ext cx="10018713" cy="425823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Předkládá stavebník stavebnímu úřadu</a:t>
            </a:r>
          </a:p>
          <a:p>
            <a:pPr algn="just"/>
            <a:r>
              <a:rPr lang="cs-CZ" b="1" dirty="0" smtClean="0"/>
              <a:t>Obligatorní náležitosti </a:t>
            </a:r>
            <a:r>
              <a:rPr lang="cs-CZ" dirty="0" smtClean="0"/>
              <a:t>dle § 116 odst. 2 </a:t>
            </a:r>
            <a:r>
              <a:rPr lang="cs-CZ" dirty="0" err="1" smtClean="0"/>
              <a:t>StZ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r>
              <a:rPr lang="cs-CZ" dirty="0" smtClean="0"/>
              <a:t>	</a:t>
            </a:r>
            <a:r>
              <a:rPr lang="cs-CZ" sz="2200" dirty="0" smtClean="0"/>
              <a:t>- označení smluvních stran</a:t>
            </a:r>
          </a:p>
          <a:p>
            <a:pPr marL="0" indent="0" algn="just">
              <a:buNone/>
            </a:pPr>
            <a:r>
              <a:rPr lang="cs-CZ" sz="2200" dirty="0" smtClean="0"/>
              <a:t>	- základní údaje o stavebním záměru</a:t>
            </a:r>
          </a:p>
          <a:p>
            <a:pPr marL="0" indent="0" algn="just">
              <a:buNone/>
            </a:pPr>
            <a:r>
              <a:rPr lang="cs-CZ" sz="2200" dirty="0" smtClean="0"/>
              <a:t>	- rozsah a účel stavebního záměru</a:t>
            </a:r>
          </a:p>
          <a:p>
            <a:pPr marL="0" indent="0" algn="just">
              <a:buNone/>
            </a:pPr>
            <a:r>
              <a:rPr lang="cs-CZ" sz="2200" dirty="0" smtClean="0"/>
              <a:t>	- způsob a doba provedení stavebního záměru</a:t>
            </a:r>
          </a:p>
          <a:p>
            <a:pPr marL="0" indent="0" algn="just">
              <a:buNone/>
            </a:pPr>
            <a:r>
              <a:rPr lang="cs-CZ" sz="2200" dirty="0" smtClean="0"/>
              <a:t>	- u dočasných staveb doba jejich trvání a návrh úpravy pozemku po jejich odstranění</a:t>
            </a:r>
          </a:p>
          <a:p>
            <a:pPr marL="0" indent="0" algn="just">
              <a:buNone/>
            </a:pPr>
            <a:r>
              <a:rPr lang="cs-CZ" sz="2200" dirty="0"/>
              <a:t>	</a:t>
            </a:r>
            <a:r>
              <a:rPr lang="cs-CZ" sz="2200" dirty="0" smtClean="0"/>
              <a:t>- označení pozemků, na kterých se stavba povoluje</a:t>
            </a:r>
          </a:p>
          <a:p>
            <a:pPr marL="0" indent="0" algn="just">
              <a:buNone/>
            </a:pPr>
            <a:r>
              <a:rPr lang="cs-CZ" sz="2200" dirty="0"/>
              <a:t>	</a:t>
            </a:r>
            <a:r>
              <a:rPr lang="cs-CZ" sz="2200" dirty="0" smtClean="0"/>
              <a:t>- podmínky pro provádění stavebního záměru</a:t>
            </a:r>
          </a:p>
          <a:p>
            <a:pPr marL="0" indent="0" algn="just">
              <a:buNone/>
            </a:pPr>
            <a:r>
              <a:rPr lang="cs-CZ" sz="2200" dirty="0"/>
              <a:t>	</a:t>
            </a:r>
            <a:r>
              <a:rPr lang="cs-CZ" sz="2200" dirty="0" smtClean="0"/>
              <a:t>- podmínky ze závazných stanovisek dotčených orgánů</a:t>
            </a:r>
          </a:p>
          <a:p>
            <a:pPr marL="0" indent="0" algn="just">
              <a:buNone/>
            </a:pPr>
            <a:r>
              <a:rPr lang="cs-CZ" sz="2200" dirty="0"/>
              <a:t>	</a:t>
            </a:r>
            <a:r>
              <a:rPr lang="cs-CZ" sz="2200" dirty="0" smtClean="0"/>
              <a:t>- uvedení osob, které by byly účastníky stavebního řízení -&gt; § 109 </a:t>
            </a:r>
            <a:r>
              <a:rPr lang="cs-CZ" sz="2200" dirty="0" err="1" smtClean="0"/>
              <a:t>StZ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772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veřejnoprávní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348753"/>
            <a:ext cx="10018713" cy="3774141"/>
          </a:xfrm>
        </p:spPr>
        <p:txBody>
          <a:bodyPr/>
          <a:lstStyle/>
          <a:p>
            <a:pPr algn="just"/>
            <a:r>
              <a:rPr lang="cs-CZ" b="1" dirty="0" smtClean="0"/>
              <a:t>Nezbytné přílohy návrhu: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sz="2000" dirty="0" smtClean="0"/>
              <a:t>- projektová dokumentace ve dvojím vyhotovení</a:t>
            </a:r>
          </a:p>
          <a:p>
            <a:pPr marL="0" indent="0" algn="just">
              <a:buNone/>
            </a:pPr>
            <a:r>
              <a:rPr lang="cs-CZ" sz="2000" dirty="0"/>
              <a:t>	</a:t>
            </a:r>
            <a:r>
              <a:rPr lang="cs-CZ" sz="2000" dirty="0" smtClean="0"/>
              <a:t>(jedno vyhotovení navíc pokud -&gt; není-li obecní úřad v místě stavby stavebním úřadem, 	resp. </a:t>
            </a:r>
            <a:r>
              <a:rPr lang="cs-CZ" sz="2000" dirty="0"/>
              <a:t>p</a:t>
            </a:r>
            <a:r>
              <a:rPr lang="cs-CZ" sz="2000" dirty="0" smtClean="0"/>
              <a:t>okud není stavebník vlastníkem stavby)</a:t>
            </a:r>
          </a:p>
          <a:p>
            <a:pPr marL="0" indent="0" algn="just">
              <a:buNone/>
            </a:pPr>
            <a:r>
              <a:rPr lang="cs-CZ" sz="2000" dirty="0"/>
              <a:t>	</a:t>
            </a:r>
            <a:r>
              <a:rPr lang="cs-CZ" sz="2000" dirty="0" smtClean="0"/>
              <a:t>- další náležitosti stejně jako u žádosti o stavební povolení dle § 110 odst. 2 </a:t>
            </a:r>
            <a:r>
              <a:rPr lang="cs-CZ" sz="2000" dirty="0" err="1" smtClean="0"/>
              <a:t>StZ</a:t>
            </a:r>
            <a:r>
              <a:rPr lang="cs-CZ" sz="2000" dirty="0"/>
              <a:t>	</a:t>
            </a:r>
            <a:r>
              <a:rPr lang="cs-CZ" sz="2000" dirty="0" smtClean="0"/>
              <a:t>			např. doklady prokazující vlastnické právo nebo závazná stanoviska dotčených orgánů</a:t>
            </a:r>
          </a:p>
        </p:txBody>
      </p:sp>
    </p:spTree>
    <p:extLst>
      <p:ext uri="{BB962C8B-B14F-4D97-AF65-F5344CB8AC3E}">
        <p14:creationId xmlns:p14="http://schemas.microsoft.com/office/powerpoint/2010/main" val="366745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Posouzení návrhu veřejnoprávní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Stavební úřad návrh </a:t>
            </a:r>
            <a:r>
              <a:rPr lang="cs-CZ" b="1" dirty="0" smtClean="0"/>
              <a:t>přijme nebo odmítne</a:t>
            </a:r>
          </a:p>
          <a:p>
            <a:pPr algn="just"/>
            <a:r>
              <a:rPr lang="cs-CZ" b="1" dirty="0" smtClean="0"/>
              <a:t>Lhůta</a:t>
            </a:r>
            <a:r>
              <a:rPr lang="cs-CZ" dirty="0" smtClean="0"/>
              <a:t> je stanovena na </a:t>
            </a:r>
            <a:r>
              <a:rPr lang="cs-CZ" b="1" dirty="0" smtClean="0"/>
              <a:t>30 dní </a:t>
            </a:r>
            <a:r>
              <a:rPr lang="cs-CZ" dirty="0" smtClean="0"/>
              <a:t>ode dne doručení návrhu stavebnímu úřadu</a:t>
            </a:r>
          </a:p>
          <a:p>
            <a:pPr algn="just"/>
            <a:r>
              <a:rPr lang="cs-CZ" dirty="0" smtClean="0"/>
              <a:t>Stavební úřad u návrhu zkoumá: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náležitosti podle § 116 odst. 2 </a:t>
            </a:r>
            <a:r>
              <a:rPr lang="cs-CZ" dirty="0" err="1" smtClean="0"/>
              <a:t>StZ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splnění hledisek podle § 111 odst. 1 a 2 </a:t>
            </a:r>
            <a:r>
              <a:rPr lang="cs-CZ" dirty="0" err="1" smtClean="0"/>
              <a:t>StZ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zda byla projektová dokumentace zpracována projektantem</a:t>
            </a:r>
          </a:p>
        </p:txBody>
      </p:sp>
    </p:spTree>
    <p:extLst>
      <p:ext uri="{BB962C8B-B14F-4D97-AF65-F5344CB8AC3E}">
        <p14:creationId xmlns:p14="http://schemas.microsoft.com/office/powerpoint/2010/main" val="425832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Odmítnutí návrhu veřejnoprávní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Pokud stavební úřad návrh odmítne, sdělí stavebníkovi </a:t>
            </a:r>
            <a:r>
              <a:rPr lang="cs-CZ" b="1" dirty="0" smtClean="0"/>
              <a:t>důvody</a:t>
            </a:r>
            <a:r>
              <a:rPr lang="cs-CZ" dirty="0" smtClean="0"/>
              <a:t> odmítnutí</a:t>
            </a:r>
          </a:p>
          <a:p>
            <a:pPr algn="just"/>
            <a:r>
              <a:rPr lang="cs-CZ" dirty="0" smtClean="0"/>
              <a:t>Návrh se </a:t>
            </a:r>
            <a:r>
              <a:rPr lang="cs-CZ" b="1" dirty="0" smtClean="0"/>
              <a:t>odmítne vždy</a:t>
            </a:r>
            <a:r>
              <a:rPr lang="cs-CZ" dirty="0" smtClean="0"/>
              <a:t>, pokud nebyla projektová dokumentace zpracována projektantem!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91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Přijetí návrhu veřejnoprávní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70847"/>
            <a:ext cx="10018713" cy="428512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Po uzavření veřejnoprávní smlouvy je </a:t>
            </a:r>
            <a:r>
              <a:rPr lang="cs-CZ" b="1" dirty="0" smtClean="0"/>
              <a:t>stavebník povinen zajistit souhlasy osob</a:t>
            </a:r>
            <a:r>
              <a:rPr lang="cs-CZ" dirty="0" smtClean="0"/>
              <a:t>, které by byly účastníky stavebního řízení, s danou veřejnoprávní smlouvou.</a:t>
            </a:r>
          </a:p>
          <a:p>
            <a:pPr algn="just"/>
            <a:r>
              <a:rPr lang="cs-CZ" dirty="0" smtClean="0"/>
              <a:t>Po zajištění uvedených souhlasů stavebník předloží veřejnoprávní smlouvu stavebnímu úřadu k </a:t>
            </a:r>
            <a:r>
              <a:rPr lang="cs-CZ" b="1" dirty="0" smtClean="0"/>
              <a:t>vyznačení účinnosti veřejnoprávní smlouvy</a:t>
            </a:r>
            <a:r>
              <a:rPr lang="cs-CZ" dirty="0" smtClean="0"/>
              <a:t>, a to společně s výše uvedenými souhlasy.</a:t>
            </a:r>
          </a:p>
          <a:p>
            <a:pPr algn="just"/>
            <a:r>
              <a:rPr lang="cs-CZ" dirty="0" smtClean="0"/>
              <a:t>Po vyznačení účinnosti veřejnoprávní smlouvy </a:t>
            </a:r>
            <a:r>
              <a:rPr lang="cs-CZ" b="1" dirty="0" smtClean="0"/>
              <a:t>stavební úřad ověří projektovou dokumentaci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Jedno vyhotovení projektové dokumentace zůstává stavebnímu úřadu</a:t>
            </a:r>
          </a:p>
          <a:p>
            <a:pPr algn="just"/>
            <a:r>
              <a:rPr lang="cs-CZ" dirty="0" smtClean="0"/>
              <a:t>Jedno vyhotovení společně se </a:t>
            </a:r>
            <a:r>
              <a:rPr lang="cs-CZ" b="1" dirty="0" smtClean="0"/>
              <a:t>štítkem</a:t>
            </a:r>
            <a:r>
              <a:rPr lang="cs-CZ" dirty="0" smtClean="0"/>
              <a:t> obsahujícím údaje o povolené stavbě</a:t>
            </a:r>
          </a:p>
          <a:p>
            <a:pPr algn="just"/>
            <a:r>
              <a:rPr lang="cs-CZ" dirty="0" smtClean="0"/>
              <a:t>Po jednom vyhotovení obdrží:	- vlastník stavby, není-li stavebníkem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								- místní obecní úřad, není-li stavebním úřadem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401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veřejnoprávní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Účinky veřejnoprávní smlouvy zanikají </a:t>
            </a:r>
            <a:r>
              <a:rPr lang="cs-CZ" b="1" dirty="0" smtClean="0"/>
              <a:t>uplynutím 2 let </a:t>
            </a:r>
            <a:r>
              <a:rPr lang="cs-CZ" dirty="0" smtClean="0"/>
              <a:t>ode dne její účinnosti, </a:t>
            </a:r>
            <a:r>
              <a:rPr lang="cs-CZ" b="1" dirty="0" smtClean="0"/>
              <a:t>nebyla-li stavba </a:t>
            </a:r>
            <a:r>
              <a:rPr lang="cs-CZ" dirty="0" smtClean="0"/>
              <a:t>v této lhůtě </a:t>
            </a:r>
            <a:r>
              <a:rPr lang="cs-CZ" b="1" dirty="0" smtClean="0"/>
              <a:t>zahájena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Účinky </a:t>
            </a:r>
            <a:r>
              <a:rPr lang="cs-CZ" b="1" dirty="0" smtClean="0"/>
              <a:t>lze</a:t>
            </a:r>
            <a:r>
              <a:rPr lang="cs-CZ" dirty="0" smtClean="0"/>
              <a:t> na žádost stavebníka </a:t>
            </a:r>
            <a:r>
              <a:rPr lang="cs-CZ" b="1" dirty="0" smtClean="0"/>
              <a:t>prodloužit</a:t>
            </a:r>
            <a:r>
              <a:rPr lang="cs-CZ" dirty="0" smtClean="0"/>
              <a:t>, avšak žádost musí být stavebnímu úřadu doručena před zánikem účinků veřejnoprávní smlouvy.</a:t>
            </a:r>
          </a:p>
          <a:p>
            <a:pPr algn="just"/>
            <a:r>
              <a:rPr lang="cs-CZ" dirty="0" smtClean="0"/>
              <a:t>Pokud </a:t>
            </a:r>
            <a:r>
              <a:rPr lang="cs-CZ" b="1" dirty="0" smtClean="0"/>
              <a:t>osoby</a:t>
            </a:r>
            <a:r>
              <a:rPr lang="cs-CZ" dirty="0" smtClean="0"/>
              <a:t>, které by byly účastníky stavebního řízení, </a:t>
            </a:r>
            <a:r>
              <a:rPr lang="cs-CZ" b="1" dirty="0" smtClean="0"/>
              <a:t>nevyjádří souhlas </a:t>
            </a:r>
            <a:r>
              <a:rPr lang="cs-CZ" dirty="0" smtClean="0"/>
              <a:t>s prodloužením účinnosti veřejnoprávní smlouvy, </a:t>
            </a:r>
            <a:r>
              <a:rPr lang="cs-CZ" b="1" dirty="0" smtClean="0"/>
              <a:t>stavební úřad rozhodne postupem podle § 115 odst. 4 </a:t>
            </a:r>
            <a:r>
              <a:rPr lang="cs-CZ" b="1" dirty="0" err="1" smtClean="0"/>
              <a:t>StZ</a:t>
            </a:r>
            <a:r>
              <a:rPr lang="cs-CZ" dirty="0" smtClean="0"/>
              <a:t> -&gt; návrh posoudí jako žádost o prodloužení účinnosti stavebního povolení.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734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Odstoupení od veřejnoprávní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Stavebník má právo </a:t>
            </a:r>
            <a:r>
              <a:rPr lang="cs-CZ" dirty="0" smtClean="0"/>
              <a:t>od uzavřené veřejnoprávní smlouvy </a:t>
            </a:r>
            <a:r>
              <a:rPr lang="cs-CZ" b="1" dirty="0" smtClean="0"/>
              <a:t>odstoupit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Pouze se oznamuje stavebnímu úřadu upouštění od stavebního záměru.</a:t>
            </a:r>
          </a:p>
          <a:p>
            <a:pPr algn="just"/>
            <a:r>
              <a:rPr lang="cs-CZ" b="1" dirty="0" smtClean="0"/>
              <a:t>Podmínkou</a:t>
            </a:r>
            <a:r>
              <a:rPr lang="cs-CZ" dirty="0" smtClean="0"/>
              <a:t> je nezahájení realizace stavebního záměru!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579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TC103457496[[fn=Paralaxa]]</Template>
  <TotalTime>66</TotalTime>
  <Words>465</Words>
  <Application>Microsoft Office PowerPoint</Application>
  <PresentationFormat>Širokoúhlá obrazovka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Corbel</vt:lpstr>
      <vt:lpstr>Paralaxa</vt:lpstr>
      <vt:lpstr>Veřejnoprávní smlouva</vt:lpstr>
      <vt:lpstr>Veřejnoprávní smlouva</vt:lpstr>
      <vt:lpstr>Návrh veřejnoprávní smlouvy</vt:lpstr>
      <vt:lpstr>Návrh veřejnoprávní smlouvy</vt:lpstr>
      <vt:lpstr>Posouzení návrhu veřejnoprávní smlouvy</vt:lpstr>
      <vt:lpstr>Odmítnutí návrhu veřejnoprávní smlouvy</vt:lpstr>
      <vt:lpstr>Přijetí návrhu veřejnoprávní smlouvy</vt:lpstr>
      <vt:lpstr>Účinky veřejnoprávní smlouvy</vt:lpstr>
      <vt:lpstr>Odstoupení od veřejnoprávní smlouva</vt:lpstr>
      <vt:lpstr>Opravné prostředky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Veřejnoprávní smlouva</dc:title>
  <dc:creator>Zdeněk Matouš</dc:creator>
  <cp:lastModifiedBy>Zdeněk Matouš</cp:lastModifiedBy>
  <cp:revision>10</cp:revision>
  <dcterms:created xsi:type="dcterms:W3CDTF">2014-11-04T06:41:31Z</dcterms:created>
  <dcterms:modified xsi:type="dcterms:W3CDTF">2014-11-04T07:48:23Z</dcterms:modified>
</cp:coreProperties>
</file>