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0" r:id="rId3"/>
    <p:sldId id="276" r:id="rId4"/>
    <p:sldId id="274" r:id="rId5"/>
    <p:sldId id="275" r:id="rId6"/>
    <p:sldId id="277" r:id="rId7"/>
    <p:sldId id="271" r:id="rId8"/>
    <p:sldId id="272" r:id="rId9"/>
    <p:sldId id="258" r:id="rId10"/>
    <p:sldId id="262" r:id="rId11"/>
    <p:sldId id="265" r:id="rId12"/>
    <p:sldId id="278" r:id="rId13"/>
    <p:sldId id="266" r:id="rId14"/>
    <p:sldId id="279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9C325F0-9967-C14C-969E-BC013F61F76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5AED55-2F83-9442-A302-8C53733C13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Role of Hate Speech in International Criminal Law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8866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Calibri" charset="0"/>
              </a:rPr>
              <a:t>S</a:t>
            </a:r>
            <a:r>
              <a:rPr lang="en-US" dirty="0" err="1">
                <a:latin typeface="Calibri" charset="0"/>
              </a:rPr>
              <a:t>peech</a:t>
            </a:r>
            <a:r>
              <a:rPr lang="en-US" dirty="0">
                <a:latin typeface="Calibri" charset="0"/>
              </a:rPr>
              <a:t> </a:t>
            </a:r>
            <a:r>
              <a:rPr lang="en-US" b="1" u="sng" dirty="0">
                <a:solidFill>
                  <a:srgbClr val="0070C0"/>
                </a:solidFill>
                <a:latin typeface="Calibri" charset="0"/>
              </a:rPr>
              <a:t>promoting</a:t>
            </a:r>
            <a:r>
              <a:rPr lang="en-US" u="sng" dirty="0">
                <a:solidFill>
                  <a:srgbClr val="0070C0"/>
                </a:solidFill>
                <a:latin typeface="Calibri" charset="0"/>
              </a:rPr>
              <a:t> </a:t>
            </a:r>
            <a:r>
              <a:rPr lang="en-US" b="1" u="sng" dirty="0">
                <a:solidFill>
                  <a:srgbClr val="0070C0"/>
                </a:solidFill>
                <a:latin typeface="Calibri" charset="0"/>
              </a:rPr>
              <a:t>ethnic</a:t>
            </a:r>
            <a:r>
              <a:rPr lang="cs-CZ" b="1" u="sng" dirty="0">
                <a:solidFill>
                  <a:srgbClr val="0070C0"/>
                </a:solidFill>
                <a:latin typeface="Calibri" charset="0"/>
              </a:rPr>
              <a:t> </a:t>
            </a:r>
            <a:r>
              <a:rPr lang="en-US" b="1" u="sng" dirty="0">
                <a:solidFill>
                  <a:srgbClr val="0070C0"/>
                </a:solidFill>
                <a:latin typeface="Calibri" charset="0"/>
              </a:rPr>
              <a:t>hatred</a:t>
            </a:r>
            <a:r>
              <a:rPr lang="en-US" b="1" dirty="0"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falls beyond the bounds of </a:t>
            </a:r>
            <a:r>
              <a:rPr lang="en-US" b="1" dirty="0">
                <a:latin typeface="Calibri" charset="0"/>
              </a:rPr>
              <a:t>protected speech</a:t>
            </a:r>
            <a:r>
              <a:rPr lang="cs-CZ" b="1" dirty="0">
                <a:latin typeface="Calibri" charset="0"/>
              </a:rPr>
              <a:t>.</a:t>
            </a:r>
            <a:r>
              <a:rPr lang="cs-CZ" dirty="0">
                <a:latin typeface="Calibri" charset="0"/>
              </a:rPr>
              <a:t> </a:t>
            </a:r>
          </a:p>
          <a:p>
            <a:pPr algn="just"/>
            <a:r>
              <a:rPr lang="en-US" dirty="0">
                <a:latin typeface="Calibri" charset="0"/>
              </a:rPr>
              <a:t>“not all of the writings published in </a:t>
            </a:r>
            <a:r>
              <a:rPr lang="en-US" i="1" dirty="0" err="1">
                <a:latin typeface="Calibri" charset="0"/>
              </a:rPr>
              <a:t>Kangura</a:t>
            </a:r>
            <a:r>
              <a:rPr lang="en-US" i="1" dirty="0"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constitute </a:t>
            </a:r>
            <a:r>
              <a:rPr lang="en-US" b="1" dirty="0">
                <a:latin typeface="Calibri" charset="0"/>
              </a:rPr>
              <a:t>direct incitement</a:t>
            </a:r>
            <a:r>
              <a:rPr lang="en-US" dirty="0">
                <a:latin typeface="Calibri" charset="0"/>
              </a:rPr>
              <a:t>. </a:t>
            </a:r>
            <a:r>
              <a:rPr lang="cs-CZ" dirty="0">
                <a:latin typeface="Calibri" charset="0"/>
              </a:rPr>
              <a:t>‚</a:t>
            </a:r>
            <a:r>
              <a:rPr lang="en-US" i="1" dirty="0">
                <a:latin typeface="Calibri" charset="0"/>
              </a:rPr>
              <a:t>A</a:t>
            </a:r>
            <a:r>
              <a:rPr lang="cs-CZ" i="1" dirty="0">
                <a:latin typeface="Calibri" charset="0"/>
              </a:rPr>
              <a:t> </a:t>
            </a:r>
            <a:r>
              <a:rPr lang="en-US" i="1" dirty="0">
                <a:latin typeface="Calibri" charset="0"/>
              </a:rPr>
              <a:t>Cockroach Cannot Give Birth to a </a:t>
            </a:r>
            <a:r>
              <a:rPr lang="en-US" i="1" dirty="0" smtClean="0">
                <a:latin typeface="Calibri" charset="0"/>
              </a:rPr>
              <a:t>Butterfly, </a:t>
            </a:r>
            <a:r>
              <a:rPr lang="en-US" dirty="0">
                <a:latin typeface="Calibri" charset="0"/>
              </a:rPr>
              <a:t>brimming with ethnic hatred but did not call on readers </a:t>
            </a:r>
            <a:r>
              <a:rPr lang="en-US" b="1" u="sng" dirty="0">
                <a:solidFill>
                  <a:srgbClr val="0070C0"/>
                </a:solidFill>
                <a:latin typeface="Calibri" charset="0"/>
              </a:rPr>
              <a:t>to </a:t>
            </a:r>
            <a:r>
              <a:rPr lang="en-US" b="1" u="sng" dirty="0" err="1">
                <a:solidFill>
                  <a:srgbClr val="0070C0"/>
                </a:solidFill>
                <a:latin typeface="Calibri" charset="0"/>
              </a:rPr>
              <a:t>tak</a:t>
            </a:r>
            <a:r>
              <a:rPr lang="cs-CZ" b="1" u="sng" dirty="0">
                <a:solidFill>
                  <a:srgbClr val="0070C0"/>
                </a:solidFill>
                <a:latin typeface="Calibri" charset="0"/>
              </a:rPr>
              <a:t>e </a:t>
            </a:r>
            <a:r>
              <a:rPr lang="en-US" b="1" u="sng" dirty="0">
                <a:solidFill>
                  <a:srgbClr val="0070C0"/>
                </a:solidFill>
                <a:latin typeface="Calibri" charset="0"/>
              </a:rPr>
              <a:t>action</a:t>
            </a:r>
            <a:r>
              <a:rPr lang="en-US" dirty="0">
                <a:latin typeface="Calibri" charset="0"/>
              </a:rPr>
              <a:t> against the Tutsi population.”</a:t>
            </a:r>
          </a:p>
          <a:p>
            <a:pPr algn="just"/>
            <a:endParaRPr lang="en-US" i="1" dirty="0">
              <a:latin typeface="Calibri" charset="0"/>
            </a:endParaRPr>
          </a:p>
          <a:p>
            <a:endParaRPr lang="cs-CZ" dirty="0">
              <a:latin typeface="Calibri" charset="0"/>
            </a:endParaRPr>
          </a:p>
        </p:txBody>
      </p:sp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>
                <a:latin typeface="Arial" charset="0"/>
              </a:rPr>
              <a:t>Hate Speech as a part of Incitement to Genocide</a:t>
            </a:r>
            <a:r>
              <a:rPr lang="cs-CZ" sz="400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8293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cs-CZ" sz="2500" dirty="0" err="1">
                <a:latin typeface="Calibri" charset="0"/>
              </a:rPr>
              <a:t>The</a:t>
            </a:r>
            <a:r>
              <a:rPr lang="cs-CZ" sz="2500" dirty="0">
                <a:latin typeface="Calibri" charset="0"/>
              </a:rPr>
              <a:t> </a:t>
            </a:r>
            <a:r>
              <a:rPr lang="cs-CZ" sz="2500" dirty="0" smtClean="0">
                <a:latin typeface="Calibri" charset="0"/>
              </a:rPr>
              <a:t>Office </a:t>
            </a:r>
            <a:r>
              <a:rPr lang="cs-CZ" sz="2500" dirty="0" err="1" smtClean="0">
                <a:latin typeface="Calibri" charset="0"/>
              </a:rPr>
              <a:t>of</a:t>
            </a:r>
            <a:r>
              <a:rPr lang="cs-CZ" sz="2500" dirty="0" smtClean="0">
                <a:latin typeface="Calibri" charset="0"/>
              </a:rPr>
              <a:t> </a:t>
            </a:r>
            <a:r>
              <a:rPr lang="cs-CZ" sz="2500" dirty="0" err="1" smtClean="0">
                <a:latin typeface="Calibri" charset="0"/>
              </a:rPr>
              <a:t>the</a:t>
            </a:r>
            <a:r>
              <a:rPr lang="cs-CZ" sz="2500" dirty="0" smtClean="0">
                <a:latin typeface="Calibri" charset="0"/>
              </a:rPr>
              <a:t> </a:t>
            </a:r>
            <a:r>
              <a:rPr lang="cs-CZ" sz="2500" dirty="0" err="1" smtClean="0">
                <a:latin typeface="Calibri" charset="0"/>
              </a:rPr>
              <a:t>Prosecutor</a:t>
            </a:r>
            <a:r>
              <a:rPr lang="cs-CZ" sz="2500" dirty="0" smtClean="0">
                <a:latin typeface="Calibri" charset="0"/>
              </a:rPr>
              <a:t> </a:t>
            </a:r>
            <a:r>
              <a:rPr lang="cs-CZ" sz="2500" dirty="0" err="1" smtClean="0">
                <a:latin typeface="Calibri" charset="0"/>
              </a:rPr>
              <a:t>at</a:t>
            </a:r>
            <a:r>
              <a:rPr lang="cs-CZ" sz="2500" dirty="0" smtClean="0">
                <a:latin typeface="Calibri" charset="0"/>
              </a:rPr>
              <a:t> </a:t>
            </a:r>
            <a:r>
              <a:rPr lang="cs-CZ" sz="2500" dirty="0" err="1" smtClean="0">
                <a:latin typeface="Calibri" charset="0"/>
              </a:rPr>
              <a:t>the</a:t>
            </a:r>
            <a:r>
              <a:rPr lang="cs-CZ" sz="2500" dirty="0" smtClean="0">
                <a:latin typeface="Calibri" charset="0"/>
              </a:rPr>
              <a:t> ICTY:</a:t>
            </a:r>
            <a:endParaRPr lang="cs-CZ" sz="25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en-US" sz="2800" b="1" dirty="0">
                <a:latin typeface="Calibri" charset="0"/>
              </a:rPr>
              <a:t>persecution as</a:t>
            </a:r>
            <a:r>
              <a:rPr lang="cs-CZ" sz="2800" b="1" dirty="0">
                <a:latin typeface="Calibri" charset="0"/>
              </a:rPr>
              <a:t> </a:t>
            </a:r>
            <a:r>
              <a:rPr lang="en-US" sz="2800" b="1" dirty="0">
                <a:latin typeface="Calibri" charset="0"/>
              </a:rPr>
              <a:t>a crime against humanity</a:t>
            </a:r>
            <a:r>
              <a:rPr lang="en-US" sz="2800" dirty="0">
                <a:latin typeface="Calibri" charset="0"/>
              </a:rPr>
              <a:t> based upon the act of “</a:t>
            </a:r>
            <a:r>
              <a:rPr lang="en-US" sz="2800" u="sng" dirty="0">
                <a:latin typeface="Calibri" charset="0"/>
              </a:rPr>
              <a:t>encouraging and</a:t>
            </a:r>
            <a:r>
              <a:rPr lang="cs-CZ" sz="2800" u="sng" dirty="0">
                <a:latin typeface="Calibri" charset="0"/>
              </a:rPr>
              <a:t> </a:t>
            </a:r>
            <a:r>
              <a:rPr lang="en-US" sz="2800" u="sng" dirty="0">
                <a:latin typeface="Calibri" charset="0"/>
              </a:rPr>
              <a:t>promoting hatred on political etc. grounds</a:t>
            </a:r>
            <a:r>
              <a:rPr lang="en-US" sz="2800" dirty="0">
                <a:latin typeface="Calibri" charset="0"/>
              </a:rPr>
              <a:t>.”</a:t>
            </a:r>
            <a:r>
              <a:rPr lang="cs-CZ" sz="2800" dirty="0">
                <a:latin typeface="Calibri" charset="0"/>
              </a:rPr>
              <a:t> 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cs-CZ" sz="2800" dirty="0">
              <a:latin typeface="Calibri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n-US" sz="2500" dirty="0">
              <a:latin typeface="Calibri" charset="0"/>
            </a:endParaRPr>
          </a:p>
          <a:p>
            <a:pPr>
              <a:lnSpc>
                <a:spcPct val="80000"/>
              </a:lnSpc>
            </a:pPr>
            <a:endParaRPr lang="cs-CZ" sz="2500" dirty="0">
              <a:latin typeface="Calibri" charset="0"/>
            </a:endParaRPr>
          </a:p>
        </p:txBody>
      </p:sp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err="1" smtClean="0">
                <a:latin typeface="Calibri" charset="0"/>
              </a:rPr>
              <a:t>Persecution</a:t>
            </a:r>
            <a:r>
              <a:rPr lang="cs-CZ" sz="3600" dirty="0" smtClean="0">
                <a:latin typeface="Calibri" charset="0"/>
              </a:rPr>
              <a:t> as a </a:t>
            </a:r>
            <a:r>
              <a:rPr lang="cs-CZ" sz="3600" dirty="0" err="1" smtClean="0">
                <a:latin typeface="Calibri" charset="0"/>
              </a:rPr>
              <a:t>Crime</a:t>
            </a:r>
            <a:r>
              <a:rPr lang="cs-CZ" sz="3600" dirty="0" smtClean="0">
                <a:latin typeface="Calibri" charset="0"/>
              </a:rPr>
              <a:t> </a:t>
            </a:r>
            <a:r>
              <a:rPr lang="cs-CZ" sz="3600" dirty="0" err="1" smtClean="0">
                <a:latin typeface="Calibri" charset="0"/>
              </a:rPr>
              <a:t>against</a:t>
            </a:r>
            <a:r>
              <a:rPr lang="cs-CZ" sz="3600" dirty="0" smtClean="0">
                <a:latin typeface="Calibri" charset="0"/>
              </a:rPr>
              <a:t> Humanity:</a:t>
            </a:r>
            <a:br>
              <a:rPr lang="cs-CZ" sz="3600" dirty="0" smtClean="0">
                <a:latin typeface="Calibri" charset="0"/>
              </a:rPr>
            </a:br>
            <a:r>
              <a:rPr lang="cs-CZ" sz="3600" dirty="0" err="1" smtClean="0">
                <a:latin typeface="Calibri" charset="0"/>
              </a:rPr>
              <a:t>The</a:t>
            </a:r>
            <a:r>
              <a:rPr lang="cs-CZ" sz="3600" dirty="0" smtClean="0">
                <a:latin typeface="Calibri" charset="0"/>
              </a:rPr>
              <a:t> </a:t>
            </a:r>
            <a:r>
              <a:rPr lang="cs-CZ" sz="3600" dirty="0">
                <a:latin typeface="Calibri" charset="0"/>
              </a:rPr>
              <a:t>ICTY: </a:t>
            </a:r>
            <a:r>
              <a:rPr lang="cs-CZ" sz="3600" dirty="0" err="1">
                <a:latin typeface="Calibri" charset="0"/>
              </a:rPr>
              <a:t>Dario</a:t>
            </a:r>
            <a:r>
              <a:rPr lang="cs-CZ" sz="3600" dirty="0">
                <a:latin typeface="Calibri" charset="0"/>
              </a:rPr>
              <a:t> </a:t>
            </a:r>
            <a:r>
              <a:rPr lang="cs-CZ" sz="3600" dirty="0" err="1">
                <a:latin typeface="Calibri" charset="0"/>
              </a:rPr>
              <a:t>Kordic</a:t>
            </a:r>
            <a:r>
              <a:rPr lang="cs-CZ" sz="3600" dirty="0">
                <a:latin typeface="Calibri" charset="0"/>
              </a:rPr>
              <a:t> case</a:t>
            </a:r>
            <a:r>
              <a:rPr lang="cs-CZ" dirty="0">
                <a:latin typeface="Calibri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6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cs-CZ" dirty="0" err="1">
                <a:latin typeface="Calibri" charset="0"/>
              </a:rPr>
              <a:t>The</a:t>
            </a:r>
            <a:r>
              <a:rPr lang="cs-CZ" dirty="0">
                <a:latin typeface="Calibri" charset="0"/>
              </a:rPr>
              <a:t> </a:t>
            </a:r>
            <a:r>
              <a:rPr lang="cs-CZ" dirty="0" smtClean="0">
                <a:latin typeface="Calibri" charset="0"/>
              </a:rPr>
              <a:t>ICTY: </a:t>
            </a:r>
            <a:endParaRPr lang="cs-CZ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en-US" sz="2800" dirty="0" smtClean="0">
                <a:latin typeface="Calibri" charset="0"/>
              </a:rPr>
              <a:t>It </a:t>
            </a:r>
            <a:r>
              <a:rPr lang="en-US" sz="2800" dirty="0">
                <a:latin typeface="Calibri" charset="0"/>
              </a:rPr>
              <a:t>is not enumerated as a crime elsewhere in the [ICTY]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Statute, but most importantly, </a:t>
            </a:r>
            <a:r>
              <a:rPr lang="en-US" sz="2800" u="sng" dirty="0">
                <a:latin typeface="Calibri" charset="0"/>
              </a:rPr>
              <a:t>it does not rise to the</a:t>
            </a:r>
            <a:r>
              <a:rPr lang="cs-CZ" sz="2800" u="sng" dirty="0">
                <a:latin typeface="Calibri" charset="0"/>
              </a:rPr>
              <a:t> </a:t>
            </a:r>
            <a:r>
              <a:rPr lang="en-US" sz="2800" u="sng" dirty="0">
                <a:latin typeface="Calibri" charset="0"/>
              </a:rPr>
              <a:t>same level of gravity as the other acts </a:t>
            </a:r>
            <a:r>
              <a:rPr lang="en-US" sz="2800" dirty="0">
                <a:latin typeface="Calibri" charset="0"/>
              </a:rPr>
              <a:t>enumerated in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Article 5 [of the statute]. Furthermore, the criminal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prohibition of this act has not attained the status of custom</a:t>
            </a:r>
            <a:r>
              <a:rPr lang="cs-CZ" sz="2800" dirty="0">
                <a:latin typeface="Calibri" charset="0"/>
              </a:rPr>
              <a:t>a</a:t>
            </a:r>
            <a:r>
              <a:rPr lang="en-US" sz="2800" dirty="0" err="1">
                <a:latin typeface="Calibri" charset="0"/>
              </a:rPr>
              <a:t>ry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international law. Thus to convict the accused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for such an act as is alleged as persecution would violate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the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principle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of</a:t>
            </a:r>
            <a:r>
              <a:rPr lang="cs-CZ" sz="2800" dirty="0">
                <a:latin typeface="Calibri" charset="0"/>
              </a:rPr>
              <a:t> legality</a:t>
            </a:r>
            <a:r>
              <a:rPr lang="cs-CZ" sz="2800" dirty="0" smtClean="0">
                <a:latin typeface="Calibri" charset="0"/>
              </a:rPr>
              <a:t>.</a:t>
            </a:r>
            <a:endParaRPr lang="cs-CZ" sz="2800" dirty="0">
              <a:latin typeface="Calibri" charset="0"/>
            </a:endParaRP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alibri"/>
                <a:cs typeface="Calibri"/>
              </a:rPr>
              <a:t>Persecution as a Crime against Humanity:</a:t>
            </a:r>
            <a:br>
              <a:rPr lang="en-US" sz="3200" dirty="0">
                <a:latin typeface="Calibri"/>
                <a:cs typeface="Calibri"/>
              </a:rPr>
            </a:br>
            <a:r>
              <a:rPr lang="en-US" sz="3200" dirty="0">
                <a:latin typeface="Calibri"/>
                <a:cs typeface="Calibri"/>
              </a:rPr>
              <a:t>The ICTY: Dario </a:t>
            </a:r>
            <a:r>
              <a:rPr lang="en-US" sz="3200" dirty="0" err="1">
                <a:latin typeface="Calibri"/>
                <a:cs typeface="Calibri"/>
              </a:rPr>
              <a:t>Kordic</a:t>
            </a:r>
            <a:r>
              <a:rPr lang="en-US" sz="3200" dirty="0">
                <a:latin typeface="Calibri"/>
                <a:cs typeface="Calibri"/>
              </a:rPr>
              <a:t> case </a:t>
            </a:r>
          </a:p>
        </p:txBody>
      </p:sp>
    </p:spTree>
    <p:extLst>
      <p:ext uri="{BB962C8B-B14F-4D97-AF65-F5344CB8AC3E}">
        <p14:creationId xmlns:p14="http://schemas.microsoft.com/office/powerpoint/2010/main" val="3853320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cs-CZ" sz="2800" dirty="0" err="1">
                <a:latin typeface="Calibri" charset="0"/>
              </a:rPr>
              <a:t>Judge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 smtClean="0">
                <a:latin typeface="Calibri" charset="0"/>
              </a:rPr>
              <a:t>Pocar</a:t>
            </a:r>
            <a:r>
              <a:rPr lang="cs-CZ" sz="2800" dirty="0" smtClean="0">
                <a:latin typeface="Calibri" charset="0"/>
              </a:rPr>
              <a:t>:</a:t>
            </a:r>
            <a:endParaRPr lang="cs-CZ" sz="28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endParaRPr lang="cs-CZ" sz="28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en-US" sz="2800" dirty="0" smtClean="0">
                <a:latin typeface="Calibri" charset="0"/>
              </a:rPr>
              <a:t>“</a:t>
            </a:r>
            <a:r>
              <a:rPr lang="cs-CZ" sz="2800" dirty="0" smtClean="0">
                <a:latin typeface="Calibri" charset="0"/>
              </a:rPr>
              <a:t>H</a:t>
            </a:r>
            <a:r>
              <a:rPr lang="en-US" sz="2800" dirty="0" smtClean="0">
                <a:latin typeface="Calibri" charset="0"/>
              </a:rPr>
              <a:t>ate </a:t>
            </a:r>
            <a:r>
              <a:rPr lang="en-US" sz="2800" dirty="0">
                <a:latin typeface="Calibri" charset="0"/>
              </a:rPr>
              <a:t>speech targeting a population on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one of the prohibited discriminatory grounds violates the right to respect for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human dignity of the members of that group and thus constitutes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discrimination</a:t>
            </a:r>
            <a:r>
              <a:rPr lang="cs-CZ" sz="2800" dirty="0">
                <a:latin typeface="Calibri" charset="0"/>
              </a:rPr>
              <a:t> in </a:t>
            </a:r>
            <a:r>
              <a:rPr lang="cs-CZ" sz="2800" dirty="0" err="1">
                <a:latin typeface="Calibri" charset="0"/>
              </a:rPr>
              <a:t>fact</a:t>
            </a:r>
            <a:r>
              <a:rPr lang="cs-CZ" sz="2800" dirty="0">
                <a:latin typeface="Calibri" charset="0"/>
              </a:rPr>
              <a:t>.</a:t>
            </a:r>
            <a:r>
              <a:rPr lang="en-US" sz="2800" dirty="0">
                <a:latin typeface="Calibri" charset="0"/>
              </a:rPr>
              <a:t> "</a:t>
            </a:r>
            <a:r>
              <a:rPr lang="cs-CZ" sz="2800" dirty="0">
                <a:latin typeface="Calibri" charset="0"/>
              </a:rPr>
              <a:t> 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en-US" sz="20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endParaRPr lang="cs-CZ" sz="24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endParaRPr lang="cs-CZ" sz="24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endParaRPr lang="cs-CZ" sz="2000" dirty="0">
              <a:latin typeface="Calibri" charset="0"/>
            </a:endParaRPr>
          </a:p>
          <a:p>
            <a:pPr>
              <a:lnSpc>
                <a:spcPct val="80000"/>
              </a:lnSpc>
            </a:pPr>
            <a:endParaRPr lang="cs-CZ" sz="2000" dirty="0">
              <a:latin typeface="Calibri" charset="0"/>
            </a:endParaRPr>
          </a:p>
        </p:txBody>
      </p:sp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latin typeface="Calibri" charset="0"/>
              </a:rPr>
              <a:t>Persecution</a:t>
            </a:r>
            <a:r>
              <a:rPr lang="cs-CZ" sz="3600" dirty="0">
                <a:latin typeface="Calibri" charset="0"/>
              </a:rPr>
              <a:t> as a </a:t>
            </a:r>
            <a:r>
              <a:rPr lang="cs-CZ" sz="3600" dirty="0" err="1">
                <a:latin typeface="Calibri" charset="0"/>
              </a:rPr>
              <a:t>Crime</a:t>
            </a:r>
            <a:r>
              <a:rPr lang="cs-CZ" sz="3600" dirty="0">
                <a:latin typeface="Calibri" charset="0"/>
              </a:rPr>
              <a:t> </a:t>
            </a:r>
            <a:r>
              <a:rPr lang="cs-CZ" sz="3600" dirty="0" err="1">
                <a:latin typeface="Calibri" charset="0"/>
              </a:rPr>
              <a:t>against</a:t>
            </a:r>
            <a:r>
              <a:rPr lang="cs-CZ" sz="3600" dirty="0">
                <a:latin typeface="Calibri" charset="0"/>
              </a:rPr>
              <a:t> Humanity</a:t>
            </a:r>
          </a:p>
        </p:txBody>
      </p:sp>
    </p:spTree>
    <p:extLst>
      <p:ext uri="{BB962C8B-B14F-4D97-AF65-F5344CB8AC3E}">
        <p14:creationId xmlns:p14="http://schemas.microsoft.com/office/powerpoint/2010/main" val="3238332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latin typeface="Calibri" charset="0"/>
              </a:rPr>
              <a:t>"</a:t>
            </a:r>
            <a:r>
              <a:rPr lang="en-US" sz="2800" b="1" dirty="0">
                <a:latin typeface="Calibri" charset="0"/>
              </a:rPr>
              <a:t>Hate speech</a:t>
            </a:r>
            <a:r>
              <a:rPr lang="en-US" sz="2800" dirty="0">
                <a:latin typeface="Calibri" charset="0"/>
              </a:rPr>
              <a:t>, such as in the </a:t>
            </a:r>
            <a:r>
              <a:rPr lang="en-US" sz="2800" i="1" dirty="0">
                <a:latin typeface="Calibri" charset="0"/>
              </a:rPr>
              <a:t>Media Case, </a:t>
            </a:r>
            <a:r>
              <a:rPr lang="en-US" sz="2800" dirty="0">
                <a:latin typeface="Calibri" charset="0"/>
              </a:rPr>
              <a:t>which is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b="1" dirty="0">
                <a:latin typeface="Calibri" charset="0"/>
              </a:rPr>
              <a:t>accompanied by</a:t>
            </a:r>
            <a:r>
              <a:rPr lang="en-US" sz="2800" dirty="0">
                <a:latin typeface="Calibri" charset="0"/>
              </a:rPr>
              <a:t> incitement to commit genocide and is part of a massive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campaign of other discriminatory acts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u="sng" dirty="0">
                <a:latin typeface="Calibri" charset="0"/>
              </a:rPr>
              <a:t>including acts of violence against</a:t>
            </a:r>
            <a:r>
              <a:rPr lang="cs-CZ" sz="2800" u="sng" dirty="0">
                <a:latin typeface="Calibri" charset="0"/>
              </a:rPr>
              <a:t> </a:t>
            </a:r>
            <a:r>
              <a:rPr lang="en-US" sz="2800" u="sng" dirty="0">
                <a:latin typeface="Calibri" charset="0"/>
              </a:rPr>
              <a:t>property and persons </a:t>
            </a:r>
            <a:r>
              <a:rPr lang="en-US" sz="2800" dirty="0">
                <a:latin typeface="Calibri" charset="0"/>
              </a:rPr>
              <a:t>– without any doubt does rise to the required level of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gravity so as to amount to persecution. This legal finding is, in my view,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firmly grounded in existing </a:t>
            </a:r>
            <a:r>
              <a:rPr lang="en-US" sz="2800" u="sng" dirty="0">
                <a:latin typeface="Calibri" charset="0"/>
              </a:rPr>
              <a:t>limitations on freedom of expression in</a:t>
            </a:r>
            <a:r>
              <a:rPr lang="cs-CZ" sz="2800" u="sng" dirty="0">
                <a:latin typeface="Calibri" charset="0"/>
              </a:rPr>
              <a:t> IL</a:t>
            </a:r>
            <a:r>
              <a:rPr lang="cs-CZ" sz="2800" dirty="0">
                <a:latin typeface="Calibri" charset="0"/>
              </a:rPr>
              <a:t>.</a:t>
            </a:r>
            <a:r>
              <a:rPr lang="en-US" sz="2800" dirty="0">
                <a:latin typeface="Calibri" charset="0"/>
              </a:rPr>
              <a:t> </a:t>
            </a:r>
            <a:r>
              <a:rPr lang="en-US" sz="2800" dirty="0" smtClean="0">
                <a:latin typeface="Calibri" charset="0"/>
              </a:rPr>
              <a:t>” (Judge </a:t>
            </a:r>
            <a:r>
              <a:rPr lang="en-US" sz="2800" dirty="0" err="1" smtClean="0">
                <a:latin typeface="Calibri" charset="0"/>
              </a:rPr>
              <a:t>Pocar</a:t>
            </a:r>
            <a:r>
              <a:rPr lang="en-US" sz="2800" dirty="0" smtClean="0">
                <a:latin typeface="Calibri" charset="0"/>
              </a:rPr>
              <a:t>)</a:t>
            </a:r>
            <a:endParaRPr lang="en-US" sz="2800" dirty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latin typeface="Calibri" charset="0"/>
              </a:rPr>
              <a:t>Persecution</a:t>
            </a:r>
            <a:r>
              <a:rPr lang="cs-CZ" sz="3600" dirty="0">
                <a:latin typeface="Calibri" charset="0"/>
              </a:rPr>
              <a:t> as a </a:t>
            </a:r>
            <a:r>
              <a:rPr lang="cs-CZ" sz="3600" dirty="0" err="1">
                <a:latin typeface="Calibri" charset="0"/>
              </a:rPr>
              <a:t>Crime</a:t>
            </a:r>
            <a:r>
              <a:rPr lang="cs-CZ" sz="3600" dirty="0">
                <a:latin typeface="Calibri" charset="0"/>
              </a:rPr>
              <a:t> </a:t>
            </a:r>
            <a:r>
              <a:rPr lang="cs-CZ" sz="3600" dirty="0" err="1">
                <a:latin typeface="Calibri" charset="0"/>
              </a:rPr>
              <a:t>against</a:t>
            </a:r>
            <a:r>
              <a:rPr lang="cs-CZ" sz="3600" dirty="0">
                <a:latin typeface="Calibri" charset="0"/>
              </a:rPr>
              <a:t> Humanity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363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endParaRPr lang="cs-CZ" sz="28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en-US" sz="2800" dirty="0" err="1">
                <a:latin typeface="Calibri" charset="0"/>
              </a:rPr>
              <a:t>Conflat</a:t>
            </a:r>
            <a:r>
              <a:rPr lang="cs-CZ" sz="2800" dirty="0">
                <a:latin typeface="Calibri" charset="0"/>
              </a:rPr>
              <a:t>ion </a:t>
            </a:r>
            <a:r>
              <a:rPr lang="cs-CZ" sz="2800" dirty="0" err="1">
                <a:latin typeface="Calibri" charset="0"/>
              </a:rPr>
              <a:t>of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b="1" dirty="0">
                <a:latin typeface="Calibri" charset="0"/>
              </a:rPr>
              <a:t>hate speech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with </a:t>
            </a:r>
            <a:r>
              <a:rPr lang="en-US" sz="2800" b="1" dirty="0">
                <a:latin typeface="Calibri" charset="0"/>
              </a:rPr>
              <a:t>incitement to violent crimes</a:t>
            </a:r>
            <a:r>
              <a:rPr lang="cs-CZ" sz="2800" b="1" dirty="0">
                <a:latin typeface="Calibri" charset="0"/>
              </a:rPr>
              <a:t>?</a:t>
            </a:r>
          </a:p>
          <a:p>
            <a:pPr algn="just">
              <a:lnSpc>
                <a:spcPct val="80000"/>
              </a:lnSpc>
            </a:pPr>
            <a:endParaRPr lang="cs-CZ" sz="2800" b="1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cs-CZ" sz="2800" dirty="0">
                <a:latin typeface="Calibri" charset="0"/>
              </a:rPr>
              <a:t>M</a:t>
            </a:r>
            <a:r>
              <a:rPr lang="en-US" sz="2800" dirty="0" err="1">
                <a:latin typeface="Calibri" charset="0"/>
              </a:rPr>
              <a:t>ak</a:t>
            </a:r>
            <a:r>
              <a:rPr lang="cs-CZ" sz="2800" dirty="0" err="1">
                <a:latin typeface="Calibri" charset="0"/>
              </a:rPr>
              <a:t>ing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the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protected speech an element of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the crime of persecution</a:t>
            </a:r>
            <a:r>
              <a:rPr lang="cs-CZ" sz="2800" dirty="0">
                <a:latin typeface="Calibri" charset="0"/>
              </a:rPr>
              <a:t>?</a:t>
            </a:r>
          </a:p>
          <a:p>
            <a:pPr algn="just">
              <a:lnSpc>
                <a:spcPct val="80000"/>
              </a:lnSpc>
            </a:pPr>
            <a:endParaRPr lang="cs-CZ" sz="28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endParaRPr lang="cs-CZ" sz="28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cs-CZ" sz="2800" dirty="0">
                <a:latin typeface="Calibri" charset="0"/>
              </a:rPr>
              <a:t>CONSIDER THE </a:t>
            </a:r>
            <a:r>
              <a:rPr lang="cs-CZ" sz="2800" dirty="0" smtClean="0">
                <a:latin typeface="Calibri" charset="0"/>
              </a:rPr>
              <a:t>ANSWER </a:t>
            </a:r>
            <a:r>
              <a:rPr lang="cs-CZ" sz="2800" dirty="0">
                <a:latin typeface="Calibri" charset="0"/>
              </a:rPr>
              <a:t>BELOW 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cs-CZ" sz="2800" dirty="0">
                <a:latin typeface="Calibri" charset="0"/>
              </a:rPr>
              <a:t> </a:t>
            </a:r>
          </a:p>
        </p:txBody>
      </p:sp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latin typeface="Calibri" charset="0"/>
              </a:rPr>
              <a:t>Persecution</a:t>
            </a:r>
            <a:r>
              <a:rPr lang="cs-CZ" sz="3600" dirty="0">
                <a:latin typeface="Calibri" charset="0"/>
              </a:rPr>
              <a:t> as a </a:t>
            </a:r>
            <a:r>
              <a:rPr lang="cs-CZ" sz="3600" dirty="0" err="1">
                <a:latin typeface="Calibri" charset="0"/>
              </a:rPr>
              <a:t>Crime</a:t>
            </a:r>
            <a:r>
              <a:rPr lang="cs-CZ" sz="3600" dirty="0">
                <a:latin typeface="Calibri" charset="0"/>
              </a:rPr>
              <a:t> </a:t>
            </a:r>
            <a:r>
              <a:rPr lang="cs-CZ" sz="3600" dirty="0" err="1">
                <a:latin typeface="Calibri" charset="0"/>
              </a:rPr>
              <a:t>against</a:t>
            </a:r>
            <a:r>
              <a:rPr lang="cs-CZ" sz="3600" dirty="0">
                <a:latin typeface="Calibri" charset="0"/>
              </a:rPr>
              <a:t> Humanity</a:t>
            </a:r>
          </a:p>
        </p:txBody>
      </p:sp>
    </p:spTree>
    <p:extLst>
      <p:ext uri="{BB962C8B-B14F-4D97-AF65-F5344CB8AC3E}">
        <p14:creationId xmlns:p14="http://schemas.microsoft.com/office/powerpoint/2010/main" val="1421864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cs-CZ" sz="2800" dirty="0" err="1">
                <a:latin typeface="Calibri" charset="0"/>
              </a:rPr>
              <a:t>N</a:t>
            </a:r>
            <a:r>
              <a:rPr lang="cs-CZ" sz="2800" dirty="0" err="1" smtClean="0">
                <a:latin typeface="Calibri" charset="0"/>
              </a:rPr>
              <a:t>eed</a:t>
            </a:r>
            <a:r>
              <a:rPr lang="cs-CZ" sz="2800" dirty="0" smtClean="0">
                <a:latin typeface="Calibri" charset="0"/>
              </a:rPr>
              <a:t> </a:t>
            </a:r>
            <a:r>
              <a:rPr lang="cs-CZ" sz="2800" dirty="0">
                <a:latin typeface="Calibri" charset="0"/>
              </a:rPr>
              <a:t>to </a:t>
            </a:r>
            <a:r>
              <a:rPr lang="cs-CZ" sz="2800" dirty="0" err="1">
                <a:latin typeface="Calibri" charset="0"/>
              </a:rPr>
              <a:t>take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 into account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the </a:t>
            </a:r>
            <a:r>
              <a:rPr lang="en-US" sz="2800" dirty="0">
                <a:solidFill>
                  <a:srgbClr val="FF0000"/>
                </a:solidFill>
                <a:latin typeface="Calibri" charset="0"/>
              </a:rPr>
              <a:t>lack of consensus at the international level</a:t>
            </a:r>
            <a:r>
              <a:rPr lang="en-US" sz="2800" dirty="0">
                <a:latin typeface="Calibri" charset="0"/>
              </a:rPr>
              <a:t> about </a:t>
            </a:r>
            <a:r>
              <a:rPr lang="en-US" sz="2800" dirty="0">
                <a:solidFill>
                  <a:srgbClr val="FF0000"/>
                </a:solidFill>
                <a:latin typeface="Calibri" charset="0"/>
              </a:rPr>
              <a:t>what protection should</a:t>
            </a:r>
            <a:r>
              <a:rPr lang="cs-CZ" sz="2800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alibri" charset="0"/>
              </a:rPr>
              <a:t>be given to abusive language</a:t>
            </a:r>
            <a:r>
              <a:rPr lang="en-US" sz="2800" dirty="0">
                <a:latin typeface="Calibri" charset="0"/>
              </a:rPr>
              <a:t> when it infringes upon the right to human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dignity</a:t>
            </a:r>
            <a:r>
              <a:rPr lang="cs-CZ" sz="2800" dirty="0">
                <a:latin typeface="Calibri" charset="0"/>
              </a:rPr>
              <a:t>.</a:t>
            </a:r>
            <a:r>
              <a:rPr lang="en-US" sz="2800" dirty="0">
                <a:latin typeface="Calibri" charset="0"/>
              </a:rPr>
              <a:t> </a:t>
            </a:r>
            <a:r>
              <a:rPr lang="cs-CZ" sz="2800" dirty="0">
                <a:latin typeface="Calibri" charset="0"/>
              </a:rPr>
              <a:t> </a:t>
            </a:r>
          </a:p>
          <a:p>
            <a:pPr algn="just">
              <a:lnSpc>
                <a:spcPct val="80000"/>
              </a:lnSpc>
            </a:pPr>
            <a:endParaRPr lang="cs-CZ" sz="28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cs-CZ" sz="2800" dirty="0" err="1">
                <a:latin typeface="Calibri" charset="0"/>
              </a:rPr>
              <a:t>Need</a:t>
            </a:r>
            <a:r>
              <a:rPr lang="cs-CZ" sz="2800" dirty="0">
                <a:latin typeface="Calibri" charset="0"/>
              </a:rPr>
              <a:t> to </a:t>
            </a:r>
            <a:r>
              <a:rPr lang="cs-CZ" sz="2800" dirty="0" err="1">
                <a:latin typeface="Calibri" charset="0"/>
              </a:rPr>
              <a:t>ade</a:t>
            </a:r>
            <a:r>
              <a:rPr lang="en-US" sz="2800" dirty="0" err="1">
                <a:latin typeface="Calibri" charset="0"/>
              </a:rPr>
              <a:t>quately</a:t>
            </a:r>
            <a:r>
              <a:rPr lang="en-US" sz="2800" dirty="0">
                <a:latin typeface="Calibri" charset="0"/>
              </a:rPr>
              <a:t> address the power of propaganda to incite</a:t>
            </a:r>
            <a:r>
              <a:rPr lang="cs-CZ" sz="2800" dirty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when it takes place in situations of </a:t>
            </a:r>
            <a:r>
              <a:rPr lang="en-US" sz="2800" b="1" dirty="0">
                <a:latin typeface="Calibri" charset="0"/>
              </a:rPr>
              <a:t>extended discrimination with an ethnic</a:t>
            </a:r>
            <a:r>
              <a:rPr lang="cs-CZ" sz="2800" b="1" dirty="0">
                <a:latin typeface="Calibri" charset="0"/>
              </a:rPr>
              <a:t> </a:t>
            </a:r>
            <a:r>
              <a:rPr lang="en-US" sz="2800" b="1" dirty="0">
                <a:latin typeface="Calibri" charset="0"/>
              </a:rPr>
              <a:t>component</a:t>
            </a:r>
            <a:r>
              <a:rPr lang="cs-CZ" sz="2800" b="1" dirty="0">
                <a:latin typeface="Calibri" charset="0"/>
              </a:rPr>
              <a:t> </a:t>
            </a:r>
            <a:r>
              <a:rPr lang="cs-CZ" sz="2800" dirty="0">
                <a:latin typeface="Calibri" charset="0"/>
              </a:rPr>
              <a:t>(</a:t>
            </a:r>
            <a:r>
              <a:rPr lang="cs-CZ" sz="2800" dirty="0" err="1">
                <a:solidFill>
                  <a:srgbClr val="FF0000"/>
                </a:solidFill>
                <a:latin typeface="Calibri" charset="0"/>
              </a:rPr>
              <a:t>context</a:t>
            </a:r>
            <a:r>
              <a:rPr lang="cs-CZ" sz="2800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cs-CZ" sz="2800" dirty="0" err="1">
                <a:solidFill>
                  <a:srgbClr val="FF0000"/>
                </a:solidFill>
                <a:latin typeface="Calibri" charset="0"/>
              </a:rPr>
              <a:t>is</a:t>
            </a:r>
            <a:r>
              <a:rPr lang="cs-CZ" sz="2800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cs-CZ" sz="2800" dirty="0" err="1">
                <a:solidFill>
                  <a:srgbClr val="FF0000"/>
                </a:solidFill>
                <a:latin typeface="Calibri" charset="0"/>
              </a:rPr>
              <a:t>crucial</a:t>
            </a:r>
            <a:r>
              <a:rPr lang="cs-CZ" sz="2800" dirty="0">
                <a:solidFill>
                  <a:srgbClr val="FF0000"/>
                </a:solidFill>
                <a:latin typeface="Calibri" charset="0"/>
              </a:rPr>
              <a:t>!</a:t>
            </a:r>
            <a:r>
              <a:rPr lang="cs-CZ" sz="2800" dirty="0">
                <a:latin typeface="Calibri" charset="0"/>
              </a:rPr>
              <a:t>)</a:t>
            </a:r>
            <a:r>
              <a:rPr lang="en-US" sz="2800" dirty="0">
                <a:latin typeface="Calibri" charset="0"/>
              </a:rPr>
              <a:t> Hate speech may, and in the </a:t>
            </a:r>
            <a:r>
              <a:rPr lang="en-US" sz="2800" i="1" dirty="0">
                <a:latin typeface="Calibri" charset="0"/>
              </a:rPr>
              <a:t>Media Case </a:t>
            </a:r>
            <a:r>
              <a:rPr lang="en-US" sz="2800" dirty="0">
                <a:latin typeface="Calibri" charset="0"/>
              </a:rPr>
              <a:t>it did, amount to an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underlying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act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of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persecution</a:t>
            </a:r>
            <a:r>
              <a:rPr lang="cs-CZ" sz="2500" dirty="0">
                <a:latin typeface="Calibri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cs-CZ" sz="2500" dirty="0">
              <a:latin typeface="Calibri" charset="0"/>
            </a:endParaRPr>
          </a:p>
          <a:p>
            <a:endParaRPr lang="cs-CZ" dirty="0">
              <a:latin typeface="Calibri" charset="0"/>
            </a:endParaRPr>
          </a:p>
        </p:txBody>
      </p:sp>
      <p:sp>
        <p:nvSpPr>
          <p:cNvPr id="1280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latin typeface="Calibri" charset="0"/>
              </a:rPr>
              <a:t>Judge</a:t>
            </a:r>
            <a:r>
              <a:rPr lang="cs-CZ" sz="3600" dirty="0">
                <a:latin typeface="Calibri" charset="0"/>
              </a:rPr>
              <a:t> </a:t>
            </a:r>
            <a:r>
              <a:rPr lang="cs-CZ" sz="3600" dirty="0" err="1" smtClean="0">
                <a:latin typeface="Calibri" charset="0"/>
              </a:rPr>
              <a:t>Pocar</a:t>
            </a:r>
            <a:r>
              <a:rPr lang="cs-CZ" sz="3600" dirty="0" smtClean="0">
                <a:latin typeface="Calibri" charset="0"/>
              </a:rPr>
              <a:t>: Media Case</a:t>
            </a:r>
            <a:endParaRPr lang="cs-CZ" sz="36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08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cs-CZ" dirty="0" err="1">
                <a:latin typeface="Calibri" charset="0"/>
              </a:rPr>
              <a:t>Hate</a:t>
            </a:r>
            <a:r>
              <a:rPr lang="cs-CZ" dirty="0">
                <a:latin typeface="Calibri" charset="0"/>
              </a:rPr>
              <a:t> </a:t>
            </a:r>
            <a:r>
              <a:rPr lang="cs-CZ" dirty="0" err="1">
                <a:latin typeface="Calibri" charset="0"/>
              </a:rPr>
              <a:t>Speech</a:t>
            </a:r>
            <a:r>
              <a:rPr lang="cs-CZ" dirty="0">
                <a:latin typeface="Calibri" charset="0"/>
              </a:rPr>
              <a:t>: </a:t>
            </a:r>
            <a:r>
              <a:rPr lang="cs-CZ" dirty="0" err="1">
                <a:latin typeface="Calibri" charset="0"/>
              </a:rPr>
              <a:t>overlaps</a:t>
            </a:r>
            <a:r>
              <a:rPr lang="cs-CZ" dirty="0">
                <a:latin typeface="Calibri" charset="0"/>
              </a:rPr>
              <a:t> and </a:t>
            </a:r>
            <a:r>
              <a:rPr lang="cs-CZ" dirty="0" err="1">
                <a:latin typeface="Calibri" charset="0"/>
              </a:rPr>
              <a:t>implications</a:t>
            </a:r>
            <a:r>
              <a:rPr lang="cs-CZ" dirty="0">
                <a:latin typeface="Calibri" charset="0"/>
              </a:rPr>
              <a:t> in </a:t>
            </a:r>
            <a:r>
              <a:rPr lang="cs-CZ" dirty="0" err="1">
                <a:latin typeface="Calibri" charset="0"/>
              </a:rPr>
              <a:t>other</a:t>
            </a:r>
            <a:r>
              <a:rPr lang="cs-CZ" dirty="0">
                <a:latin typeface="Calibri" charset="0"/>
              </a:rPr>
              <a:t> </a:t>
            </a:r>
            <a:r>
              <a:rPr lang="cs-CZ" dirty="0" err="1">
                <a:latin typeface="Calibri" charset="0"/>
              </a:rPr>
              <a:t>areas</a:t>
            </a:r>
            <a:r>
              <a:rPr lang="cs-CZ" dirty="0">
                <a:latin typeface="Calibri" charset="0"/>
              </a:rPr>
              <a:t> (</a:t>
            </a:r>
            <a:r>
              <a:rPr lang="cs-CZ" dirty="0" err="1">
                <a:latin typeface="Calibri" charset="0"/>
              </a:rPr>
              <a:t>depending</a:t>
            </a:r>
            <a:r>
              <a:rPr lang="cs-CZ" dirty="0">
                <a:latin typeface="Calibri" charset="0"/>
              </a:rPr>
              <a:t> on </a:t>
            </a:r>
            <a:r>
              <a:rPr lang="cs-CZ" dirty="0" err="1">
                <a:latin typeface="Calibri" charset="0"/>
              </a:rPr>
              <a:t>severity</a:t>
            </a:r>
            <a:r>
              <a:rPr lang="cs-CZ" dirty="0">
                <a:latin typeface="Calibri" charset="0"/>
              </a:rPr>
              <a:t> and </a:t>
            </a:r>
            <a:r>
              <a:rPr lang="cs-CZ" dirty="0" err="1">
                <a:latin typeface="Calibri" charset="0"/>
              </a:rPr>
              <a:t>consequences</a:t>
            </a:r>
            <a:r>
              <a:rPr lang="cs-CZ" dirty="0">
                <a:latin typeface="Calibri" charset="0"/>
              </a:rPr>
              <a:t>)</a:t>
            </a:r>
          </a:p>
          <a:p>
            <a:pPr algn="just">
              <a:lnSpc>
                <a:spcPct val="80000"/>
              </a:lnSpc>
            </a:pPr>
            <a:endParaRPr lang="cs-CZ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cs-CZ" dirty="0">
                <a:latin typeface="Calibri" charset="0"/>
              </a:rPr>
              <a:t>BUT </a:t>
            </a:r>
            <a:r>
              <a:rPr lang="cs-CZ" dirty="0" err="1">
                <a:latin typeface="Calibri" charset="0"/>
              </a:rPr>
              <a:t>also</a:t>
            </a:r>
            <a:r>
              <a:rPr lang="cs-CZ" dirty="0">
                <a:latin typeface="Calibri" charset="0"/>
              </a:rPr>
              <a:t> </a:t>
            </a:r>
            <a:r>
              <a:rPr lang="cs-CZ" dirty="0" err="1">
                <a:latin typeface="Calibri" charset="0"/>
              </a:rPr>
              <a:t>the</a:t>
            </a:r>
            <a:r>
              <a:rPr lang="cs-CZ" dirty="0">
                <a:latin typeface="Calibri" charset="0"/>
              </a:rPr>
              <a:t> </a:t>
            </a:r>
            <a:r>
              <a:rPr lang="cs-CZ" dirty="0" err="1">
                <a:latin typeface="Calibri" charset="0"/>
              </a:rPr>
              <a:t>theoretical</a:t>
            </a:r>
            <a:r>
              <a:rPr lang="cs-CZ" dirty="0">
                <a:latin typeface="Calibri" charset="0"/>
              </a:rPr>
              <a:t> and </a:t>
            </a:r>
            <a:r>
              <a:rPr lang="cs-CZ" dirty="0" err="1">
                <a:latin typeface="Calibri" charset="0"/>
              </a:rPr>
              <a:t>conceptual</a:t>
            </a:r>
            <a:r>
              <a:rPr lang="cs-CZ" dirty="0">
                <a:latin typeface="Calibri" charset="0"/>
              </a:rPr>
              <a:t> </a:t>
            </a:r>
            <a:r>
              <a:rPr lang="cs-CZ" dirty="0" err="1">
                <a:latin typeface="Calibri" charset="0"/>
              </a:rPr>
              <a:t>differences</a:t>
            </a:r>
            <a:endParaRPr lang="cs-CZ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endParaRPr lang="cs-CZ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cs-CZ" dirty="0" err="1">
                <a:latin typeface="Calibri" charset="0"/>
              </a:rPr>
              <a:t>Two</a:t>
            </a:r>
            <a:r>
              <a:rPr lang="cs-CZ" dirty="0">
                <a:latin typeface="Calibri" charset="0"/>
              </a:rPr>
              <a:t> </a:t>
            </a:r>
            <a:r>
              <a:rPr lang="cs-CZ" dirty="0" err="1">
                <a:latin typeface="Calibri" charset="0"/>
              </a:rPr>
              <a:t>different</a:t>
            </a:r>
            <a:r>
              <a:rPr lang="cs-CZ" dirty="0">
                <a:latin typeface="Calibri" charset="0"/>
              </a:rPr>
              <a:t> </a:t>
            </a:r>
            <a:r>
              <a:rPr lang="cs-CZ" dirty="0" err="1">
                <a:latin typeface="Calibri" charset="0"/>
              </a:rPr>
              <a:t>branches</a:t>
            </a:r>
            <a:r>
              <a:rPr lang="cs-CZ" dirty="0">
                <a:latin typeface="Calibri" charset="0"/>
              </a:rPr>
              <a:t> </a:t>
            </a:r>
            <a:r>
              <a:rPr lang="cs-CZ" dirty="0" err="1">
                <a:latin typeface="Calibri" charset="0"/>
              </a:rPr>
              <a:t>of</a:t>
            </a:r>
            <a:r>
              <a:rPr lang="cs-CZ" dirty="0">
                <a:latin typeface="Calibri" charset="0"/>
              </a:rPr>
              <a:t> </a:t>
            </a:r>
            <a:r>
              <a:rPr lang="cs-CZ" dirty="0" smtClean="0">
                <a:latin typeface="Calibri" charset="0"/>
              </a:rPr>
              <a:t>International </a:t>
            </a:r>
            <a:r>
              <a:rPr lang="cs-CZ" dirty="0" err="1" smtClean="0">
                <a:latin typeface="Calibri" charset="0"/>
              </a:rPr>
              <a:t>Law</a:t>
            </a:r>
            <a:r>
              <a:rPr lang="cs-CZ" dirty="0" smtClean="0">
                <a:latin typeface="Calibri" charset="0"/>
              </a:rPr>
              <a:t>  </a:t>
            </a:r>
            <a:endParaRPr lang="cs-CZ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endParaRPr lang="cs-CZ" dirty="0">
              <a:latin typeface="Calibri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charset="0"/>
              </a:rPr>
              <a:t>HR versus ICL </a:t>
            </a:r>
            <a:r>
              <a:rPr lang="cs-CZ" dirty="0" err="1">
                <a:latin typeface="Calibri" charset="0"/>
              </a:rPr>
              <a:t>differences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82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dirty="0">
                <a:latin typeface="Calibri" charset="0"/>
              </a:rPr>
              <a:t>Hate speeches </a:t>
            </a:r>
            <a:r>
              <a:rPr lang="en-US" sz="3200" dirty="0" smtClean="0">
                <a:latin typeface="Calibri" charset="0"/>
              </a:rPr>
              <a:t>have </a:t>
            </a:r>
            <a:r>
              <a:rPr lang="en-US" sz="3200" dirty="0">
                <a:latin typeface="Calibri" charset="0"/>
              </a:rPr>
              <a:t>often been associated with armed </a:t>
            </a:r>
            <a:r>
              <a:rPr lang="en-US" sz="3200" dirty="0" smtClean="0">
                <a:latin typeface="Calibri" charset="0"/>
              </a:rPr>
              <a:t>conflicts and ethnic cleansing </a:t>
            </a:r>
            <a:r>
              <a:rPr lang="en-US" sz="3200" dirty="0">
                <a:latin typeface="Calibri" charset="0"/>
              </a:rPr>
              <a:t>and </a:t>
            </a:r>
            <a:r>
              <a:rPr lang="en-US" sz="3200" dirty="0" smtClean="0">
                <a:latin typeface="Calibri" charset="0"/>
              </a:rPr>
              <a:t>genocide occurring during these armed conflicts. </a:t>
            </a:r>
            <a:endParaRPr lang="cs-CZ" sz="3200" dirty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/>
                <a:cs typeface="Calibri"/>
              </a:rPr>
              <a:t>Hate Speech as an International Crime?</a:t>
            </a:r>
            <a:endParaRPr lang="en-US" sz="3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0996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cs-CZ" sz="2700">
                <a:latin typeface="Calibri" charset="0"/>
              </a:rPr>
              <a:t>Th</a:t>
            </a:r>
            <a:r>
              <a:rPr lang="en-US" sz="2700">
                <a:latin typeface="Calibri" charset="0"/>
              </a:rPr>
              <a:t>e judgment of the International Military Tribunal (IMT)</a:t>
            </a:r>
            <a:r>
              <a:rPr lang="cs-CZ" sz="2700">
                <a:latin typeface="Calibri" charset="0"/>
              </a:rPr>
              <a:t>. </a:t>
            </a:r>
          </a:p>
          <a:p>
            <a:pPr algn="just">
              <a:lnSpc>
                <a:spcPct val="80000"/>
              </a:lnSpc>
            </a:pPr>
            <a:endParaRPr lang="cs-CZ" sz="270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en-US" sz="2700">
                <a:latin typeface="Calibri" charset="0"/>
              </a:rPr>
              <a:t>Julius Streicher and Hans Fritzsche, charged</a:t>
            </a:r>
            <a:r>
              <a:rPr lang="cs-CZ" sz="2700">
                <a:latin typeface="Calibri" charset="0"/>
              </a:rPr>
              <a:t> </a:t>
            </a:r>
            <a:r>
              <a:rPr lang="en-US" sz="2700">
                <a:latin typeface="Calibri" charset="0"/>
              </a:rPr>
              <a:t>with crimes against humanity </a:t>
            </a:r>
            <a:r>
              <a:rPr lang="en-US" sz="2700" b="1">
                <a:latin typeface="Calibri" charset="0"/>
              </a:rPr>
              <a:t>by virtue of anti-Semitic advocacy</a:t>
            </a:r>
            <a:r>
              <a:rPr lang="en-US" sz="2700">
                <a:latin typeface="Calibri" charset="0"/>
              </a:rPr>
              <a:t>.</a:t>
            </a:r>
            <a:r>
              <a:rPr lang="cs-CZ" sz="2700">
                <a:latin typeface="Calibri" charset="0"/>
              </a:rPr>
              <a:t> </a:t>
            </a:r>
            <a:r>
              <a:rPr lang="en-US" sz="2700">
                <a:latin typeface="Calibri" charset="0"/>
              </a:rPr>
              <a:t>Streicher</a:t>
            </a:r>
            <a:r>
              <a:rPr lang="cs-CZ" sz="2700">
                <a:latin typeface="Calibri" charset="0"/>
              </a:rPr>
              <a:t>: </a:t>
            </a:r>
            <a:r>
              <a:rPr lang="en-US" sz="2700">
                <a:latin typeface="Calibri" charset="0"/>
              </a:rPr>
              <a:t>convicted of this charge and sentenced to hang, </a:t>
            </a:r>
            <a:r>
              <a:rPr lang="cs-CZ" sz="2700">
                <a:latin typeface="Calibri" charset="0"/>
              </a:rPr>
              <a:t>Fritzsche: acquitted. </a:t>
            </a:r>
          </a:p>
          <a:p>
            <a:pPr algn="just">
              <a:lnSpc>
                <a:spcPct val="80000"/>
              </a:lnSpc>
            </a:pPr>
            <a:endParaRPr lang="cs-CZ" sz="270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cs-CZ" sz="2700">
                <a:latin typeface="Calibri" charset="0"/>
              </a:rPr>
              <a:t>Is there a need to </a:t>
            </a:r>
            <a:r>
              <a:rPr lang="en-US" sz="2700">
                <a:latin typeface="Calibri" charset="0"/>
              </a:rPr>
              <a:t>include </a:t>
            </a:r>
            <a:r>
              <a:rPr lang="en-US" sz="2700" u="sng">
                <a:solidFill>
                  <a:srgbClr val="0070C0"/>
                </a:solidFill>
                <a:latin typeface="Calibri" charset="0"/>
              </a:rPr>
              <a:t>a call to action</a:t>
            </a:r>
            <a:r>
              <a:rPr lang="cs-CZ" sz="2700">
                <a:latin typeface="Calibri" charset="0"/>
              </a:rPr>
              <a:t>? Or even more so, </a:t>
            </a:r>
            <a:r>
              <a:rPr lang="cs-CZ" sz="2700" u="sng">
                <a:solidFill>
                  <a:srgbClr val="0070C0"/>
                </a:solidFill>
                <a:latin typeface="Calibri" charset="0"/>
              </a:rPr>
              <a:t>a</a:t>
            </a:r>
            <a:r>
              <a:rPr lang="en-US" sz="2700" u="sng">
                <a:solidFill>
                  <a:srgbClr val="0070C0"/>
                </a:solidFill>
                <a:latin typeface="Calibri" charset="0"/>
              </a:rPr>
              <a:t> call to violence</a:t>
            </a:r>
            <a:r>
              <a:rPr lang="cs-CZ" sz="2700">
                <a:latin typeface="Calibri" charset="0"/>
              </a:rPr>
              <a:t>? </a:t>
            </a:r>
          </a:p>
          <a:p>
            <a:pPr algn="just">
              <a:lnSpc>
                <a:spcPct val="80000"/>
              </a:lnSpc>
            </a:pPr>
            <a:endParaRPr lang="cs-CZ" sz="2700">
              <a:latin typeface="Calibri" charset="0"/>
            </a:endParaRPr>
          </a:p>
          <a:p>
            <a:pPr>
              <a:lnSpc>
                <a:spcPct val="80000"/>
              </a:lnSpc>
            </a:pPr>
            <a:endParaRPr lang="cs-CZ" sz="2700">
              <a:latin typeface="Calibri" charset="0"/>
            </a:endParaRPr>
          </a:p>
        </p:txBody>
      </p:sp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>
                <a:latin typeface="Calibri" charset="0"/>
              </a:rPr>
              <a:t>P</a:t>
            </a:r>
            <a:r>
              <a:rPr lang="en-US" sz="3200">
                <a:latin typeface="Calibri" charset="0"/>
              </a:rPr>
              <a:t>ersecution as a crime against humanity</a:t>
            </a:r>
            <a:r>
              <a:rPr lang="cs-CZ" sz="3200">
                <a:latin typeface="Calibri" charset="0"/>
              </a:rPr>
              <a:t> </a:t>
            </a:r>
            <a:r>
              <a:rPr lang="en-US" sz="3200">
                <a:latin typeface="Calibri" charset="0"/>
              </a:rPr>
              <a:t>with respect to speech-related conduct.</a:t>
            </a:r>
            <a:endParaRPr lang="cs-CZ" sz="3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33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6440" y="2556765"/>
            <a:ext cx="7408333" cy="345069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cs-CZ" sz="1500" dirty="0">
                <a:latin typeface="Calibri" charset="0"/>
              </a:rPr>
              <a:t>	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cs-CZ" dirty="0" smtClean="0">
                <a:latin typeface="Calibri" charset="0"/>
              </a:rPr>
              <a:t>P</a:t>
            </a:r>
            <a:r>
              <a:rPr lang="en-US" dirty="0" err="1" smtClean="0">
                <a:latin typeface="Calibri" charset="0"/>
              </a:rPr>
              <a:t>ersecution</a:t>
            </a:r>
            <a:r>
              <a:rPr lang="en-US" dirty="0" smtClean="0"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as a crime</a:t>
            </a:r>
            <a:r>
              <a:rPr lang="cs-CZ" dirty="0"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against humanity based upon </a:t>
            </a:r>
            <a:r>
              <a:rPr lang="en-US" u="sng" dirty="0">
                <a:latin typeface="Calibri" charset="0"/>
              </a:rPr>
              <a:t>expressive </a:t>
            </a:r>
            <a:r>
              <a:rPr lang="en-US" u="sng" dirty="0" smtClean="0">
                <a:latin typeface="Calibri" charset="0"/>
              </a:rPr>
              <a:t>activity </a:t>
            </a:r>
            <a:r>
              <a:rPr lang="en-US" dirty="0" smtClean="0">
                <a:latin typeface="Calibri" charset="0"/>
              </a:rPr>
              <a:t>only </a:t>
            </a:r>
            <a:r>
              <a:rPr lang="en-US" dirty="0">
                <a:latin typeface="Calibri" charset="0"/>
              </a:rPr>
              <a:t>when </a:t>
            </a:r>
            <a:r>
              <a:rPr lang="en-US" dirty="0">
                <a:solidFill>
                  <a:srgbClr val="0070C0"/>
                </a:solidFill>
                <a:latin typeface="Calibri" charset="0"/>
              </a:rPr>
              <a:t>intentionally urged listeners to commit atrocities.</a:t>
            </a:r>
            <a:r>
              <a:rPr lang="cs-CZ" dirty="0">
                <a:solidFill>
                  <a:srgbClr val="0070C0"/>
                </a:solidFill>
                <a:latin typeface="Calibri" charset="0"/>
              </a:rPr>
              <a:t> 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s-CZ" dirty="0">
              <a:solidFill>
                <a:srgbClr val="0070C0"/>
              </a:solidFill>
              <a:latin typeface="Calibri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n-US" dirty="0" err="1" smtClean="0">
                <a:latin typeface="Calibri" charset="0"/>
              </a:rPr>
              <a:t>Streicher</a:t>
            </a:r>
            <a:r>
              <a:rPr lang="cs-CZ" dirty="0">
                <a:latin typeface="Calibri" charset="0"/>
              </a:rPr>
              <a:t>: </a:t>
            </a:r>
            <a:r>
              <a:rPr lang="en-US" u="sng" dirty="0">
                <a:latin typeface="Calibri" charset="0"/>
              </a:rPr>
              <a:t>unambiguous calls for extermination</a:t>
            </a:r>
            <a:r>
              <a:rPr lang="cs-CZ" u="sng" dirty="0">
                <a:latin typeface="Calibri" charset="0"/>
              </a:rPr>
              <a:t> (</a:t>
            </a:r>
            <a:r>
              <a:rPr lang="en-US" u="sng" dirty="0">
                <a:solidFill>
                  <a:srgbClr val="0070C0"/>
                </a:solidFill>
                <a:latin typeface="Calibri" charset="0"/>
              </a:rPr>
              <a:t>a call to action </a:t>
            </a:r>
            <a:r>
              <a:rPr lang="cs-CZ" u="sng" dirty="0" smtClean="0">
                <a:solidFill>
                  <a:srgbClr val="0070C0"/>
                </a:solidFill>
                <a:latin typeface="Calibri" charset="0"/>
              </a:rPr>
              <a:t>) </a:t>
            </a:r>
            <a:r>
              <a:rPr lang="en-US" dirty="0" smtClean="0">
                <a:latin typeface="Calibri" charset="0"/>
              </a:rPr>
              <a:t>of Jews.</a:t>
            </a:r>
            <a:endParaRPr lang="cs-CZ" dirty="0">
              <a:latin typeface="Calibri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cs-CZ" sz="20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endParaRPr lang="en-US" sz="15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endParaRPr lang="en-US" sz="1500" dirty="0">
              <a:latin typeface="Calibri" charset="0"/>
            </a:endParaRPr>
          </a:p>
          <a:p>
            <a:pPr>
              <a:lnSpc>
                <a:spcPct val="80000"/>
              </a:lnSpc>
            </a:pPr>
            <a:endParaRPr lang="cs-CZ" sz="1500" dirty="0">
              <a:latin typeface="Calibri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>
              <a:spcBef>
                <a:spcPct val="20000"/>
              </a:spcBef>
            </a:pPr>
            <a:r>
              <a:rPr lang="cs-CZ" sz="2200" dirty="0">
                <a:solidFill>
                  <a:srgbClr val="000000"/>
                </a:solidFill>
                <a:latin typeface="Calibri" charset="0"/>
              </a:rPr>
              <a:t/>
            </a:r>
            <a:br>
              <a:rPr lang="cs-CZ" sz="2200" dirty="0">
                <a:solidFill>
                  <a:srgbClr val="000000"/>
                </a:solidFill>
                <a:latin typeface="Calibri" charset="0"/>
              </a:rPr>
            </a:br>
            <a:r>
              <a:rPr lang="cs-CZ" sz="2200" dirty="0">
                <a:solidFill>
                  <a:srgbClr val="000000"/>
                </a:solidFill>
                <a:latin typeface="Calibri" charset="0"/>
              </a:rPr>
              <a:t/>
            </a:r>
            <a:br>
              <a:rPr lang="cs-CZ" sz="2200" dirty="0">
                <a:solidFill>
                  <a:srgbClr val="000000"/>
                </a:solidFill>
                <a:latin typeface="Calibri" charset="0"/>
              </a:rPr>
            </a:br>
            <a:r>
              <a:rPr lang="cs-CZ" sz="2800" dirty="0" err="1">
                <a:latin typeface="Calibri" charset="0"/>
              </a:rPr>
              <a:t>Advocacy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of</a:t>
            </a:r>
            <a:r>
              <a:rPr lang="cs-CZ" sz="2800" dirty="0">
                <a:latin typeface="Calibri" charset="0"/>
              </a:rPr>
              <a:t> (</a:t>
            </a:r>
            <a:r>
              <a:rPr lang="cs-CZ" sz="2800" dirty="0" err="1">
                <a:latin typeface="Calibri" charset="0"/>
              </a:rPr>
              <a:t>Racial</a:t>
            </a:r>
            <a:r>
              <a:rPr lang="cs-CZ" sz="2800" dirty="0">
                <a:latin typeface="Calibri" charset="0"/>
              </a:rPr>
              <a:t>) H</a:t>
            </a:r>
            <a:r>
              <a:rPr lang="en-US" sz="2800" dirty="0" err="1">
                <a:latin typeface="Calibri" charset="0"/>
              </a:rPr>
              <a:t>atred</a:t>
            </a:r>
            <a:r>
              <a:rPr lang="cs-CZ" sz="2800" dirty="0">
                <a:latin typeface="Calibri" charset="0"/>
              </a:rPr>
              <a:t> versus A</a:t>
            </a:r>
            <a:r>
              <a:rPr lang="en-US" sz="2800" dirty="0" err="1">
                <a:latin typeface="Calibri" charset="0"/>
              </a:rPr>
              <a:t>dvoca</a:t>
            </a:r>
            <a:r>
              <a:rPr lang="cs-CZ" sz="2800" dirty="0" err="1">
                <a:latin typeface="Calibri" charset="0"/>
              </a:rPr>
              <a:t>cy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of</a:t>
            </a:r>
            <a:r>
              <a:rPr lang="cs-CZ" sz="2800" dirty="0">
                <a:latin typeface="Calibri" charset="0"/>
              </a:rPr>
              <a:t> (</a:t>
            </a:r>
            <a:r>
              <a:rPr lang="cs-CZ" sz="2800" dirty="0" err="1">
                <a:latin typeface="Calibri" charset="0"/>
              </a:rPr>
              <a:t>R</a:t>
            </a:r>
            <a:r>
              <a:rPr lang="en-US" sz="2800" dirty="0" err="1">
                <a:latin typeface="Calibri" charset="0"/>
              </a:rPr>
              <a:t>acial</a:t>
            </a:r>
            <a:r>
              <a:rPr lang="cs-CZ" sz="2800" dirty="0">
                <a:latin typeface="Calibri" charset="0"/>
              </a:rPr>
              <a:t>)</a:t>
            </a:r>
            <a:r>
              <a:rPr lang="en-US" sz="2800" dirty="0">
                <a:latin typeface="Calibri" charset="0"/>
              </a:rPr>
              <a:t> </a:t>
            </a:r>
            <a:r>
              <a:rPr lang="cs-CZ" sz="2800" dirty="0">
                <a:latin typeface="Calibri" charset="0"/>
              </a:rPr>
              <a:t>V</a:t>
            </a:r>
            <a:r>
              <a:rPr lang="en-US" sz="2800" dirty="0" err="1">
                <a:latin typeface="Calibri" charset="0"/>
              </a:rPr>
              <a:t>iolence</a:t>
            </a:r>
            <a:r>
              <a:rPr lang="en-US" sz="4000" dirty="0">
                <a:solidFill>
                  <a:srgbClr val="000000"/>
                </a:solidFill>
                <a:latin typeface="Calibri" charset="0"/>
              </a:rPr>
              <a:t/>
            </a:r>
            <a:br>
              <a:rPr lang="en-US" sz="4000" dirty="0">
                <a:solidFill>
                  <a:srgbClr val="000000"/>
                </a:solidFill>
                <a:latin typeface="Calibri" charset="0"/>
              </a:rPr>
            </a:br>
            <a:endParaRPr lang="cs-CZ" sz="4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280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dirty="0" err="1">
                <a:latin typeface="Calibri" charset="0"/>
              </a:rPr>
              <a:t>Fritzsche’s</a:t>
            </a:r>
            <a:r>
              <a:rPr lang="en-US" dirty="0">
                <a:latin typeface="Calibri" charset="0"/>
              </a:rPr>
              <a:t> speeches</a:t>
            </a:r>
            <a:r>
              <a:rPr lang="cs-CZ" dirty="0">
                <a:latin typeface="Calibri" charset="0"/>
              </a:rPr>
              <a:t>: </a:t>
            </a:r>
            <a:r>
              <a:rPr lang="en-US" dirty="0">
                <a:latin typeface="Calibri" charset="0"/>
              </a:rPr>
              <a:t>while </a:t>
            </a:r>
            <a:r>
              <a:rPr lang="en-US" u="sng" dirty="0">
                <a:latin typeface="Calibri" charset="0"/>
              </a:rPr>
              <a:t>show</a:t>
            </a:r>
            <a:r>
              <a:rPr lang="cs-CZ" u="sng" dirty="0" err="1">
                <a:latin typeface="Calibri" charset="0"/>
              </a:rPr>
              <a:t>ing</a:t>
            </a:r>
            <a:r>
              <a:rPr lang="en-US" u="sng" dirty="0">
                <a:latin typeface="Calibri" charset="0"/>
              </a:rPr>
              <a:t> definite anti-</a:t>
            </a:r>
            <a:r>
              <a:rPr lang="cs-CZ" u="sng" dirty="0">
                <a:latin typeface="Calibri" charset="0"/>
              </a:rPr>
              <a:t> </a:t>
            </a:r>
            <a:r>
              <a:rPr lang="en-US" u="sng" dirty="0">
                <a:latin typeface="Calibri" charset="0"/>
              </a:rPr>
              <a:t>Semitism… did not urge persecution or extermination of Jews</a:t>
            </a:r>
            <a:r>
              <a:rPr lang="en-US" dirty="0">
                <a:latin typeface="Calibri" charset="0"/>
              </a:rPr>
              <a:t>.</a:t>
            </a:r>
            <a:r>
              <a:rPr lang="cs-CZ" dirty="0">
                <a:latin typeface="Calibri" charset="0"/>
              </a:rPr>
              <a:t>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n-US" dirty="0">
                <a:latin typeface="Calibri" charset="0"/>
              </a:rPr>
              <a:t>Strong statements of a</a:t>
            </a:r>
            <a:r>
              <a:rPr lang="cs-CZ" dirty="0"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propagandistic nature in his broadcasts</a:t>
            </a:r>
            <a:r>
              <a:rPr lang="cs-CZ" dirty="0">
                <a:latin typeface="Calibri" charset="0"/>
              </a:rPr>
              <a:t>, BUT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n-US" dirty="0">
                <a:latin typeface="Calibri" charset="0"/>
              </a:rPr>
              <a:t>the IMT was “not prepared</a:t>
            </a:r>
            <a:r>
              <a:rPr lang="cs-CZ" dirty="0"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to hold that they were intended to </a:t>
            </a:r>
            <a:r>
              <a:rPr lang="en-US" u="sng" dirty="0">
                <a:solidFill>
                  <a:srgbClr val="0070C0"/>
                </a:solidFill>
                <a:latin typeface="Calibri" charset="0"/>
              </a:rPr>
              <a:t>incite German people to</a:t>
            </a:r>
            <a:r>
              <a:rPr lang="cs-CZ" u="sng" dirty="0">
                <a:solidFill>
                  <a:srgbClr val="0070C0"/>
                </a:solidFill>
                <a:latin typeface="Calibri" charset="0"/>
              </a:rPr>
              <a:t> </a:t>
            </a:r>
            <a:r>
              <a:rPr lang="en-US" u="sng" dirty="0">
                <a:solidFill>
                  <a:srgbClr val="0070C0"/>
                </a:solidFill>
                <a:latin typeface="Calibri" charset="0"/>
              </a:rPr>
              <a:t>commit atrocities</a:t>
            </a:r>
            <a:r>
              <a:rPr lang="en-US" dirty="0">
                <a:latin typeface="Calibri" charset="0"/>
              </a:rPr>
              <a:t> on conquered peoples, and he cannot be held to</a:t>
            </a:r>
            <a:r>
              <a:rPr lang="cs-CZ" dirty="0"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have been a participant in the crimes charged.”</a:t>
            </a:r>
          </a:p>
          <a:p>
            <a:pPr algn="just">
              <a:lnSpc>
                <a:spcPct val="80000"/>
              </a:lnSpc>
            </a:pPr>
            <a:endParaRPr lang="en-US" sz="1800" dirty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err="1">
                <a:latin typeface="Calibri" charset="0"/>
              </a:rPr>
              <a:t>Advocacy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of</a:t>
            </a:r>
            <a:r>
              <a:rPr lang="cs-CZ" sz="2800" dirty="0">
                <a:latin typeface="Calibri" charset="0"/>
              </a:rPr>
              <a:t> (</a:t>
            </a:r>
            <a:r>
              <a:rPr lang="cs-CZ" sz="2800" dirty="0" err="1">
                <a:latin typeface="Calibri" charset="0"/>
              </a:rPr>
              <a:t>Racial</a:t>
            </a:r>
            <a:r>
              <a:rPr lang="cs-CZ" sz="2800" dirty="0">
                <a:latin typeface="Calibri" charset="0"/>
              </a:rPr>
              <a:t>) H</a:t>
            </a:r>
            <a:r>
              <a:rPr lang="en-US" sz="2800" dirty="0" err="1">
                <a:latin typeface="Calibri" charset="0"/>
              </a:rPr>
              <a:t>atred</a:t>
            </a:r>
            <a:r>
              <a:rPr lang="cs-CZ" sz="2800" dirty="0">
                <a:latin typeface="Calibri" charset="0"/>
              </a:rPr>
              <a:t> versus A</a:t>
            </a:r>
            <a:r>
              <a:rPr lang="en-US" sz="2800" dirty="0" err="1">
                <a:latin typeface="Calibri" charset="0"/>
              </a:rPr>
              <a:t>dvoca</a:t>
            </a:r>
            <a:r>
              <a:rPr lang="cs-CZ" sz="2800" dirty="0" err="1">
                <a:latin typeface="Calibri" charset="0"/>
              </a:rPr>
              <a:t>cy</a:t>
            </a:r>
            <a:r>
              <a:rPr lang="cs-CZ" sz="2800" dirty="0">
                <a:latin typeface="Calibri" charset="0"/>
              </a:rPr>
              <a:t> </a:t>
            </a:r>
            <a:r>
              <a:rPr lang="cs-CZ" sz="2800" dirty="0" err="1">
                <a:latin typeface="Calibri" charset="0"/>
              </a:rPr>
              <a:t>of</a:t>
            </a:r>
            <a:r>
              <a:rPr lang="cs-CZ" sz="2800" dirty="0">
                <a:latin typeface="Calibri" charset="0"/>
              </a:rPr>
              <a:t> (</a:t>
            </a:r>
            <a:r>
              <a:rPr lang="cs-CZ" sz="2800" dirty="0" err="1">
                <a:latin typeface="Calibri" charset="0"/>
              </a:rPr>
              <a:t>R</a:t>
            </a:r>
            <a:r>
              <a:rPr lang="en-US" sz="2800" dirty="0" err="1">
                <a:latin typeface="Calibri" charset="0"/>
              </a:rPr>
              <a:t>acial</a:t>
            </a:r>
            <a:r>
              <a:rPr lang="cs-CZ" sz="2800" dirty="0">
                <a:latin typeface="Calibri" charset="0"/>
              </a:rPr>
              <a:t>)</a:t>
            </a:r>
            <a:r>
              <a:rPr lang="en-US" sz="2800" dirty="0">
                <a:latin typeface="Calibri" charset="0"/>
              </a:rPr>
              <a:t> </a:t>
            </a:r>
            <a:r>
              <a:rPr lang="cs-CZ" sz="2800" dirty="0">
                <a:latin typeface="Calibri" charset="0"/>
              </a:rPr>
              <a:t>V</a:t>
            </a:r>
            <a:r>
              <a:rPr lang="en-US" sz="2800" dirty="0" err="1">
                <a:latin typeface="Calibri" charset="0"/>
              </a:rPr>
              <a:t>iolence</a:t>
            </a: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Calibri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1837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Calibri"/>
                <a:cs typeface="Calibri"/>
              </a:rPr>
              <a:t>″</a:t>
            </a:r>
            <a:r>
              <a:rPr lang="en-US" sz="2800" dirty="0">
                <a:latin typeface="Calibri"/>
                <a:cs typeface="Calibri"/>
              </a:rPr>
              <a:t>a review of international law and jurisprudence on incitement to discrimination and violence is helpful as a guide to the assessment of criminal accountability for direct and public </a:t>
            </a:r>
            <a:r>
              <a:rPr lang="en-US" sz="2800" i="1" dirty="0">
                <a:latin typeface="Calibri"/>
                <a:cs typeface="Calibri"/>
              </a:rPr>
              <a:t>incitement to genocide</a:t>
            </a:r>
            <a:r>
              <a:rPr lang="en-US" sz="2800" dirty="0">
                <a:latin typeface="Calibri"/>
                <a:cs typeface="Calibri"/>
              </a:rPr>
              <a:t>, </a:t>
            </a:r>
            <a:r>
              <a:rPr lang="en-US" sz="2800" b="1" dirty="0">
                <a:latin typeface="Calibri"/>
                <a:cs typeface="Calibri"/>
              </a:rPr>
              <a:t>in light of the fundamental right of freedom of expression</a:t>
            </a:r>
            <a:r>
              <a:rPr lang="en-US" sz="2800" dirty="0" smtClean="0">
                <a:latin typeface="Calibri"/>
                <a:cs typeface="Calibri"/>
              </a:rPr>
              <a:t>.” (</a:t>
            </a:r>
            <a:r>
              <a:rPr lang="en-US" sz="2800" i="1" dirty="0" smtClean="0">
                <a:latin typeface="Calibri"/>
                <a:cs typeface="Calibri"/>
              </a:rPr>
              <a:t>Media Case</a:t>
            </a:r>
            <a:r>
              <a:rPr lang="en-US" sz="2800" dirty="0" smtClean="0">
                <a:latin typeface="Calibri"/>
                <a:cs typeface="Calibri"/>
              </a:rPr>
              <a:t>)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libri"/>
                <a:cs typeface="Calibri"/>
              </a:rPr>
              <a:t>What role did HR law play before the ICTR?</a:t>
            </a:r>
            <a:br>
              <a:rPr lang="en-US" sz="3600" dirty="0">
                <a:latin typeface="Calibri"/>
                <a:cs typeface="Calibri"/>
              </a:rPr>
            </a:br>
            <a:endParaRPr lang="en-US" sz="3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058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cs-CZ" sz="2200" dirty="0">
                <a:latin typeface="Calibri" charset="0"/>
              </a:rPr>
              <a:t>T</a:t>
            </a:r>
            <a:r>
              <a:rPr lang="en-US" sz="2200" dirty="0">
                <a:latin typeface="Calibri" charset="0"/>
              </a:rPr>
              <a:t>he portion of the </a:t>
            </a:r>
            <a:r>
              <a:rPr lang="en-US" sz="2200" i="1" dirty="0" err="1">
                <a:latin typeface="Calibri" charset="0"/>
              </a:rPr>
              <a:t>Nahim</a:t>
            </a:r>
            <a:r>
              <a:rPr lang="cs-CZ" sz="2200" i="1" dirty="0">
                <a:latin typeface="Calibri" charset="0"/>
              </a:rPr>
              <a:t>a</a:t>
            </a:r>
            <a:r>
              <a:rPr lang="en-US" sz="2200" i="1" dirty="0" err="1">
                <a:latin typeface="Calibri" charset="0"/>
              </a:rPr>
              <a:t>na</a:t>
            </a:r>
            <a:r>
              <a:rPr lang="en-US" sz="2200" i="1" dirty="0">
                <a:latin typeface="Calibri" charset="0"/>
              </a:rPr>
              <a:t> judgment</a:t>
            </a:r>
            <a:r>
              <a:rPr lang="cs-CZ" sz="2200" i="1" dirty="0">
                <a:latin typeface="Calibri" charset="0"/>
              </a:rPr>
              <a:t> </a:t>
            </a:r>
            <a:r>
              <a:rPr lang="cs-CZ" sz="2200" dirty="0">
                <a:latin typeface="Calibri" charset="0"/>
              </a:rPr>
              <a:t>(Trial </a:t>
            </a:r>
            <a:r>
              <a:rPr lang="cs-CZ" sz="2200" dirty="0" err="1">
                <a:latin typeface="Calibri" charset="0"/>
              </a:rPr>
              <a:t>Chamber</a:t>
            </a:r>
            <a:r>
              <a:rPr lang="cs-CZ" sz="2200" dirty="0">
                <a:latin typeface="Calibri" charset="0"/>
              </a:rPr>
              <a:t>): </a:t>
            </a:r>
            <a:r>
              <a:rPr lang="cs-CZ" sz="2200" dirty="0" err="1" smtClean="0">
                <a:latin typeface="Calibri" charset="0"/>
              </a:rPr>
              <a:t>incitement</a:t>
            </a:r>
            <a:r>
              <a:rPr lang="cs-CZ" sz="2200" dirty="0" smtClean="0">
                <a:latin typeface="Calibri" charset="0"/>
              </a:rPr>
              <a:t> to </a:t>
            </a:r>
            <a:r>
              <a:rPr lang="cs-CZ" sz="2200" dirty="0" err="1" smtClean="0">
                <a:latin typeface="Calibri" charset="0"/>
              </a:rPr>
              <a:t>genocide</a:t>
            </a:r>
            <a:r>
              <a:rPr lang="cs-CZ" sz="2200" dirty="0" smtClean="0">
                <a:latin typeface="Calibri" charset="0"/>
              </a:rPr>
              <a:t>: </a:t>
            </a:r>
            <a:r>
              <a:rPr lang="en-US" sz="2200" dirty="0" smtClean="0">
                <a:latin typeface="Calibri" charset="0"/>
              </a:rPr>
              <a:t>focus</a:t>
            </a:r>
            <a:r>
              <a:rPr lang="cs-CZ" sz="2200" dirty="0" smtClean="0">
                <a:latin typeface="Calibri" charset="0"/>
              </a:rPr>
              <a:t> </a:t>
            </a:r>
            <a:r>
              <a:rPr lang="cs-CZ" sz="2200" dirty="0">
                <a:latin typeface="Calibri" charset="0"/>
              </a:rPr>
              <a:t>on </a:t>
            </a:r>
            <a:r>
              <a:rPr lang="en-US" sz="2200" dirty="0">
                <a:latin typeface="Calibri" charset="0"/>
              </a:rPr>
              <a:t>the law of three human rights treaties. </a:t>
            </a:r>
            <a:endParaRPr lang="cs-CZ" sz="22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endParaRPr lang="cs-CZ" sz="22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cs-CZ" sz="2200" dirty="0">
                <a:latin typeface="Calibri" charset="0"/>
              </a:rPr>
              <a:t>T</a:t>
            </a:r>
            <a:r>
              <a:rPr lang="en-US" sz="2200" dirty="0">
                <a:latin typeface="Calibri" charset="0"/>
              </a:rPr>
              <a:t>he International Covenant on Civil and</a:t>
            </a:r>
            <a:r>
              <a:rPr lang="cs-CZ" sz="2200" dirty="0">
                <a:latin typeface="Calibri" charset="0"/>
              </a:rPr>
              <a:t> </a:t>
            </a:r>
            <a:r>
              <a:rPr lang="en-US" sz="2200" dirty="0">
                <a:latin typeface="Calibri" charset="0"/>
              </a:rPr>
              <a:t>Political Rights (ICCPR) and the Convention on the Elimination of</a:t>
            </a:r>
            <a:r>
              <a:rPr lang="cs-CZ" sz="2200" dirty="0">
                <a:latin typeface="Calibri" charset="0"/>
              </a:rPr>
              <a:t> </a:t>
            </a:r>
            <a:r>
              <a:rPr lang="en-US" sz="2200" dirty="0">
                <a:latin typeface="Calibri" charset="0"/>
              </a:rPr>
              <a:t>all Forms of Racial Discrimination (</a:t>
            </a:r>
            <a:r>
              <a:rPr lang="cs-CZ" sz="2200" dirty="0">
                <a:latin typeface="Calibri" charset="0"/>
              </a:rPr>
              <a:t>CERD) </a:t>
            </a:r>
            <a:r>
              <a:rPr lang="en-US" sz="2200" b="1" dirty="0">
                <a:latin typeface="Calibri" charset="0"/>
              </a:rPr>
              <a:t>require </a:t>
            </a:r>
            <a:r>
              <a:rPr lang="en-US" sz="2200" dirty="0">
                <a:latin typeface="Calibri" charset="0"/>
              </a:rPr>
              <a:t>States Parties </a:t>
            </a:r>
            <a:r>
              <a:rPr lang="en-US" sz="2200" b="1" dirty="0">
                <a:latin typeface="Calibri" charset="0"/>
              </a:rPr>
              <a:t>to proscribe hate speech</a:t>
            </a:r>
            <a:r>
              <a:rPr lang="cs-CZ" sz="2200" dirty="0">
                <a:latin typeface="Calibri" charset="0"/>
              </a:rPr>
              <a:t>. </a:t>
            </a:r>
          </a:p>
          <a:p>
            <a:pPr algn="just">
              <a:lnSpc>
                <a:spcPct val="80000"/>
              </a:lnSpc>
            </a:pPr>
            <a:endParaRPr lang="cs-CZ" sz="22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cs-CZ" sz="2200" dirty="0">
                <a:latin typeface="Calibri" charset="0"/>
              </a:rPr>
              <a:t>T</a:t>
            </a:r>
            <a:r>
              <a:rPr lang="en-US" sz="2200" dirty="0">
                <a:latin typeface="Calibri" charset="0"/>
              </a:rPr>
              <a:t>he European Convention for the Protection of</a:t>
            </a:r>
            <a:r>
              <a:rPr lang="cs-CZ" sz="2200" dirty="0">
                <a:latin typeface="Calibri" charset="0"/>
              </a:rPr>
              <a:t> </a:t>
            </a:r>
            <a:r>
              <a:rPr lang="en-US" sz="2200" dirty="0">
                <a:latin typeface="Calibri" charset="0"/>
              </a:rPr>
              <a:t>Human Rights and Fundamental Freedoms</a:t>
            </a:r>
            <a:r>
              <a:rPr lang="cs-CZ" sz="2200" dirty="0">
                <a:latin typeface="Calibri" charset="0"/>
              </a:rPr>
              <a:t> (ECHR): </a:t>
            </a:r>
            <a:r>
              <a:rPr lang="en-US" sz="2200" i="1" dirty="0">
                <a:latin typeface="Calibri" charset="0"/>
              </a:rPr>
              <a:t>allow</a:t>
            </a:r>
            <a:r>
              <a:rPr lang="cs-CZ" sz="2200" i="1" dirty="0">
                <a:latin typeface="Calibri" charset="0"/>
              </a:rPr>
              <a:t>s</a:t>
            </a:r>
            <a:r>
              <a:rPr lang="en-US" sz="2200" dirty="0">
                <a:latin typeface="Calibri" charset="0"/>
              </a:rPr>
              <a:t> (but not </a:t>
            </a:r>
            <a:r>
              <a:rPr lang="en-US" sz="2200" b="1" dirty="0">
                <a:latin typeface="Calibri" charset="0"/>
              </a:rPr>
              <a:t>require</a:t>
            </a:r>
            <a:r>
              <a:rPr lang="cs-CZ" sz="2200" b="1" dirty="0">
                <a:latin typeface="Calibri" charset="0"/>
              </a:rPr>
              <a:t>s</a:t>
            </a:r>
            <a:r>
              <a:rPr lang="en-US" sz="2200" dirty="0">
                <a:latin typeface="Calibri" charset="0"/>
              </a:rPr>
              <a:t>) States Parties to </a:t>
            </a:r>
            <a:r>
              <a:rPr lang="en-US" sz="2200" b="1" dirty="0">
                <a:latin typeface="Calibri" charset="0"/>
              </a:rPr>
              <a:t>proscribe</a:t>
            </a:r>
            <a:r>
              <a:rPr lang="en-US" sz="2200" dirty="0">
                <a:latin typeface="Calibri" charset="0"/>
              </a:rPr>
              <a:t> hate</a:t>
            </a:r>
            <a:r>
              <a:rPr lang="cs-CZ" sz="2200" dirty="0">
                <a:latin typeface="Calibri" charset="0"/>
              </a:rPr>
              <a:t> </a:t>
            </a:r>
            <a:r>
              <a:rPr lang="cs-CZ" sz="2200" dirty="0" err="1">
                <a:latin typeface="Calibri" charset="0"/>
              </a:rPr>
              <a:t>speech</a:t>
            </a:r>
            <a:r>
              <a:rPr lang="cs-CZ" sz="2200" dirty="0">
                <a:latin typeface="Calibri" charset="0"/>
              </a:rPr>
              <a:t> </a:t>
            </a:r>
            <a:r>
              <a:rPr lang="cs-CZ" sz="2200" dirty="0" err="1">
                <a:latin typeface="Calibri" charset="0"/>
              </a:rPr>
              <a:t>under</a:t>
            </a:r>
            <a:r>
              <a:rPr lang="cs-CZ" sz="2200" dirty="0">
                <a:latin typeface="Calibri" charset="0"/>
              </a:rPr>
              <a:t> </a:t>
            </a:r>
            <a:r>
              <a:rPr lang="cs-CZ" sz="2200" dirty="0" err="1">
                <a:latin typeface="Calibri" charset="0"/>
              </a:rPr>
              <a:t>certain</a:t>
            </a:r>
            <a:r>
              <a:rPr lang="cs-CZ" sz="2200" dirty="0">
                <a:latin typeface="Calibri" charset="0"/>
              </a:rPr>
              <a:t> </a:t>
            </a:r>
            <a:r>
              <a:rPr lang="cs-CZ" sz="2200" dirty="0" err="1">
                <a:latin typeface="Calibri" charset="0"/>
              </a:rPr>
              <a:t>conditions</a:t>
            </a:r>
            <a:r>
              <a:rPr lang="cs-CZ" sz="2200" dirty="0">
                <a:latin typeface="Calibri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cs-CZ" sz="2200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endParaRPr lang="cs-CZ" sz="2200" dirty="0">
              <a:latin typeface="Calibri" charset="0"/>
            </a:endParaRPr>
          </a:p>
          <a:p>
            <a:pPr>
              <a:lnSpc>
                <a:spcPct val="80000"/>
              </a:lnSpc>
            </a:pPr>
            <a:endParaRPr lang="cs-CZ" sz="2200" dirty="0">
              <a:latin typeface="Calibri" charset="0"/>
            </a:endParaRPr>
          </a:p>
        </p:txBody>
      </p:sp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Calibri"/>
                <a:cs typeface="Calibri"/>
              </a:rPr>
              <a:t>What role did HR law play before the ICTR?</a:t>
            </a:r>
            <a:br>
              <a:rPr lang="en-US" sz="3600" dirty="0">
                <a:latin typeface="Calibri"/>
                <a:cs typeface="Calibri"/>
              </a:rPr>
            </a:br>
            <a:endParaRPr lang="cs-CZ" sz="36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953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Calibri"/>
                <a:cs typeface="Calibri"/>
              </a:rPr>
              <a:t>An extreme example of hate speech: the use of the mass media to promote genocide or racially-motivated attacks, such as the role played by Radio-</a:t>
            </a:r>
            <a:r>
              <a:rPr lang="en-US" dirty="0" err="1">
                <a:latin typeface="Calibri"/>
                <a:cs typeface="Calibri"/>
              </a:rPr>
              <a:t>Télévision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Libre</a:t>
            </a:r>
            <a:r>
              <a:rPr lang="en-US" dirty="0">
                <a:latin typeface="Calibri"/>
                <a:cs typeface="Calibri"/>
              </a:rPr>
              <a:t> des Milles </a:t>
            </a:r>
            <a:r>
              <a:rPr lang="en-US" dirty="0" err="1">
                <a:latin typeface="Calibri"/>
                <a:cs typeface="Calibri"/>
              </a:rPr>
              <a:t>Collines</a:t>
            </a:r>
            <a:r>
              <a:rPr lang="en-US" dirty="0">
                <a:latin typeface="Calibri"/>
                <a:cs typeface="Calibri"/>
              </a:rPr>
              <a:t> in the Rwandan genocide in 1994. </a:t>
            </a:r>
          </a:p>
          <a:p>
            <a:pPr algn="just"/>
            <a:r>
              <a:rPr lang="en-US" dirty="0" smtClean="0">
                <a:latin typeface="Calibri"/>
                <a:cs typeface="Calibri"/>
              </a:rPr>
              <a:t>(</a:t>
            </a:r>
            <a:r>
              <a:rPr lang="en-US" dirty="0">
                <a:latin typeface="Calibri"/>
                <a:cs typeface="Calibri"/>
              </a:rPr>
              <a:t>The ICTR, Cases of </a:t>
            </a:r>
            <a:r>
              <a:rPr lang="en-US" dirty="0" err="1">
                <a:latin typeface="Calibri"/>
                <a:cs typeface="Calibri"/>
              </a:rPr>
              <a:t>Nahimana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Ngeze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Baryagwiza</a:t>
            </a:r>
            <a:r>
              <a:rPr lang="en-US" dirty="0">
                <a:latin typeface="Calibri"/>
                <a:cs typeface="Calibri"/>
              </a:rPr>
              <a:t>/Media case: incitement to genocide)</a:t>
            </a:r>
          </a:p>
          <a:p>
            <a:pPr algn="just"/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/>
                <a:cs typeface="Calibri"/>
              </a:rPr>
              <a:t>International Criminal Tribunal for Rwanda: Media Case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3128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192</TotalTime>
  <Words>910</Words>
  <Application>Microsoft Office PowerPoint</Application>
  <PresentationFormat>Předvádění na obrazovce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Waveform</vt:lpstr>
      <vt:lpstr>Role of Hate Speech in International Criminal Law</vt:lpstr>
      <vt:lpstr>HR versus ICL differences</vt:lpstr>
      <vt:lpstr>Hate Speech as an International Crime?</vt:lpstr>
      <vt:lpstr>Persecution as a crime against humanity with respect to speech-related conduct.</vt:lpstr>
      <vt:lpstr>  Advocacy of (Racial) Hatred versus Advocacy of (Racial) Violence </vt:lpstr>
      <vt:lpstr>Advocacy of (Racial) Hatred versus Advocacy of (Racial) Violence </vt:lpstr>
      <vt:lpstr>What role did HR law play before the ICTR? </vt:lpstr>
      <vt:lpstr>What role did HR law play before the ICTR? </vt:lpstr>
      <vt:lpstr>International Criminal Tribunal for Rwanda: Media Case</vt:lpstr>
      <vt:lpstr>Hate Speech as a part of Incitement to Genocide </vt:lpstr>
      <vt:lpstr>Persecution as a Crime against Humanity: The ICTY: Dario Kordic case </vt:lpstr>
      <vt:lpstr>Persecution as a Crime against Humanity: The ICTY: Dario Kordic case </vt:lpstr>
      <vt:lpstr>Persecution as a Crime against Humanity</vt:lpstr>
      <vt:lpstr>Persecution as a Crime against Humanity</vt:lpstr>
      <vt:lpstr>Persecution as a Crime against Humanity</vt:lpstr>
      <vt:lpstr>Judge Pocar: Media Case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Novotna</dc:creator>
  <cp:lastModifiedBy>Kateřina Novotná</cp:lastModifiedBy>
  <cp:revision>11</cp:revision>
  <dcterms:created xsi:type="dcterms:W3CDTF">2012-01-22T18:33:51Z</dcterms:created>
  <dcterms:modified xsi:type="dcterms:W3CDTF">2015-11-30T18:19:28Z</dcterms:modified>
</cp:coreProperties>
</file>