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7" r:id="rId7"/>
    <p:sldId id="268" r:id="rId8"/>
    <p:sldId id="261" r:id="rId9"/>
    <p:sldId id="263" r:id="rId10"/>
    <p:sldId id="265" r:id="rId11"/>
    <p:sldId id="266" r:id="rId12"/>
    <p:sldId id="264" r:id="rId1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  <a:srgbClr val="0000CC"/>
    <a:srgbClr val="000099"/>
    <a:srgbClr val="0C0595"/>
    <a:srgbClr val="8BCF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0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6942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5976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365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4244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43973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4554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3644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6566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436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0824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79BE3-8844-478E-BF22-4B21E0F4C2C0}" type="datetimeFigureOut">
              <a:rPr lang="cs-CZ" smtClean="0"/>
              <a:t>03.11.2016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A51A1B-FA11-475E-8B10-0CABD53F16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7262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europa.eu/legislation_summaries/institutional_affairs/treaties/lisbon_treaty/ai0020_cs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700808"/>
            <a:ext cx="7772400" cy="3312367"/>
          </a:xfrm>
          <a:solidFill>
            <a:srgbClr val="000099"/>
          </a:solidFill>
        </p:spPr>
        <p:txBody>
          <a:bodyPr>
            <a:normAutofit/>
          </a:bodyPr>
          <a:lstStyle/>
          <a:p>
            <a:r>
              <a:rPr lang="cs-CZ" sz="7200" dirty="0" smtClean="0">
                <a:solidFill>
                  <a:schemeClr val="bg1"/>
                </a:solidFill>
              </a:rPr>
              <a:t>Pravomoci EU</a:t>
            </a:r>
            <a:r>
              <a:rPr lang="cs-CZ" sz="6600" dirty="0" smtClean="0">
                <a:solidFill>
                  <a:schemeClr val="bg1"/>
                </a:solidFill>
              </a:rPr>
              <a:t/>
            </a:r>
            <a:br>
              <a:rPr lang="cs-CZ" sz="6600" dirty="0" smtClean="0">
                <a:solidFill>
                  <a:schemeClr val="bg1"/>
                </a:solidFill>
              </a:rPr>
            </a:br>
            <a:r>
              <a:rPr lang="cs-CZ" sz="2400" dirty="0">
                <a:solidFill>
                  <a:schemeClr val="bg1"/>
                </a:solidFill>
              </a:rPr>
              <a:t> </a:t>
            </a:r>
            <a:r>
              <a:rPr lang="cs-CZ" sz="2400" dirty="0" smtClean="0">
                <a:solidFill>
                  <a:schemeClr val="bg1"/>
                </a:solidFill>
              </a:rPr>
              <a:t> </a:t>
            </a:r>
            <a:r>
              <a:rPr lang="cs-CZ" sz="6600" dirty="0" smtClean="0">
                <a:solidFill>
                  <a:schemeClr val="bg1"/>
                </a:solidFill>
              </a:rPr>
              <a:t/>
            </a:r>
            <a:br>
              <a:rPr lang="cs-CZ" sz="6600" dirty="0" smtClean="0">
                <a:solidFill>
                  <a:schemeClr val="bg1"/>
                </a:solidFill>
              </a:rPr>
            </a:br>
            <a:r>
              <a:rPr lang="cs-CZ" sz="2400" dirty="0" smtClean="0">
                <a:solidFill>
                  <a:srgbClr val="FFFF00"/>
                </a:solidFill>
              </a:rPr>
              <a:t>2016 pro 301</a:t>
            </a:r>
            <a:endParaRPr lang="cs-CZ" sz="2400" dirty="0">
              <a:solidFill>
                <a:srgbClr val="FFFF00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4096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370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Příklad konkrétní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r>
              <a:rPr lang="cs-CZ" dirty="0" smtClean="0"/>
              <a:t>Článek </a:t>
            </a:r>
            <a:r>
              <a:rPr lang="cs-CZ" dirty="0"/>
              <a:t>83</a:t>
            </a:r>
          </a:p>
          <a:p>
            <a:r>
              <a:rPr lang="cs-CZ" dirty="0"/>
              <a:t>1. Evropský parlament a Rada mohou řádným legislativním postupem stanovit </a:t>
            </a:r>
            <a:r>
              <a:rPr lang="cs-CZ" b="1" dirty="0"/>
              <a:t>formou směrnic </a:t>
            </a:r>
            <a:r>
              <a:rPr lang="cs-CZ" dirty="0"/>
              <a:t>minimální pravidla týkající se </a:t>
            </a:r>
            <a:r>
              <a:rPr lang="cs-CZ" b="1" dirty="0"/>
              <a:t>vymezení trestných činů a sankcí </a:t>
            </a:r>
            <a:r>
              <a:rPr lang="cs-CZ" dirty="0"/>
              <a:t>v oblastech mimořádně závažné trestné činnosti s přeshraničním rozměrem z důvodu povahy nebo dopadu těchto trestných činů nebo kvůli zvláštní potřebě potírat ji na společném základě.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Článek 84</a:t>
            </a:r>
          </a:p>
          <a:p>
            <a:r>
              <a:rPr lang="cs-CZ" dirty="0"/>
              <a:t>Evropský parlament a Rada mohou řádným legislativním postupem přijmout </a:t>
            </a:r>
            <a:r>
              <a:rPr lang="cs-CZ" b="1" dirty="0"/>
              <a:t>pobídková a podpůrná opatření </a:t>
            </a:r>
            <a:r>
              <a:rPr lang="cs-CZ" dirty="0"/>
              <a:t>pro činnost členských států v oblasti předcházení trestné činnosti, s vyloučením harmonizace právních předpisů členských států.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5398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Příklad konkrétní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cs-CZ" dirty="0"/>
              <a:t>Článek 153</a:t>
            </a:r>
          </a:p>
          <a:p>
            <a:r>
              <a:rPr lang="cs-CZ" dirty="0" smtClean="0"/>
              <a:t>1</a:t>
            </a:r>
            <a:r>
              <a:rPr lang="cs-CZ" dirty="0"/>
              <a:t>. Za účelem dosažení cílů stanovených v článku 151 </a:t>
            </a:r>
            <a:r>
              <a:rPr lang="cs-CZ" b="1" dirty="0"/>
              <a:t>Unie podporuje a doplňuje činnost členských států </a:t>
            </a:r>
            <a:r>
              <a:rPr lang="cs-CZ" dirty="0"/>
              <a:t>v těchto oblastech:</a:t>
            </a:r>
          </a:p>
          <a:p>
            <a:r>
              <a:rPr lang="cs-CZ" dirty="0"/>
              <a:t>a) zlepšování především pracovního prostředí tak, aby bylo chráněno zdraví a bezpečnost pracovníků,</a:t>
            </a:r>
          </a:p>
          <a:p>
            <a:r>
              <a:rPr lang="cs-CZ" dirty="0"/>
              <a:t>b) pracovní podmínky,</a:t>
            </a:r>
          </a:p>
          <a:p>
            <a:r>
              <a:rPr lang="cs-CZ" dirty="0"/>
              <a:t>c) sociální zabezpečení a sociální ochrana pracovníků,</a:t>
            </a:r>
          </a:p>
          <a:p>
            <a:r>
              <a:rPr lang="cs-CZ" dirty="0"/>
              <a:t>d) ochrana pracovníků při skončení pracovního poměru</a:t>
            </a:r>
            <a:r>
              <a:rPr lang="cs-CZ" dirty="0" smtClean="0"/>
              <a:t>,….</a:t>
            </a:r>
          </a:p>
          <a:p>
            <a:endParaRPr lang="cs-CZ" dirty="0" smtClean="0"/>
          </a:p>
          <a:p>
            <a:r>
              <a:rPr lang="cs-CZ" dirty="0" smtClean="0"/>
              <a:t>Za </a:t>
            </a:r>
            <a:r>
              <a:rPr lang="cs-CZ" dirty="0"/>
              <a:t>tímto účelem mohou Evropský parlament a </a:t>
            </a:r>
            <a:r>
              <a:rPr lang="cs-CZ" dirty="0" smtClean="0"/>
              <a:t>Rada </a:t>
            </a:r>
            <a:r>
              <a:rPr lang="cs-CZ" b="1" i="1" dirty="0" smtClean="0">
                <a:solidFill>
                  <a:srgbClr val="C00000"/>
                </a:solidFill>
              </a:rPr>
              <a:t>směrnicemi</a:t>
            </a:r>
            <a:r>
              <a:rPr lang="cs-CZ" b="1" i="1" dirty="0" smtClean="0"/>
              <a:t> </a:t>
            </a:r>
            <a:r>
              <a:rPr lang="cs-CZ" dirty="0"/>
              <a:t>stanovit v oblastech uvedených v odst. 1 písm. a) až i) </a:t>
            </a:r>
            <a:r>
              <a:rPr lang="cs-CZ" b="1" dirty="0"/>
              <a:t>minimální požadavky, </a:t>
            </a:r>
            <a:r>
              <a:rPr lang="cs-CZ" dirty="0"/>
              <a:t>které se uplatní postupně s přihlédnutím ke stávajícím podmínkám a technickým předpisům jednotlivých členských států. </a:t>
            </a:r>
          </a:p>
          <a:p>
            <a:r>
              <a:rPr lang="cs-CZ" dirty="0"/>
              <a:t>Evropský parlament a Rada rozhodují řádným legislativním postupem po konzultaci s Hospodářským a sociálním výborem a Výborem regionů.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93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Příklad konkrétní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dirty="0"/>
              <a:t>OCHRANA SPOTŘEBITELE</a:t>
            </a:r>
          </a:p>
          <a:p>
            <a:pPr marL="0" indent="0">
              <a:buNone/>
            </a:pPr>
            <a:r>
              <a:rPr lang="cs-CZ" dirty="0"/>
              <a:t>Článek 169</a:t>
            </a:r>
          </a:p>
          <a:p>
            <a:pPr marL="0" indent="0">
              <a:buNone/>
            </a:pPr>
            <a:r>
              <a:rPr lang="cs-CZ" dirty="0" smtClean="0"/>
              <a:t>1</a:t>
            </a:r>
            <a:r>
              <a:rPr lang="cs-CZ" dirty="0"/>
              <a:t>. K podpoře zájmů spotřebitelů a k zajištění vysoké úrovně ochrany spotřebitele </a:t>
            </a:r>
            <a:r>
              <a:rPr lang="cs-CZ" b="1" dirty="0"/>
              <a:t>přispívá Unie </a:t>
            </a:r>
            <a:r>
              <a:rPr lang="cs-CZ" dirty="0"/>
              <a:t>k ochraně zdraví, bezpečnosti a hospodářských zájmů spotřebitelů, </a:t>
            </a:r>
            <a:r>
              <a:rPr lang="cs-CZ" dirty="0" smtClean="0"/>
              <a:t>….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2. Unie přispívá k dosažení cílů uvedených v odstavci 1 </a:t>
            </a:r>
            <a:r>
              <a:rPr lang="cs-CZ" b="1" dirty="0"/>
              <a:t>prostřednictvím:</a:t>
            </a:r>
          </a:p>
          <a:p>
            <a:pPr marL="0" indent="0">
              <a:buNone/>
            </a:pPr>
            <a:r>
              <a:rPr lang="cs-CZ" b="1" dirty="0"/>
              <a:t>a) </a:t>
            </a:r>
            <a:r>
              <a:rPr lang="cs-CZ" b="1" dirty="0">
                <a:solidFill>
                  <a:srgbClr val="FF0000"/>
                </a:solidFill>
              </a:rPr>
              <a:t>opatření přijatých podle článku 114 </a:t>
            </a:r>
            <a:r>
              <a:rPr lang="cs-CZ" dirty="0"/>
              <a:t>v souvislosti s vytvářením vnitřního trhu;</a:t>
            </a:r>
          </a:p>
          <a:p>
            <a:pPr marL="0" indent="0">
              <a:buNone/>
            </a:pPr>
            <a:r>
              <a:rPr lang="cs-CZ" dirty="0"/>
              <a:t>b) opatření, která podporují, doplňují a sledují politiku členských států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SBLIŽOVÁNÍ PRÁVNÍCH PŘEDPISŮ</a:t>
            </a:r>
          </a:p>
          <a:p>
            <a:pPr marL="0" indent="0">
              <a:buNone/>
            </a:pPr>
            <a:r>
              <a:rPr lang="cs-CZ" dirty="0"/>
              <a:t>Článek 114</a:t>
            </a:r>
          </a:p>
          <a:p>
            <a:pPr marL="0" indent="0">
              <a:buNone/>
            </a:pPr>
            <a:r>
              <a:rPr lang="cs-CZ" b="1" i="1" dirty="0" smtClean="0"/>
              <a:t>Evropský </a:t>
            </a:r>
            <a:r>
              <a:rPr lang="cs-CZ" b="1" i="1" dirty="0"/>
              <a:t>parlament a Rada řádným legislativním postupem </a:t>
            </a:r>
            <a:r>
              <a:rPr lang="cs-CZ" dirty="0"/>
              <a:t>po konzultaci s Hospodářským a sociálním výborem </a:t>
            </a:r>
            <a:r>
              <a:rPr lang="cs-CZ" b="1" dirty="0"/>
              <a:t>přijímají </a:t>
            </a:r>
            <a:r>
              <a:rPr lang="cs-CZ" b="1" dirty="0">
                <a:solidFill>
                  <a:srgbClr val="FF0000"/>
                </a:solidFill>
              </a:rPr>
              <a:t>opatření ke sbližování </a:t>
            </a:r>
            <a:r>
              <a:rPr lang="cs-CZ" b="1" dirty="0"/>
              <a:t>ustanovení právních a správních předpisů členských států, </a:t>
            </a:r>
            <a:r>
              <a:rPr lang="cs-CZ" dirty="0"/>
              <a:t>jejichž účelem je vytvoření a fungování vnitřního trhu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o</a:t>
            </a:r>
            <a:r>
              <a:rPr lang="cs-CZ" b="1" dirty="0" smtClean="0">
                <a:solidFill>
                  <a:srgbClr val="C00000"/>
                </a:solidFill>
              </a:rPr>
              <a:t>patření = legislativní opatření</a:t>
            </a:r>
            <a:endParaRPr lang="cs-CZ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327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Zásada svěřených pravomocí. </a:t>
            </a:r>
            <a:br>
              <a:rPr lang="cs-CZ" b="1" dirty="0" smtClean="0"/>
            </a:br>
            <a:r>
              <a:rPr lang="cs-CZ" b="1" dirty="0" smtClean="0"/>
              <a:t>Typy pravomocí EU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313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5 Smlouvy o EU</a:t>
            </a:r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svěření pravomocí </a:t>
            </a:r>
            <a:r>
              <a:rPr lang="cs-CZ" dirty="0"/>
              <a:t>jedná Unie pouze v mezích </a:t>
            </a:r>
            <a:r>
              <a:rPr lang="cs-CZ" b="1" dirty="0"/>
              <a:t>pravomocí svěřených jí ve Smlouvách členskými státy</a:t>
            </a:r>
            <a:r>
              <a:rPr lang="cs-CZ" dirty="0"/>
              <a:t> pro </a:t>
            </a:r>
            <a:r>
              <a:rPr lang="cs-CZ" b="1" dirty="0"/>
              <a:t>dosažení cílů </a:t>
            </a:r>
            <a:r>
              <a:rPr lang="cs-CZ" dirty="0"/>
              <a:t>stanovených ve Smlouvách. Pravomoci, které nejsou Smlouvami Unii svěřeny, náležejí členským státům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u="sng" dirty="0" smtClean="0">
                <a:solidFill>
                  <a:srgbClr val="FF0000"/>
                </a:solidFill>
              </a:rPr>
              <a:t>UNIE MÁ JEN TY PRAVOMOCI, KTERÉ JÍ ČLENSKÉ STÁTY DOBROVOLNĚ A VĚDOMĚ PŘEDALY SE SOUHLASEM SVÝCH PARLAMENTŮ !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T y p y  p r a v o m o c í :</a:t>
            </a:r>
          </a:p>
          <a:p>
            <a:pPr marL="0" indent="0">
              <a:buNone/>
            </a:pPr>
            <a:r>
              <a:rPr lang="cs-CZ" b="1" dirty="0" smtClean="0">
                <a:solidFill>
                  <a:srgbClr val="0C0595"/>
                </a:solidFill>
              </a:rPr>
              <a:t>1</a:t>
            </a:r>
            <a:r>
              <a:rPr lang="cs-CZ" b="1" dirty="0">
                <a:solidFill>
                  <a:srgbClr val="0C0595"/>
                </a:solidFill>
              </a:rPr>
              <a:t>. výlučné,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2. sdílené a 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C0595"/>
                </a:solidFill>
              </a:rPr>
              <a:t>3. podpůrné, koordinační a doplňkové.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900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1. Výlučné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/>
            <a:r>
              <a:rPr lang="cs-CZ" dirty="0" smtClean="0"/>
              <a:t>celní </a:t>
            </a:r>
            <a:r>
              <a:rPr lang="cs-CZ" dirty="0"/>
              <a:t>unie</a:t>
            </a:r>
          </a:p>
          <a:p>
            <a:pPr lvl="0"/>
            <a:r>
              <a:rPr lang="cs-CZ" dirty="0"/>
              <a:t>stanovení pravidel hospodářské soutěže nezbytných pro fungování vnitřního trhu</a:t>
            </a:r>
          </a:p>
          <a:p>
            <a:pPr lvl="0"/>
            <a:r>
              <a:rPr lang="cs-CZ" dirty="0"/>
              <a:t>měnová politika pro členské státy, jejichž měnou je euro</a:t>
            </a:r>
          </a:p>
          <a:p>
            <a:pPr lvl="0"/>
            <a:r>
              <a:rPr lang="cs-CZ" dirty="0"/>
              <a:t>zachování biologických mořských zdrojů v rámci společné rybářské politiky</a:t>
            </a:r>
          </a:p>
          <a:p>
            <a:pPr lvl="0"/>
            <a:r>
              <a:rPr lang="cs-CZ" dirty="0"/>
              <a:t>společná obchodní politika</a:t>
            </a:r>
          </a:p>
        </p:txBody>
      </p:sp>
    </p:spTree>
    <p:extLst>
      <p:ext uri="{BB962C8B-B14F-4D97-AF65-F5344CB8AC3E}">
        <p14:creationId xmlns:p14="http://schemas.microsoft.com/office/powerpoint/2010/main" val="2022675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/>
          </a:bodyPr>
          <a:lstStyle/>
          <a:p>
            <a:r>
              <a:rPr lang="cs-CZ" b="1" dirty="0" smtClean="0"/>
              <a:t>2. Sdílené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lvl="0" indent="0">
              <a:buNone/>
            </a:pPr>
            <a:r>
              <a:rPr lang="cs-CZ" dirty="0" smtClean="0"/>
              <a:t>V OBLASTECH:</a:t>
            </a:r>
          </a:p>
          <a:p>
            <a:pPr lvl="0"/>
            <a:r>
              <a:rPr lang="cs-CZ" dirty="0" smtClean="0"/>
              <a:t>vnitřní </a:t>
            </a:r>
            <a:r>
              <a:rPr lang="cs-CZ" dirty="0"/>
              <a:t>trh</a:t>
            </a:r>
          </a:p>
          <a:p>
            <a:pPr lvl="0"/>
            <a:r>
              <a:rPr lang="cs-CZ" dirty="0"/>
              <a:t>sociální politika</a:t>
            </a:r>
          </a:p>
          <a:p>
            <a:pPr lvl="0"/>
            <a:r>
              <a:rPr lang="cs-CZ" dirty="0"/>
              <a:t>hospodářská, sociální a územní soudržnost</a:t>
            </a:r>
          </a:p>
          <a:p>
            <a:pPr lvl="0"/>
            <a:r>
              <a:rPr lang="cs-CZ" dirty="0"/>
              <a:t>zemědělství a rybolov, vyjma zachování biologických mořských zdrojů</a:t>
            </a:r>
          </a:p>
          <a:p>
            <a:pPr lvl="0"/>
            <a:r>
              <a:rPr lang="cs-CZ" dirty="0"/>
              <a:t>životní prostředí</a:t>
            </a:r>
          </a:p>
          <a:p>
            <a:pPr lvl="0"/>
            <a:r>
              <a:rPr lang="cs-CZ" dirty="0"/>
              <a:t>ochrana spotřebitele</a:t>
            </a:r>
          </a:p>
          <a:p>
            <a:pPr lvl="0"/>
            <a:r>
              <a:rPr lang="cs-CZ" dirty="0"/>
              <a:t>doprava</a:t>
            </a:r>
          </a:p>
          <a:p>
            <a:pPr lvl="0"/>
            <a:r>
              <a:rPr lang="cs-CZ" dirty="0"/>
              <a:t>transevropské sítě</a:t>
            </a:r>
          </a:p>
          <a:p>
            <a:pPr lvl="0"/>
            <a:r>
              <a:rPr lang="cs-CZ" dirty="0"/>
              <a:t>energetika</a:t>
            </a:r>
          </a:p>
          <a:p>
            <a:pPr lvl="0"/>
            <a:r>
              <a:rPr lang="cs-CZ" dirty="0"/>
              <a:t>prostor svobody, bezpečnosti a práva</a:t>
            </a:r>
          </a:p>
          <a:p>
            <a:pPr lvl="0"/>
            <a:r>
              <a:rPr lang="cs-CZ" dirty="0"/>
              <a:t>společné otázky bezpečnosti v oblasti veřejného zdraví</a:t>
            </a:r>
          </a:p>
          <a:p>
            <a:pPr lvl="0"/>
            <a:r>
              <a:rPr lang="cs-CZ" dirty="0"/>
              <a:t>činnost v oblasti výzkumu, technologického rozvoje a vesmíru</a:t>
            </a:r>
          </a:p>
          <a:p>
            <a:pPr lvl="0"/>
            <a:r>
              <a:rPr lang="cs-CZ" dirty="0"/>
              <a:t>společná politika v oblasti rozvojové spolupráce a humanitární pomoci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596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3. Podpůrné, koordinační a doplňkové pravomoci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 smtClean="0"/>
              <a:t>ochrana </a:t>
            </a:r>
            <a:r>
              <a:rPr lang="cs-CZ" dirty="0"/>
              <a:t>a zlepšování lidského zdraví</a:t>
            </a:r>
          </a:p>
          <a:p>
            <a:pPr lvl="0"/>
            <a:r>
              <a:rPr lang="cs-CZ" dirty="0"/>
              <a:t>průmysl</a:t>
            </a:r>
          </a:p>
          <a:p>
            <a:pPr lvl="0"/>
            <a:r>
              <a:rPr lang="cs-CZ" dirty="0"/>
              <a:t>kultura</a:t>
            </a:r>
          </a:p>
          <a:p>
            <a:pPr lvl="0"/>
            <a:r>
              <a:rPr lang="cs-CZ" dirty="0"/>
              <a:t>cestovní ruch</a:t>
            </a:r>
          </a:p>
          <a:p>
            <a:pPr lvl="0"/>
            <a:r>
              <a:rPr lang="cs-CZ" dirty="0"/>
              <a:t>všeobecné vzdělávání, odborné </a:t>
            </a:r>
            <a:r>
              <a:rPr lang="cs-CZ" dirty="0" smtClean="0"/>
              <a:t>vzdělávání (školství), </a:t>
            </a:r>
            <a:r>
              <a:rPr lang="cs-CZ" dirty="0"/>
              <a:t>mládež a sport</a:t>
            </a:r>
          </a:p>
          <a:p>
            <a:pPr lvl="0"/>
            <a:r>
              <a:rPr lang="cs-CZ" dirty="0"/>
              <a:t>civilní ochrana</a:t>
            </a:r>
          </a:p>
          <a:p>
            <a:r>
              <a:rPr lang="cs-CZ" dirty="0"/>
              <a:t>správní </a:t>
            </a:r>
            <a:r>
              <a:rPr lang="cs-CZ" dirty="0" smtClean="0"/>
              <a:t>spolupráce</a:t>
            </a:r>
          </a:p>
          <a:p>
            <a:r>
              <a:rPr lang="cs-CZ" smtClean="0"/>
              <a:t>--------------------------------- 03 11 16 --------------------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693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b="1" dirty="0" smtClean="0"/>
              <a:t>Principy subsidiarity a proporcionality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= </a:t>
            </a:r>
            <a:r>
              <a:rPr lang="cs-CZ" b="1" i="1" dirty="0" smtClean="0">
                <a:solidFill>
                  <a:srgbClr val="C00000"/>
                </a:solidFill>
              </a:rPr>
              <a:t>kritérium efektivnosti</a:t>
            </a:r>
            <a:endParaRPr lang="cs-CZ" b="1" i="1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89654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cs-CZ" dirty="0"/>
              <a:t>Článek </a:t>
            </a:r>
            <a:r>
              <a:rPr lang="cs-CZ" dirty="0" smtClean="0"/>
              <a:t>5 Smlouvy o EU</a:t>
            </a:r>
            <a:endParaRPr lang="cs-CZ" dirty="0"/>
          </a:p>
          <a:p>
            <a:r>
              <a:rPr lang="cs-CZ" dirty="0" smtClean="0"/>
              <a:t>3</a:t>
            </a:r>
            <a:r>
              <a:rPr lang="cs-CZ" dirty="0"/>
              <a:t>. Podle </a:t>
            </a:r>
            <a:r>
              <a:rPr lang="cs-CZ" b="1" u="sng" dirty="0">
                <a:solidFill>
                  <a:srgbClr val="FF0000"/>
                </a:solidFill>
              </a:rPr>
              <a:t>zásady </a:t>
            </a:r>
            <a:r>
              <a:rPr lang="cs-CZ" b="1" u="sng" dirty="0" smtClean="0">
                <a:solidFill>
                  <a:srgbClr val="FF0000"/>
                </a:solidFill>
              </a:rPr>
              <a:t>subsidiarity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dirty="0" smtClean="0"/>
              <a:t>jedná </a:t>
            </a:r>
            <a:r>
              <a:rPr lang="cs-CZ" dirty="0"/>
              <a:t>Unie v oblastech, které nespadají do její výlučné pravomoci, pouze tehdy a do té míry, </a:t>
            </a:r>
            <a:r>
              <a:rPr lang="cs-CZ" b="1" dirty="0"/>
              <a:t>pokud cílů zamýšlené činnosti nemůže být dosaženo uspokojivě členskými státy</a:t>
            </a:r>
            <a:r>
              <a:rPr lang="cs-CZ" dirty="0"/>
              <a:t> na úrovni ústřední, regionální či místní, ale spíše jich, z důvodu jejího rozsahu či účinků, může být lépe dosaženo na úrovni Unie.</a:t>
            </a:r>
          </a:p>
          <a:p>
            <a:r>
              <a:rPr lang="cs-CZ" b="1" dirty="0" smtClean="0">
                <a:solidFill>
                  <a:srgbClr val="C00000"/>
                </a:solidFill>
              </a:rPr>
              <a:t>Vnitrostátní </a:t>
            </a:r>
            <a:r>
              <a:rPr lang="cs-CZ" b="1" dirty="0">
                <a:solidFill>
                  <a:srgbClr val="C00000"/>
                </a:solidFill>
              </a:rPr>
              <a:t>parlamenty</a:t>
            </a:r>
            <a:r>
              <a:rPr lang="cs-CZ" dirty="0">
                <a:solidFill>
                  <a:srgbClr val="C00000"/>
                </a:solidFill>
              </a:rPr>
              <a:t> </a:t>
            </a:r>
            <a:r>
              <a:rPr lang="cs-CZ" dirty="0"/>
              <a:t>dbají na dodržování zásady </a:t>
            </a:r>
            <a:r>
              <a:rPr lang="cs-CZ" dirty="0" smtClean="0"/>
              <a:t>subsidiarity</a:t>
            </a:r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8263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85000" lnSpcReduction="10000"/>
          </a:bodyPr>
          <a:lstStyle/>
          <a:p>
            <a:endParaRPr lang="cs-CZ" dirty="0" smtClean="0"/>
          </a:p>
          <a:p>
            <a:r>
              <a:rPr lang="cs-CZ" dirty="0" smtClean="0"/>
              <a:t>Zásada </a:t>
            </a:r>
            <a:r>
              <a:rPr lang="cs-CZ" dirty="0"/>
              <a:t>subsidiarity stanovuje </a:t>
            </a:r>
            <a:r>
              <a:rPr lang="cs-CZ" b="1" dirty="0"/>
              <a:t>nejvhodnější míru intervence</a:t>
            </a:r>
            <a:r>
              <a:rPr lang="cs-CZ" dirty="0"/>
              <a:t> v oblastech </a:t>
            </a:r>
            <a:r>
              <a:rPr lang="cs-CZ" dirty="0">
                <a:hlinkClick r:id="rId2"/>
              </a:rPr>
              <a:t>pravomocí sdílených</a:t>
            </a:r>
            <a:r>
              <a:rPr lang="cs-CZ" dirty="0"/>
              <a:t> mezi EU a členskými státy. </a:t>
            </a:r>
            <a:r>
              <a:rPr lang="cs-CZ" dirty="0" smtClean="0"/>
              <a:t>Ve </a:t>
            </a:r>
            <a:r>
              <a:rPr lang="cs-CZ" dirty="0"/>
              <a:t>všech případech </a:t>
            </a:r>
            <a:r>
              <a:rPr lang="cs-CZ" u="sng" dirty="0"/>
              <a:t>smí EU zasáhnout jen tehdy, když je schopná jednat účinněji než členské státy. </a:t>
            </a:r>
            <a:r>
              <a:rPr lang="cs-CZ" dirty="0"/>
              <a:t>Protokol o používání zásad subsidiarity a proporcionality uvádí tři kritéria, na jejichž základě se posuzuje vhodnost intervence na evropské úrovni:</a:t>
            </a:r>
          </a:p>
          <a:p>
            <a:r>
              <a:rPr lang="cs-CZ" dirty="0">
                <a:solidFill>
                  <a:srgbClr val="0000CC"/>
                </a:solidFill>
              </a:rPr>
              <a:t>má činnost </a:t>
            </a:r>
            <a:r>
              <a:rPr lang="cs-CZ" u="sng" dirty="0">
                <a:solidFill>
                  <a:srgbClr val="0000CC"/>
                </a:solidFill>
              </a:rPr>
              <a:t>nadnárodní aspekty, </a:t>
            </a:r>
            <a:r>
              <a:rPr lang="cs-CZ" dirty="0">
                <a:solidFill>
                  <a:srgbClr val="0000CC"/>
                </a:solidFill>
              </a:rPr>
              <a:t>které členské státy nemohou uspokojivě vyřešit?</a:t>
            </a:r>
          </a:p>
          <a:p>
            <a:r>
              <a:rPr lang="cs-CZ" dirty="0">
                <a:solidFill>
                  <a:srgbClr val="0000CC"/>
                </a:solidFill>
              </a:rPr>
              <a:t>byla by činnost nebo nečinnost </a:t>
            </a:r>
            <a:r>
              <a:rPr lang="cs-CZ" u="sng" dirty="0">
                <a:solidFill>
                  <a:srgbClr val="0000CC"/>
                </a:solidFill>
              </a:rPr>
              <a:t>členského státu v rozporu s cíli Smlouvy?</a:t>
            </a:r>
          </a:p>
          <a:p>
            <a:r>
              <a:rPr lang="cs-CZ" dirty="0">
                <a:solidFill>
                  <a:srgbClr val="0000CC"/>
                </a:solidFill>
              </a:rPr>
              <a:t>přináší činnost </a:t>
            </a:r>
            <a:r>
              <a:rPr lang="cs-CZ" u="sng" dirty="0">
                <a:solidFill>
                  <a:srgbClr val="0000CC"/>
                </a:solidFill>
              </a:rPr>
              <a:t>na evropské úrovni zjevné výhody?</a:t>
            </a:r>
          </a:p>
          <a:p>
            <a:endParaRPr lang="cs-CZ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0748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rgbClr val="8BCFE7"/>
          </a:solidFill>
        </p:spPr>
        <p:txBody>
          <a:bodyPr>
            <a:normAutofit fontScale="90000"/>
          </a:bodyPr>
          <a:lstStyle/>
          <a:p>
            <a:r>
              <a:rPr lang="cs-CZ" dirty="0" smtClean="0"/>
              <a:t>Principy subsidiarity a proporcionality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olidFill>
            <a:schemeClr val="tx2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cs-CZ" dirty="0" smtClean="0"/>
              <a:t>Článek 5 Smlouvy o EU</a:t>
            </a:r>
            <a:endParaRPr lang="cs-CZ" dirty="0"/>
          </a:p>
          <a:p>
            <a:r>
              <a:rPr lang="cs-CZ" dirty="0" smtClean="0"/>
              <a:t>4</a:t>
            </a:r>
            <a:r>
              <a:rPr lang="cs-CZ" dirty="0"/>
              <a:t>. Podle </a:t>
            </a:r>
            <a:r>
              <a:rPr lang="cs-CZ" b="1" dirty="0">
                <a:solidFill>
                  <a:srgbClr val="FF0000"/>
                </a:solidFill>
              </a:rPr>
              <a:t>zásady proporcionality </a:t>
            </a:r>
            <a:r>
              <a:rPr lang="cs-CZ" dirty="0"/>
              <a:t>nepřekročí obsah ani forma činnosti Unie rámec toho, co je </a:t>
            </a:r>
            <a:r>
              <a:rPr lang="cs-CZ" b="1" dirty="0"/>
              <a:t>nezbytné pro dosažení cílů </a:t>
            </a:r>
            <a:r>
              <a:rPr lang="cs-CZ" dirty="0"/>
              <a:t>Smluv.</a:t>
            </a:r>
          </a:p>
          <a:p>
            <a:r>
              <a:rPr lang="cs-CZ" dirty="0" smtClean="0"/>
              <a:t>Protokol </a:t>
            </a:r>
            <a:r>
              <a:rPr lang="cs-CZ" dirty="0"/>
              <a:t>o používání zásad subsidiarity a </a:t>
            </a:r>
            <a:r>
              <a:rPr lang="cs-CZ" dirty="0" smtClean="0"/>
              <a:t>proporcionality mimo </a:t>
            </a:r>
            <a:r>
              <a:rPr lang="cs-CZ" dirty="0"/>
              <a:t>jiné zavádí povinnost Komise doprovodit návrhy legislativních aktů informacemi umožňujícími posoudit soulad se zásadami subsidiarity a proporcionality.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1603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rgbClr val="8BCFE7"/>
          </a:solidFill>
        </p:spPr>
        <p:txBody>
          <a:bodyPr/>
          <a:lstStyle/>
          <a:p>
            <a:r>
              <a:rPr lang="cs-CZ" dirty="0" smtClean="0"/>
              <a:t>„Flexibilita“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Článek </a:t>
            </a:r>
            <a:r>
              <a:rPr lang="cs-CZ" dirty="0"/>
              <a:t>352</a:t>
            </a:r>
          </a:p>
          <a:p>
            <a:pPr marL="0" indent="0">
              <a:buNone/>
            </a:pPr>
            <a:r>
              <a:rPr lang="cs-CZ" dirty="0"/>
              <a:t>(bývalý článek 308 Smlouvy o </a:t>
            </a:r>
            <a:r>
              <a:rPr lang="cs-CZ" dirty="0" smtClean="0"/>
              <a:t>ES - rozšířený)</a:t>
            </a:r>
            <a:endParaRPr lang="cs-CZ" dirty="0"/>
          </a:p>
          <a:p>
            <a:r>
              <a:rPr lang="cs-CZ" dirty="0"/>
              <a:t>1. Ukáže-li se, že </a:t>
            </a:r>
            <a:r>
              <a:rPr lang="cs-CZ" b="1" dirty="0">
                <a:solidFill>
                  <a:srgbClr val="C00000"/>
                </a:solidFill>
              </a:rPr>
              <a:t>k dosažení některého z cílů </a:t>
            </a:r>
            <a:r>
              <a:rPr lang="cs-CZ" dirty="0"/>
              <a:t>stanovených Smlouvami je </a:t>
            </a:r>
            <a:r>
              <a:rPr lang="cs-CZ" b="1" dirty="0"/>
              <a:t>nezbytná určitá činnost Unie </a:t>
            </a:r>
            <a:r>
              <a:rPr lang="cs-CZ" dirty="0"/>
              <a:t>v rámci politik vymezených Smlouvami, které však k této činnosti </a:t>
            </a:r>
            <a:r>
              <a:rPr lang="cs-CZ" b="1" dirty="0"/>
              <a:t>neposkytují nezbytné pravomoci, </a:t>
            </a:r>
            <a:r>
              <a:rPr lang="cs-CZ" b="1" dirty="0">
                <a:solidFill>
                  <a:srgbClr val="FF0000"/>
                </a:solidFill>
              </a:rPr>
              <a:t>přijme Rada na návrh Komise jednomyslně po obdržení souhlasu Evropského parlamentu vhodná ustanovení.</a:t>
            </a:r>
            <a:r>
              <a:rPr lang="cs-CZ" dirty="0"/>
              <a:t> Pokud jsou dotyčná ustanovení přijímána Radou zvláštním legislativním postupem, rozhoduje rovněž jednomyslně, na návrh Komise a po obdržení souhlasu Evropského parlamentu.</a:t>
            </a:r>
          </a:p>
          <a:p>
            <a:r>
              <a:rPr lang="cs-CZ" dirty="0"/>
              <a:t>2. V rámci postupu pro kontrolu zásady subsidiarity podle čl. 5 odst. 3 Smlouvy o Evropské unii upozorní Komise vnitrostátní parlamenty na návrhy založené na tomto článku.</a:t>
            </a:r>
          </a:p>
          <a:p>
            <a:r>
              <a:rPr lang="cs-CZ" dirty="0"/>
              <a:t>3. Opatření založená na tomto článku nesmějí harmonizovat právní předpisy členských států v případech, kdy Smlouvy tuto harmonizaci vylučují.</a:t>
            </a:r>
          </a:p>
          <a:p>
            <a:r>
              <a:rPr lang="cs-CZ" dirty="0"/>
              <a:t>4. Tento článek nemůže sloužit jako základ pro dosažení cílů stanovených v rámci společné zahraniční a bezpečnostní </a:t>
            </a:r>
            <a:r>
              <a:rPr lang="cs-CZ" dirty="0" smtClean="0"/>
              <a:t>politiky ….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382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894</Words>
  <Application>Microsoft Office PowerPoint</Application>
  <PresentationFormat>Předvádění na obrazovce (4:3)</PresentationFormat>
  <Paragraphs>94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5" baseType="lpstr">
      <vt:lpstr>Arial</vt:lpstr>
      <vt:lpstr>Calibri</vt:lpstr>
      <vt:lpstr>Motiv systému Office</vt:lpstr>
      <vt:lpstr>Pravomoci EU    2016 pro 301</vt:lpstr>
      <vt:lpstr>Zásada svěřených pravomocí.  Typy pravomocí EU</vt:lpstr>
      <vt:lpstr>1. Výlučné pravomoci</vt:lpstr>
      <vt:lpstr>2. Sdílené pravomoci</vt:lpstr>
      <vt:lpstr>3. Podpůrné, koordinační a doplňkové pravomoci</vt:lpstr>
      <vt:lpstr>Principy subsidiarity a proporcionality = kritérium efektivnosti</vt:lpstr>
      <vt:lpstr>Principy subsidiarity a proporcionality</vt:lpstr>
      <vt:lpstr>Principy subsidiarity a proporcionality</vt:lpstr>
      <vt:lpstr>„Flexibilita“</vt:lpstr>
      <vt:lpstr>Příklad konkrétní pravomoci</vt:lpstr>
      <vt:lpstr>Příklad konkrétní pravomoci</vt:lpstr>
      <vt:lpstr>Příklad konkrétní pravomoci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Pravomoci EU</dc:title>
  <dc:creator>Vladimír Týč</dc:creator>
  <cp:lastModifiedBy>Posluchárna</cp:lastModifiedBy>
  <cp:revision>13</cp:revision>
  <dcterms:created xsi:type="dcterms:W3CDTF">2014-03-05T12:51:14Z</dcterms:created>
  <dcterms:modified xsi:type="dcterms:W3CDTF">2016-11-03T14:00:06Z</dcterms:modified>
</cp:coreProperties>
</file>