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257" r:id="rId3"/>
    <p:sldId id="260" r:id="rId4"/>
    <p:sldId id="261" r:id="rId5"/>
    <p:sldId id="262" r:id="rId6"/>
    <p:sldId id="258"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1" r:id="rId27"/>
    <p:sldId id="283" r:id="rId28"/>
    <p:sldId id="284" r:id="rId29"/>
    <p:sldId id="285" r:id="rId30"/>
    <p:sldId id="286" r:id="rId31"/>
    <p:sldId id="287" r:id="rId32"/>
    <p:sldId id="300" r:id="rId33"/>
    <p:sldId id="288" r:id="rId34"/>
    <p:sldId id="289" r:id="rId35"/>
    <p:sldId id="290" r:id="rId36"/>
    <p:sldId id="292" r:id="rId37"/>
    <p:sldId id="293" r:id="rId38"/>
    <p:sldId id="294" r:id="rId39"/>
    <p:sldId id="298" r:id="rId40"/>
    <p:sldId id="299"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65" d="100"/>
          <a:sy n="65" d="100"/>
        </p:scale>
        <p:origin x="1524" y="6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a:t>BEP 1. 11. 2016</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BEP 1. 11. 2016</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BEP 1. 11. 2016</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BEP 1. 11. 2016</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BEP 1. 11. 2016</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BEP 1. 11. 2016</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a:t>BEP 1. 11. 2016</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oveaspi.cz/products/lawText/1/49296/1/2?vtextu=o%20obc%C3%ADch#lema648" TargetMode="External"/><Relationship Id="rId2" Type="http://schemas.openxmlformats.org/officeDocument/2006/relationships/hyperlink" Target="http://www.noveaspi.cz/products/lawText/1/49296/1/2?vtextu=o%20obc%C3%ADch#lema647" TargetMode="External"/><Relationship Id="rId1" Type="http://schemas.openxmlformats.org/officeDocument/2006/relationships/slideLayout" Target="../slideLayouts/slideLayout2.xml"/><Relationship Id="rId4" Type="http://schemas.openxmlformats.org/officeDocument/2006/relationships/hyperlink" Target="http://www.noveaspi.cz/products/lawText/1/49296/1/2?vtextu=o%20obc%C3%ADch#lema652"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www.noveaspi.cz/products/lawText/1/49296/1/2?vtextu=o%20obc%C3%ADch#lema83" TargetMode="External"/><Relationship Id="rId3" Type="http://schemas.openxmlformats.org/officeDocument/2006/relationships/hyperlink" Target="http://www.noveaspi.cz/products/lawText/1/49296/1/2?vtextu=o%20obc%C3%ADch#lema78" TargetMode="External"/><Relationship Id="rId7" Type="http://schemas.openxmlformats.org/officeDocument/2006/relationships/hyperlink" Target="http://www.noveaspi.cz/products/lawText/1/49296/1/2?vtextu=o%20obc%C3%ADch#lema82" TargetMode="External"/><Relationship Id="rId2" Type="http://schemas.openxmlformats.org/officeDocument/2006/relationships/hyperlink" Target="http://www.noveaspi.cz/products/lawText/1/49296/1/2?vtextu=o%20obc%C3%ADch#lema75" TargetMode="External"/><Relationship Id="rId1" Type="http://schemas.openxmlformats.org/officeDocument/2006/relationships/slideLayout" Target="../slideLayouts/slideLayout2.xml"/><Relationship Id="rId6" Type="http://schemas.openxmlformats.org/officeDocument/2006/relationships/hyperlink" Target="http://www.noveaspi.cz/products/lawText/1/49296/1/2?vtextu=o%20obc%C3%ADch#lema81" TargetMode="External"/><Relationship Id="rId11" Type="http://schemas.openxmlformats.org/officeDocument/2006/relationships/hyperlink" Target="http://www.noveaspi.cz/products/lawText/1/49296/1/2?vtextu=o%20obc%C3%ADch#lema86" TargetMode="External"/><Relationship Id="rId5" Type="http://schemas.openxmlformats.org/officeDocument/2006/relationships/hyperlink" Target="http://www.noveaspi.cz/products/lawText/1/49296/1/2?vtextu=o%20obc%C3%ADch#lema80" TargetMode="External"/><Relationship Id="rId10" Type="http://schemas.openxmlformats.org/officeDocument/2006/relationships/hyperlink" Target="http://www.noveaspi.cz/products/lawText/1/49296/1/2?vtextu=o%20obc%C3%ADch#lema85" TargetMode="External"/><Relationship Id="rId4" Type="http://schemas.openxmlformats.org/officeDocument/2006/relationships/hyperlink" Target="http://www.noveaspi.cz/products/lawText/1/49296/1/2?vtextu=o%20obc%C3%ADch#lema79" TargetMode="External"/><Relationship Id="rId9" Type="http://schemas.openxmlformats.org/officeDocument/2006/relationships/hyperlink" Target="http://www.noveaspi.cz/products/lawText/1/49296/1/2?vtextu=o%20obc%C3%ADch#lema8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noveaspi.cz/products/lawText/1/49296/1/2?vtextu=o%20obc%C3%ADch#lema666" TargetMode="External"/><Relationship Id="rId2" Type="http://schemas.openxmlformats.org/officeDocument/2006/relationships/hyperlink" Target="http://www.noveaspi.cz/products/lawText/1/49296/1/2?vtextu=o%20obc%C3%ADch#lema665" TargetMode="External"/><Relationship Id="rId1" Type="http://schemas.openxmlformats.org/officeDocument/2006/relationships/slideLayout" Target="../slideLayouts/slideLayout2.xml"/><Relationship Id="rId4" Type="http://schemas.openxmlformats.org/officeDocument/2006/relationships/hyperlink" Target="http://www.noveaspi.cz/products/lawText/1/49296/1/2?vtextu=o%20obc%C3%ADch#lema66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BEP 1. 11. 2016</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414068" y="2565401"/>
            <a:ext cx="8493958" cy="1711631"/>
          </a:xfrm>
        </p:spPr>
        <p:txBody>
          <a:bodyPr/>
          <a:lstStyle/>
          <a:p>
            <a:pPr>
              <a:spcBef>
                <a:spcPts val="1200"/>
              </a:spcBef>
              <a:spcAft>
                <a:spcPts val="1200"/>
              </a:spcAft>
            </a:pPr>
            <a:r>
              <a:rPr lang="cs-CZ" dirty="0"/>
              <a:t>Transparentnost veřejné správy a diskrétnost ve veřejné správě</a:t>
            </a:r>
            <a:br>
              <a:rPr lang="cs-CZ" dirty="0"/>
            </a:br>
            <a:r>
              <a:rPr lang="cs-CZ" dirty="0"/>
              <a:t>Svobodný přístup k informacím</a:t>
            </a:r>
            <a:br>
              <a:rPr lang="cs-CZ" dirty="0"/>
            </a:br>
            <a:r>
              <a:rPr lang="cs-CZ" dirty="0"/>
              <a:t>Informační systémy veřejné správy</a:t>
            </a:r>
            <a:br>
              <a:rPr lang="cs-CZ" dirty="0"/>
            </a:br>
            <a:r>
              <a:rPr lang="cs-CZ" dirty="0"/>
              <a:t>Ochrana osobních údajů ve veřejné správě</a:t>
            </a:r>
            <a:br>
              <a:rPr lang="cs-CZ" dirty="0"/>
            </a:br>
            <a:br>
              <a:rPr lang="cs-CZ" dirty="0"/>
            </a:br>
            <a:r>
              <a:rPr lang="cs-CZ" sz="2400" dirty="0"/>
              <a:t>JUDr. Veronika Smutná, Ph.D.</a:t>
            </a:r>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diskrétnosti (důvěrnosti)</a:t>
            </a:r>
          </a:p>
        </p:txBody>
      </p:sp>
      <p:sp>
        <p:nvSpPr>
          <p:cNvPr id="3" name="Zástupný symbol pro obsah 2"/>
          <p:cNvSpPr>
            <a:spLocks noGrp="1"/>
          </p:cNvSpPr>
          <p:nvPr>
            <p:ph idx="1"/>
          </p:nvPr>
        </p:nvSpPr>
        <p:spPr/>
        <p:txBody>
          <a:bodyPr/>
          <a:lstStyle/>
          <a:p>
            <a:r>
              <a:rPr lang="cs-CZ" dirty="0"/>
              <a:t>… zveřejňování / poskytování informací nesmí být na úkor jiným chráněným zájmům, tedy nesmí být v rozporu s zákazem šířit určité informace</a:t>
            </a:r>
          </a:p>
          <a:p>
            <a:r>
              <a:rPr lang="cs-CZ" dirty="0"/>
              <a:t>chráněno v ustanoveních různých zákonů, např.</a:t>
            </a:r>
          </a:p>
          <a:p>
            <a:pPr lvl="1"/>
            <a:r>
              <a:rPr lang="cs-CZ" dirty="0"/>
              <a:t>ochrana soukromí (osobnostní práva dle </a:t>
            </a:r>
            <a:r>
              <a:rPr lang="cs-CZ" dirty="0" err="1"/>
              <a:t>ObčZ</a:t>
            </a:r>
            <a:r>
              <a:rPr lang="cs-CZ" dirty="0"/>
              <a:t> a ochrana osobních údajů (ZOOÚ))</a:t>
            </a:r>
          </a:p>
          <a:p>
            <a:pPr lvl="1"/>
            <a:r>
              <a:rPr lang="cs-CZ" dirty="0"/>
              <a:t>ochrana utajovaných informací</a:t>
            </a:r>
          </a:p>
          <a:p>
            <a:pPr lvl="1"/>
            <a:r>
              <a:rPr lang="cs-CZ" dirty="0"/>
              <a:t>ochrana obchodního tajemství</a:t>
            </a:r>
          </a:p>
          <a:p>
            <a:pPr lvl="1"/>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424558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Transparentnost vs. diskrétnost</a:t>
            </a:r>
          </a:p>
        </p:txBody>
      </p:sp>
      <p:sp>
        <p:nvSpPr>
          <p:cNvPr id="3" name="Zástupný symbol pro obsah 2"/>
          <p:cNvSpPr>
            <a:spLocks noGrp="1"/>
          </p:cNvSpPr>
          <p:nvPr>
            <p:ph idx="1"/>
          </p:nvPr>
        </p:nvSpPr>
        <p:spPr/>
        <p:txBody>
          <a:bodyPr/>
          <a:lstStyle/>
          <a:p>
            <a:r>
              <a:rPr lang="cs-CZ" dirty="0"/>
              <a:t>Informuje se o všem, co se týká veřejné správy, ledaže tomu brání nějaký důležitý veřejný zájem, který je uvedený v zákoně o svobodném přístupu k informacím nebo v jiném zákoně</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346741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na informace dle </a:t>
            </a:r>
            <a:r>
              <a:rPr lang="cs-CZ" dirty="0" err="1"/>
              <a:t>InfoZ</a:t>
            </a:r>
            <a:endParaRPr lang="cs-CZ" dirty="0"/>
          </a:p>
        </p:txBody>
      </p:sp>
      <p:sp>
        <p:nvSpPr>
          <p:cNvPr id="3" name="Zástupný symbol pro obsah 2"/>
          <p:cNvSpPr>
            <a:spLocks noGrp="1"/>
          </p:cNvSpPr>
          <p:nvPr>
            <p:ph idx="1"/>
          </p:nvPr>
        </p:nvSpPr>
        <p:spPr/>
        <p:txBody>
          <a:bodyPr/>
          <a:lstStyle/>
          <a:p>
            <a:r>
              <a:rPr lang="cs-CZ" dirty="0"/>
              <a:t>Zákon č. 106/1999 Sb., o svobodném přístupu k informacím</a:t>
            </a:r>
          </a:p>
          <a:p>
            <a:pPr lvl="1"/>
            <a:r>
              <a:rPr lang="cs-CZ" dirty="0"/>
              <a:t>povinně zveřejňované informace</a:t>
            </a:r>
          </a:p>
          <a:p>
            <a:pPr lvl="1"/>
            <a:r>
              <a:rPr lang="cs-CZ" dirty="0"/>
              <a:t>informace poskytované na žádost</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50989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Pojem informace</a:t>
            </a:r>
          </a:p>
        </p:txBody>
      </p:sp>
      <p:sp>
        <p:nvSpPr>
          <p:cNvPr id="3" name="Zástupný symbol pro obsah 2"/>
          <p:cNvSpPr>
            <a:spLocks noGrp="1"/>
          </p:cNvSpPr>
          <p:nvPr>
            <p:ph idx="1"/>
          </p:nvPr>
        </p:nvSpPr>
        <p:spPr/>
        <p:txBody>
          <a:bodyPr/>
          <a:lstStyle/>
          <a:p>
            <a:pPr marL="0" indent="0">
              <a:buNone/>
            </a:pPr>
            <a:r>
              <a:rPr lang="cs-CZ" b="1" dirty="0"/>
              <a:t>Informace </a:t>
            </a:r>
            <a:r>
              <a:rPr lang="cs-CZ" dirty="0"/>
              <a:t>(v § 3 odst. 3)</a:t>
            </a:r>
          </a:p>
          <a:p>
            <a:r>
              <a:rPr lang="cs-CZ" dirty="0"/>
              <a:t> je jako </a:t>
            </a:r>
            <a:r>
              <a:rPr lang="cs-CZ" i="1" dirty="0"/>
              <a:t>jakýkoliv obsah nebo jeho část v jakékoliv podobě, zaznamenaný na jakémkoliv nosiči, zejména obsah písemného záznamu na listině, záznamu uloženého v elektronické podobě nebo záznamu zvukového, obrazového nebo audiovizuálního</a:t>
            </a:r>
          </a:p>
          <a:p>
            <a:r>
              <a:rPr lang="cs-CZ" dirty="0"/>
              <a:t>není obsah, který existuje, ale nebyl zaznamenán (např. neexistující záznam z uskutečněného ústního jednání), nebo který ještě neexistuje, tedy teprve vznikne</a:t>
            </a:r>
          </a:p>
          <a:p>
            <a:r>
              <a:rPr lang="cs-CZ" dirty="0"/>
              <a:t>není počítačový program</a:t>
            </a:r>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3461990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a:t>
            </a:r>
          </a:p>
        </p:txBody>
      </p:sp>
      <p:sp>
        <p:nvSpPr>
          <p:cNvPr id="3" name="Zástupný symbol pro obsah 2"/>
          <p:cNvSpPr>
            <a:spLocks noGrp="1"/>
          </p:cNvSpPr>
          <p:nvPr>
            <p:ph idx="1"/>
          </p:nvPr>
        </p:nvSpPr>
        <p:spPr/>
        <p:txBody>
          <a:bodyPr/>
          <a:lstStyle/>
          <a:p>
            <a:pPr marL="0" indent="0">
              <a:buNone/>
            </a:pPr>
            <a:r>
              <a:rPr lang="cs-CZ" dirty="0"/>
              <a:t>1. Subjekty </a:t>
            </a:r>
            <a:r>
              <a:rPr lang="cs-CZ" dirty="0"/>
              <a:t>s úplnou informační povinností</a:t>
            </a:r>
          </a:p>
          <a:p>
            <a:pPr lvl="1"/>
            <a:r>
              <a:rPr lang="cs-CZ" dirty="0"/>
              <a:t>státní orgány, územní samosprávné celky (obce, kraje, hlavní město Praha) a jejich orgány a veřejné instituce</a:t>
            </a:r>
          </a:p>
          <a:p>
            <a:pPr lvl="1"/>
            <a:r>
              <a:rPr lang="cs-CZ" dirty="0"/>
              <a:t>pod pojmem </a:t>
            </a:r>
            <a:r>
              <a:rPr lang="cs-CZ" i="1" dirty="0"/>
              <a:t>státní orgány</a:t>
            </a:r>
            <a:r>
              <a:rPr lang="cs-CZ" dirty="0"/>
              <a:t> přitom nespadají jen orgány vykonávající veřejnou správu, ale všechny orgány moci zákonodárné, výkonné a soudní; též Veřejný ochránce práv (srov. rozsudek Nejvyššího správního soudu ze dne 19. 2. 2008, </a:t>
            </a:r>
            <a:r>
              <a:rPr lang="cs-CZ" dirty="0" err="1"/>
              <a:t>sp</a:t>
            </a:r>
            <a:r>
              <a:rPr lang="cs-CZ" dirty="0"/>
              <a:t>. zn. 2 As 58/2007).</a:t>
            </a:r>
          </a:p>
          <a:p>
            <a:pPr lvl="1"/>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145846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a:t>
            </a:r>
          </a:p>
        </p:txBody>
      </p:sp>
      <p:sp>
        <p:nvSpPr>
          <p:cNvPr id="3" name="Zástupný symbol pro obsah 2"/>
          <p:cNvSpPr>
            <a:spLocks noGrp="1"/>
          </p:cNvSpPr>
          <p:nvPr>
            <p:ph idx="1"/>
          </p:nvPr>
        </p:nvSpPr>
        <p:spPr/>
        <p:txBody>
          <a:bodyPr/>
          <a:lstStyle/>
          <a:p>
            <a:pPr marL="0" indent="0">
              <a:buNone/>
            </a:pPr>
            <a:r>
              <a:rPr lang="cs-CZ" dirty="0"/>
              <a:t>2. subjekty s částečnou informační povinností</a:t>
            </a:r>
          </a:p>
          <a:p>
            <a:r>
              <a:rPr lang="cs-CZ" dirty="0"/>
              <a:t>jiné subjekty, kterým zákon svěřil rozhodování o právech, právem chráněných zájmech nebo povinnostech fyzických nebo právnických osob v určité oblasti veřejné správy; tyto subjekty jsou povinny poskytovat informace pouze v rozsahu této jejich rozhodovací činnosti</a:t>
            </a:r>
          </a:p>
          <a:p>
            <a:r>
              <a:rPr lang="cs-CZ" dirty="0"/>
              <a:t>např. stráž přírody dle § 81 zákona o ochraně přírody a krajiny.</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49938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a:t>
            </a:r>
          </a:p>
        </p:txBody>
      </p:sp>
      <p:sp>
        <p:nvSpPr>
          <p:cNvPr id="3" name="Zástupný symbol pro obsah 2"/>
          <p:cNvSpPr>
            <a:spLocks noGrp="1"/>
          </p:cNvSpPr>
          <p:nvPr>
            <p:ph idx="1"/>
          </p:nvPr>
        </p:nvSpPr>
        <p:spPr/>
        <p:txBody>
          <a:bodyPr/>
          <a:lstStyle/>
          <a:p>
            <a:r>
              <a:rPr lang="cs-CZ" dirty="0"/>
              <a:t>povinně zveřejňované informace</a:t>
            </a:r>
          </a:p>
          <a:p>
            <a:pPr lvl="1"/>
            <a:r>
              <a:rPr lang="cs-CZ" dirty="0"/>
              <a:t>údaje vztahující se k povinnému subjektu samotnému a k jeho činnosti (§ 5 odst. 1 </a:t>
            </a:r>
            <a:r>
              <a:rPr lang="cs-CZ" dirty="0" err="1"/>
              <a:t>InfoZ</a:t>
            </a:r>
            <a:r>
              <a:rPr lang="cs-CZ" dirty="0"/>
              <a:t>), včetně údajů vztahujících se k poskytování informací, a dále dokumenty, které při své činnosti povinný subjekt vytváří nebo které se ho týkají (§ 5 odst. 2 </a:t>
            </a:r>
            <a:r>
              <a:rPr lang="cs-CZ" dirty="0" err="1"/>
              <a:t>InfoZ</a:t>
            </a:r>
            <a:r>
              <a:rPr lang="cs-CZ" dirty="0"/>
              <a:t>)</a:t>
            </a:r>
          </a:p>
          <a:p>
            <a:r>
              <a:rPr lang="cs-CZ" dirty="0"/>
              <a:t>informace poskytované na žádost</a:t>
            </a:r>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03542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se poskytuje na žádost</a:t>
            </a:r>
          </a:p>
        </p:txBody>
      </p:sp>
      <p:sp>
        <p:nvSpPr>
          <p:cNvPr id="3" name="Zástupný symbol pro obsah 2"/>
          <p:cNvSpPr>
            <a:spLocks noGrp="1"/>
          </p:cNvSpPr>
          <p:nvPr>
            <p:ph idx="1"/>
          </p:nvPr>
        </p:nvSpPr>
        <p:spPr/>
        <p:txBody>
          <a:bodyPr/>
          <a:lstStyle/>
          <a:p>
            <a:r>
              <a:rPr lang="cs-CZ" dirty="0"/>
              <a:t>všechny informace vztahující se k povinnému subjektu, resp. jeho veřejnosprávní činnosti, a to i informace, které povinný má, byť je ze zákona shromažďovat nemusí (6 As 136/2014)</a:t>
            </a:r>
          </a:p>
          <a:p>
            <a:r>
              <a:rPr lang="cs-CZ" dirty="0"/>
              <a:t>ledaže poskytnutí brání jiný důležitý zájem, který je vyjádřen zejména formou výluky z poskytování informací (v § 7 až § 11 </a:t>
            </a:r>
            <a:r>
              <a:rPr lang="cs-CZ" dirty="0" err="1"/>
              <a:t>InfoZ</a:t>
            </a:r>
            <a:r>
              <a:rPr lang="cs-CZ" dirty="0"/>
              <a:t>)</a:t>
            </a:r>
          </a:p>
          <a:p>
            <a:r>
              <a:rPr lang="cs-CZ" dirty="0"/>
              <a:t>dílčí omezení mohou vyplývat i ze zvláštních zákonů</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4294832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p:txBody>
          <a:bodyPr/>
          <a:lstStyle/>
          <a:p>
            <a:r>
              <a:rPr lang="cs-CZ" i="1" dirty="0"/>
              <a:t>strategické informace</a:t>
            </a:r>
            <a:r>
              <a:rPr lang="cs-CZ" dirty="0"/>
              <a:t> či informace pravidelně zveřejňované ve zvláštním režimu, tj.</a:t>
            </a:r>
          </a:p>
          <a:p>
            <a:pPr lvl="1"/>
            <a:r>
              <a:rPr lang="cs-CZ" dirty="0"/>
              <a:t>utajované informace, ledaže by k nim měl žadatel oprávněný přístup</a:t>
            </a:r>
          </a:p>
          <a:p>
            <a:pPr lvl="1"/>
            <a:r>
              <a:rPr lang="cs-CZ" dirty="0"/>
              <a:t>informace, které se týkají stability finančního systému,</a:t>
            </a:r>
          </a:p>
          <a:p>
            <a:pPr lvl="1"/>
            <a:r>
              <a:rPr lang="cs-CZ" dirty="0"/>
              <a:t>informace, které povinný subjekt zveřejňuje na základě zvláštního zákona (například podle zákona o státní statistické službě) a v předem stanovených pravidelných obdobích až do nejbližšího následujícího období</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2067604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a:xfrm>
            <a:off x="509589" y="2017713"/>
            <a:ext cx="8383688" cy="4114800"/>
          </a:xfrm>
        </p:spPr>
        <p:txBody>
          <a:bodyPr/>
          <a:lstStyle/>
          <a:p>
            <a:r>
              <a:rPr lang="cs-CZ" dirty="0"/>
              <a:t>informace, které chrání </a:t>
            </a:r>
            <a:r>
              <a:rPr lang="cs-CZ" i="1" dirty="0"/>
              <a:t>oprávněné zájmy třetích osob</a:t>
            </a:r>
            <a:r>
              <a:rPr lang="cs-CZ" dirty="0"/>
              <a:t> nebo soukromoprávní zájmy povinného, např. </a:t>
            </a:r>
          </a:p>
          <a:p>
            <a:pPr lvl="1"/>
            <a:r>
              <a:rPr lang="cs-CZ" dirty="0"/>
              <a:t>informace, které jsou obchodním tajemstvím</a:t>
            </a:r>
          </a:p>
          <a:p>
            <a:pPr lvl="1"/>
            <a:r>
              <a:rPr lang="cs-CZ" dirty="0"/>
              <a:t>informace týkající se osobnosti, projevů osobní povahy, soukromí fyzické osoby a osobní údaje, je-li to v rozporu s právními předpisy upravujícími jejich ochranu</a:t>
            </a:r>
          </a:p>
          <a:p>
            <a:pPr lvl="1"/>
            <a:r>
              <a:rPr lang="cs-CZ" dirty="0"/>
              <a:t>informace o příjemcích veřejných prostředků poskytovaných podle zákonů v oblasti sociální, poskytování zdravotních služeb, hmotného zabezpečení v nezaměstnanosti, státní podpory stavebního spoření a státní pomoci při obnově území</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213631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BEP 1. 11. 2016</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Transparentnost (otevřenost)</a:t>
            </a:r>
          </a:p>
        </p:txBody>
      </p:sp>
      <p:sp>
        <p:nvSpPr>
          <p:cNvPr id="96259" name="Rectangle 3"/>
          <p:cNvSpPr>
            <a:spLocks noGrp="1" noChangeArrowheads="1"/>
          </p:cNvSpPr>
          <p:nvPr>
            <p:ph type="body" idx="1"/>
          </p:nvPr>
        </p:nvSpPr>
        <p:spPr>
          <a:xfrm>
            <a:off x="509589" y="2017712"/>
            <a:ext cx="8082321" cy="4383087"/>
          </a:xfrm>
        </p:spPr>
        <p:txBody>
          <a:bodyPr/>
          <a:lstStyle/>
          <a:p>
            <a:pPr marL="0" indent="0">
              <a:buNone/>
            </a:pPr>
            <a:r>
              <a:rPr lang="cs-CZ" sz="2800" i="1" dirty="0"/>
              <a:t>„Otevřenost veřejné správy je jedním ze základních pilířů demokratického státu, je základním principem dobře fungující veřejné správy, je přímým nástrojem kontroly a je také nástrojem pro potlačování korupce veřejné moci. Bez respektování principu otevřenosti by veřejná správa nemohla plnit svou základní funkci – sloužit občanům. Otevřenost veřejné správy je také předpokladem důvěryhodnosti.“</a:t>
            </a:r>
          </a:p>
          <a:p>
            <a:pPr marL="0" indent="0" algn="r">
              <a:buNone/>
            </a:pPr>
            <a:r>
              <a:rPr lang="cs-CZ" dirty="0"/>
              <a:t>[Web veřejného ochránce práv]</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a:xfrm>
            <a:off x="509589" y="2017713"/>
            <a:ext cx="8413185" cy="4114800"/>
          </a:xfrm>
        </p:spPr>
        <p:txBody>
          <a:bodyPr/>
          <a:lstStyle/>
          <a:p>
            <a:r>
              <a:rPr lang="cs-CZ" dirty="0"/>
              <a:t>informace vzniklé </a:t>
            </a:r>
            <a:r>
              <a:rPr lang="cs-CZ" i="1" dirty="0"/>
              <a:t>bez použití veřejných prostředků</a:t>
            </a:r>
            <a:r>
              <a:rPr lang="cs-CZ" dirty="0"/>
              <a:t>, které byly předány osobou, jíž takovouto povinnost zákon neukládá, pokud nesdělila, že s poskytnutím informace souhlasí</a:t>
            </a:r>
          </a:p>
          <a:p>
            <a:r>
              <a:rPr lang="cs-CZ" dirty="0"/>
              <a:t>informace o </a:t>
            </a:r>
            <a:r>
              <a:rPr lang="cs-CZ" i="1" dirty="0"/>
              <a:t>specifických agendách</a:t>
            </a:r>
            <a:r>
              <a:rPr lang="cs-CZ" dirty="0"/>
              <a:t>, tedy např. informace o</a:t>
            </a:r>
          </a:p>
          <a:p>
            <a:pPr lvl="1"/>
            <a:r>
              <a:rPr lang="cs-CZ" dirty="0"/>
              <a:t>probíhajícím trestním řízení</a:t>
            </a:r>
          </a:p>
          <a:p>
            <a:pPr lvl="1"/>
            <a:r>
              <a:rPr lang="cs-CZ" dirty="0"/>
              <a:t>rozhodovací činnosti soudů, s výjimkou rozsudků,</a:t>
            </a:r>
          </a:p>
          <a:p>
            <a:pPr lvl="1"/>
            <a:r>
              <a:rPr lang="cs-CZ" dirty="0"/>
              <a:t>plnění úkolů zpravodajských služeb</a:t>
            </a:r>
          </a:p>
          <a:p>
            <a:pPr lvl="1"/>
            <a:r>
              <a:rPr lang="cs-CZ" dirty="0"/>
              <a:t>přípravě, průběhu a projednávání výsledků kontrol v orgánech Nejvyššího kontrolního úřadu,</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572575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p:txBody>
          <a:bodyPr/>
          <a:lstStyle/>
          <a:p>
            <a:r>
              <a:rPr lang="cs-CZ" i="1" dirty="0"/>
              <a:t>strategické informace</a:t>
            </a:r>
            <a:r>
              <a:rPr lang="cs-CZ" dirty="0"/>
              <a:t> či informace pravidelně zveřejňované ve zvláštním režimu, tj.</a:t>
            </a:r>
          </a:p>
          <a:p>
            <a:pPr lvl="1"/>
            <a:r>
              <a:rPr lang="cs-CZ" dirty="0"/>
              <a:t>utajované informace, ledaže by k nim měl žadatel oprávněný přístup</a:t>
            </a:r>
          </a:p>
          <a:p>
            <a:pPr lvl="1"/>
            <a:r>
              <a:rPr lang="cs-CZ" dirty="0"/>
              <a:t>informace, které se týkají stability finančního systému,</a:t>
            </a:r>
          </a:p>
          <a:p>
            <a:pPr lvl="1"/>
            <a:r>
              <a:rPr lang="cs-CZ" dirty="0"/>
              <a:t>informace, které povinný subjekt zveřejňuje na základě zvláštního zákona (například podle zákona o státní statistické službě) a v předem stanovených pravidelných obdobích až do nejbližšího následujícího období</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944192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Informace o příjemcích veřejných prostředků</a:t>
            </a:r>
          </a:p>
        </p:txBody>
      </p:sp>
      <p:sp>
        <p:nvSpPr>
          <p:cNvPr id="3" name="Zástupný symbol pro obsah 2"/>
          <p:cNvSpPr>
            <a:spLocks noGrp="1"/>
          </p:cNvSpPr>
          <p:nvPr>
            <p:ph idx="1"/>
          </p:nvPr>
        </p:nvSpPr>
        <p:spPr/>
        <p:txBody>
          <a:bodyPr/>
          <a:lstStyle/>
          <a:p>
            <a:r>
              <a:rPr lang="cs-CZ" dirty="0"/>
              <a:t>Specifickým případem </a:t>
            </a:r>
            <a:r>
              <a:rPr lang="cs-CZ" b="1" dirty="0"/>
              <a:t>poskytovaných informací</a:t>
            </a:r>
            <a:r>
              <a:rPr lang="cs-CZ" dirty="0"/>
              <a:t> jsou informace </a:t>
            </a:r>
            <a:r>
              <a:rPr lang="cs-CZ" b="1" dirty="0"/>
              <a:t>o příjemcích veřejných prostředků</a:t>
            </a:r>
            <a:r>
              <a:rPr lang="cs-CZ" dirty="0"/>
              <a:t> (§ 8b </a:t>
            </a:r>
            <a:r>
              <a:rPr lang="cs-CZ" dirty="0" err="1"/>
              <a:t>InfoZ</a:t>
            </a:r>
            <a:r>
              <a:rPr lang="cs-CZ" dirty="0"/>
              <a:t>), pro něž je typická přednost práva na informace před ochranou soukromí těch, jichž se v jednotlivých případech informace dotýkají</a:t>
            </a:r>
          </a:p>
          <a:p>
            <a:r>
              <a:rPr lang="cs-CZ" dirty="0"/>
              <a:t>titul k požadování informací o platech nejrůznějších veřejných činitelů…</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026066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Informace o příjemcích veřejných prostředků</a:t>
            </a:r>
          </a:p>
        </p:txBody>
      </p:sp>
      <p:sp>
        <p:nvSpPr>
          <p:cNvPr id="3" name="Zástupný symbol pro obsah 2"/>
          <p:cNvSpPr>
            <a:spLocks noGrp="1"/>
          </p:cNvSpPr>
          <p:nvPr>
            <p:ph idx="1"/>
          </p:nvPr>
        </p:nvSpPr>
        <p:spPr/>
        <p:txBody>
          <a:bodyPr/>
          <a:lstStyle/>
          <a:p>
            <a:r>
              <a:rPr lang="cs-CZ" sz="2000" dirty="0"/>
              <a:t>NSS v 8 As 55/2012: bez dalšího je třeba poskytnout informace o platech zaměstnanců </a:t>
            </a:r>
          </a:p>
          <a:p>
            <a:pPr lvl="1"/>
            <a:r>
              <a:rPr lang="cs-CZ" sz="2000" dirty="0"/>
              <a:t>v řídících pozicích povinného subjektu</a:t>
            </a:r>
          </a:p>
          <a:p>
            <a:pPr lvl="1"/>
            <a:r>
              <a:rPr lang="cs-CZ" sz="2000" dirty="0"/>
              <a:t>podílejících se na výkonu vrchnostenských oprávnění povinného subjektu, kteří je mohou nikoli nevýznamným způsobem ovlivnit</a:t>
            </a:r>
          </a:p>
          <a:p>
            <a:pPr lvl="1"/>
            <a:r>
              <a:rPr lang="cs-CZ" sz="2000" dirty="0"/>
              <a:t>organizujících či provádějících činnosti, jež jsou úkolem povinného subjektu</a:t>
            </a:r>
          </a:p>
          <a:p>
            <a:pPr lvl="1"/>
            <a:r>
              <a:rPr lang="cs-CZ" sz="2000" dirty="0"/>
              <a:t>majících z jiných důvodů faktický vliv na činnost povinného </a:t>
            </a:r>
            <a:r>
              <a:rPr lang="cs-CZ" sz="2000" dirty="0" err="1"/>
              <a:t>subjektu,a</a:t>
            </a:r>
            <a:endParaRPr lang="cs-CZ" sz="2000" dirty="0"/>
          </a:p>
          <a:p>
            <a:pPr lvl="1"/>
            <a:r>
              <a:rPr lang="cs-CZ" sz="2000" dirty="0"/>
              <a:t>jejichž činnost má nebo může mít ekonomické dopady na veřejné rozpočty nebo na hospodaření povinného subjektu či jím řízených, jeho dohledu podléhajících, jím spravovaných či jinak ovlivňovaných osob. </a:t>
            </a:r>
            <a:endParaRPr lang="cs-CZ" sz="2000"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645420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žádat o informaci</a:t>
            </a:r>
          </a:p>
        </p:txBody>
      </p:sp>
      <p:sp>
        <p:nvSpPr>
          <p:cNvPr id="3" name="Zástupný symbol pro obsah 2"/>
          <p:cNvSpPr>
            <a:spLocks noGrp="1"/>
          </p:cNvSpPr>
          <p:nvPr>
            <p:ph idx="1"/>
          </p:nvPr>
        </p:nvSpPr>
        <p:spPr/>
        <p:txBody>
          <a:bodyPr/>
          <a:lstStyle/>
          <a:p>
            <a:r>
              <a:rPr lang="cs-CZ" b="1" dirty="0"/>
              <a:t>Žadatelem</a:t>
            </a:r>
            <a:r>
              <a:rPr lang="cs-CZ" dirty="0"/>
              <a:t> o informaci může být každý, kdo je v příslušném rozsahu způsobilý k právním jednáním. </a:t>
            </a:r>
          </a:p>
          <a:p>
            <a:r>
              <a:rPr lang="cs-CZ" b="1" dirty="0"/>
              <a:t>Žádost</a:t>
            </a:r>
            <a:r>
              <a:rPr lang="cs-CZ" dirty="0"/>
              <a:t> se podává ústně nebo písemně, a to i prostřednictvím sítě nebo služby elektronických komunikací – v takovém případě musí být podána prostřednictvím elektronické adresy podatelny povinného subjektu, pokud ji povinný subjekt zřídil. Musí z n ní být zřejmé, kterému povinnému subjektu je určena, a že se žadatel domáhá poskytnutí informace ve smyslu </a:t>
            </a:r>
            <a:r>
              <a:rPr lang="cs-CZ" dirty="0" err="1"/>
              <a:t>InfoZ</a:t>
            </a:r>
            <a:endParaRPr lang="cs-CZ" dirty="0"/>
          </a:p>
          <a:p>
            <a:r>
              <a:rPr lang="cs-CZ" dirty="0"/>
              <a:t>Údaje o žadateli vymezuje § 14 odst. 2 </a:t>
            </a:r>
            <a:r>
              <a:rPr lang="cs-CZ" dirty="0" err="1"/>
              <a:t>InfoZ</a:t>
            </a:r>
            <a:r>
              <a:rPr lang="cs-CZ" dirty="0"/>
              <a:t>.</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2181775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žádat o informaci</a:t>
            </a:r>
          </a:p>
        </p:txBody>
      </p:sp>
      <p:sp>
        <p:nvSpPr>
          <p:cNvPr id="3" name="Zástupný symbol pro obsah 2"/>
          <p:cNvSpPr>
            <a:spLocks noGrp="1"/>
          </p:cNvSpPr>
          <p:nvPr>
            <p:ph idx="1"/>
          </p:nvPr>
        </p:nvSpPr>
        <p:spPr/>
        <p:txBody>
          <a:bodyPr/>
          <a:lstStyle/>
          <a:p>
            <a:r>
              <a:rPr lang="cs-CZ" i="1" dirty="0"/>
              <a:t>(2) Ze žádosti musí být zřejmé, kterému povinnému subjektu je určena, a že se žadatel domáhá poskytnutí informace ve smyslu tohoto zákona. Fyzická osoba uvede v žádosti jméno, příjmení, datum narození, adresu místa trvalého pobytu nebo, není-li přihlášena k trvalému pobytu, adresu bydliště a adresu pro doručování, liší-li se od adresy místa trvalého pobytu nebo bydliště.</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920168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a:t>
            </a:r>
          </a:p>
        </p:txBody>
      </p:sp>
      <p:sp>
        <p:nvSpPr>
          <p:cNvPr id="3" name="Zástupný symbol pro obsah 2"/>
          <p:cNvSpPr>
            <a:spLocks noGrp="1"/>
          </p:cNvSpPr>
          <p:nvPr>
            <p:ph idx="1"/>
          </p:nvPr>
        </p:nvSpPr>
        <p:spPr/>
        <p:txBody>
          <a:bodyPr/>
          <a:lstStyle/>
          <a:p>
            <a:r>
              <a:rPr lang="cs-CZ" dirty="0"/>
              <a:t>Napište žádost o informaci</a:t>
            </a:r>
          </a:p>
          <a:p>
            <a:r>
              <a:rPr lang="cs-CZ" dirty="0"/>
              <a:t>Informací je rozsudek </a:t>
            </a:r>
            <a:r>
              <a:rPr lang="pl-PL" dirty="0"/>
              <a:t>Krajského soudu v Brně ze dne 21. 3. 2012, č. j. 31 A 59/2011-36</a:t>
            </a:r>
          </a:p>
          <a:p>
            <a:pPr marL="0" indent="0">
              <a:buNone/>
            </a:pPr>
            <a:r>
              <a:rPr lang="cs-CZ" dirty="0"/>
              <a:t> </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115696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Vyřízení žádosti</a:t>
            </a:r>
          </a:p>
        </p:txBody>
      </p:sp>
      <p:sp>
        <p:nvSpPr>
          <p:cNvPr id="3" name="Zástupný symbol pro obsah 2"/>
          <p:cNvSpPr>
            <a:spLocks noGrp="1"/>
          </p:cNvSpPr>
          <p:nvPr>
            <p:ph idx="1"/>
          </p:nvPr>
        </p:nvSpPr>
        <p:spPr/>
        <p:txBody>
          <a:bodyPr/>
          <a:lstStyle/>
          <a:p>
            <a:r>
              <a:rPr lang="cs-CZ" dirty="0"/>
              <a:t>Povinný orgán je povinen </a:t>
            </a:r>
            <a:r>
              <a:rPr lang="cs-CZ" b="1" dirty="0"/>
              <a:t>vyřídit žádost</a:t>
            </a:r>
            <a:r>
              <a:rPr lang="cs-CZ" dirty="0"/>
              <a:t> bez zbytečných průtahů (dle § 6 odst. 1 správního řádu), nejpozději </a:t>
            </a:r>
            <a:r>
              <a:rPr lang="cs-CZ" b="1" dirty="0"/>
              <a:t>ve lhůtě</a:t>
            </a:r>
            <a:r>
              <a:rPr lang="cs-CZ" dirty="0"/>
              <a:t> 15 dní. Uvedená lhůta může být prodloužena jen ze stanovených závažných důvodů (dle § 14 odst. 7 </a:t>
            </a:r>
            <a:r>
              <a:rPr lang="cs-CZ" dirty="0" err="1"/>
              <a:t>InfoZ</a:t>
            </a:r>
            <a:r>
              <a:rPr lang="cs-CZ" dirty="0"/>
              <a:t>), a to nejvýše o 10 dní; žadatel o tom musí být informován, a to před uplynutím lhůty pro poskytnutí informace.</a:t>
            </a:r>
          </a:p>
          <a:p>
            <a:r>
              <a:rPr lang="cs-CZ" b="1" dirty="0"/>
              <a:t>Poskytnutí informace</a:t>
            </a:r>
            <a:r>
              <a:rPr lang="cs-CZ" dirty="0"/>
              <a:t> je realizováno faktickým úkonem spočívajícím v poskytnutí informace. Jelikož se žádosti vyhovuje, není účelné vydávat o tom správní rozhodnutí. </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2002961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Odmítnutí poskytnout informaci</a:t>
            </a:r>
          </a:p>
        </p:txBody>
      </p:sp>
      <p:sp>
        <p:nvSpPr>
          <p:cNvPr id="3" name="Zástupný symbol pro obsah 2"/>
          <p:cNvSpPr>
            <a:spLocks noGrp="1"/>
          </p:cNvSpPr>
          <p:nvPr>
            <p:ph idx="1"/>
          </p:nvPr>
        </p:nvSpPr>
        <p:spPr/>
        <p:txBody>
          <a:bodyPr/>
          <a:lstStyle/>
          <a:p>
            <a:r>
              <a:rPr lang="cs-CZ" dirty="0"/>
              <a:t>V případě, že povinný orgán informaci neposkytne, vydává se </a:t>
            </a:r>
            <a:r>
              <a:rPr lang="cs-CZ" b="1" dirty="0"/>
              <a:t>rozhodnutí o odmítnutí žádosti</a:t>
            </a:r>
          </a:p>
          <a:p>
            <a:r>
              <a:rPr lang="cs-CZ" dirty="0"/>
              <a:t>Může jen ze zákonem stanovených důvodů, zejména že</a:t>
            </a:r>
          </a:p>
          <a:p>
            <a:pPr lvl="1"/>
            <a:r>
              <a:rPr lang="cs-CZ" dirty="0"/>
              <a:t>se jedná o informaci, která se dle </a:t>
            </a:r>
            <a:r>
              <a:rPr lang="cs-CZ" dirty="0" err="1"/>
              <a:t>InfoZ</a:t>
            </a:r>
            <a:r>
              <a:rPr lang="cs-CZ" dirty="0"/>
              <a:t> neposkytuje</a:t>
            </a:r>
          </a:p>
          <a:p>
            <a:pPr lvl="1"/>
            <a:r>
              <a:rPr lang="cs-CZ" dirty="0"/>
              <a:t>je žádost nesrozumitelná, není zřejmé, jaká informace je požadována, nebo je formulována příliš obecně, a žadatel ji, navzdory výzvě do 30 dnů ode dne doručení výzvy neupřesnil</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4143045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Obrana</a:t>
            </a:r>
          </a:p>
        </p:txBody>
      </p:sp>
      <p:sp>
        <p:nvSpPr>
          <p:cNvPr id="3" name="Zástupný symbol pro obsah 2"/>
          <p:cNvSpPr>
            <a:spLocks noGrp="1"/>
          </p:cNvSpPr>
          <p:nvPr>
            <p:ph idx="1"/>
          </p:nvPr>
        </p:nvSpPr>
        <p:spPr/>
        <p:txBody>
          <a:bodyPr/>
          <a:lstStyle/>
          <a:p>
            <a:r>
              <a:rPr lang="cs-CZ" dirty="0"/>
              <a:t>proti rozhodnutí o odmítnutí</a:t>
            </a:r>
          </a:p>
          <a:p>
            <a:pPr lvl="1"/>
            <a:r>
              <a:rPr lang="cs-CZ" dirty="0"/>
              <a:t>odvolání dle § 81 a násl. </a:t>
            </a:r>
            <a:r>
              <a:rPr lang="cs-CZ" dirty="0" err="1"/>
              <a:t>SprŘ</a:t>
            </a:r>
            <a:r>
              <a:rPr lang="cs-CZ" dirty="0"/>
              <a:t> (+ </a:t>
            </a:r>
            <a:r>
              <a:rPr lang="cs-CZ" dirty="0" err="1"/>
              <a:t>InfoZ</a:t>
            </a:r>
            <a:r>
              <a:rPr lang="cs-CZ" dirty="0"/>
              <a:t>)</a:t>
            </a:r>
          </a:p>
          <a:p>
            <a:pPr lvl="1"/>
            <a:r>
              <a:rPr lang="cs-CZ" dirty="0"/>
              <a:t>odvolání proti ústřednímu orgánu (ministerstvo a jiný ústřední úřad) „rozklad“</a:t>
            </a:r>
          </a:p>
          <a:p>
            <a:r>
              <a:rPr lang="cs-CZ" dirty="0"/>
              <a:t>proti jinému neposkytnutí informace nebo vyčíslení nákladů, apod.</a:t>
            </a:r>
          </a:p>
          <a:p>
            <a:pPr lvl="1"/>
            <a:r>
              <a:rPr lang="cs-CZ" dirty="0"/>
              <a:t>stížnost dle § 16a </a:t>
            </a:r>
            <a:r>
              <a:rPr lang="cs-CZ" dirty="0" err="1"/>
              <a:t>InfoZ</a:t>
            </a:r>
            <a:endParaRPr lang="cs-CZ" dirty="0"/>
          </a:p>
          <a:p>
            <a:r>
              <a:rPr lang="cs-CZ" altLang="cs-CZ" dirty="0"/>
              <a:t>možný soudní přezkum – soud může nařídit poskytnutí informací (správní soudnictví)</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10412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BEP 1. 11. 2016</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96258" name="Rectangle 2"/>
          <p:cNvSpPr>
            <a:spLocks noGrp="1" noChangeArrowheads="1"/>
          </p:cNvSpPr>
          <p:nvPr>
            <p:ph type="title"/>
          </p:nvPr>
        </p:nvSpPr>
        <p:spPr/>
        <p:txBody>
          <a:bodyPr/>
          <a:lstStyle/>
          <a:p>
            <a:r>
              <a:rPr lang="cs-CZ" altLang="cs-CZ" dirty="0"/>
              <a:t>Otevřenost veřejné správy</a:t>
            </a:r>
          </a:p>
        </p:txBody>
      </p:sp>
      <p:sp>
        <p:nvSpPr>
          <p:cNvPr id="96259" name="Rectangle 3"/>
          <p:cNvSpPr>
            <a:spLocks noGrp="1" noChangeArrowheads="1"/>
          </p:cNvSpPr>
          <p:nvPr>
            <p:ph type="body" idx="1"/>
          </p:nvPr>
        </p:nvSpPr>
        <p:spPr/>
        <p:txBody>
          <a:bodyPr/>
          <a:lstStyle/>
          <a:p>
            <a:r>
              <a:rPr lang="cs-CZ" dirty="0"/>
              <a:t>Otevřenost v rozhodování</a:t>
            </a:r>
          </a:p>
          <a:p>
            <a:pPr lvl="1"/>
            <a:r>
              <a:rPr lang="cs-CZ" dirty="0"/>
              <a:t>právo být přítomen při rozhodování ve veřejné správě nebo o něm jinak zjišťovat informace</a:t>
            </a:r>
          </a:p>
          <a:p>
            <a:r>
              <a:rPr lang="cs-CZ" dirty="0"/>
              <a:t>Účast veřejnosti na rozhodování</a:t>
            </a:r>
          </a:p>
          <a:p>
            <a:pPr lvl="1"/>
            <a:r>
              <a:rPr lang="cs-CZ" dirty="0"/>
              <a:t>právo </a:t>
            </a:r>
            <a:r>
              <a:rPr lang="cs-CZ" dirty="0"/>
              <a:t>vyjadřovat svá stanoviska, podávat námitky, činit návrhy…</a:t>
            </a:r>
          </a:p>
          <a:p>
            <a:r>
              <a:rPr lang="cs-CZ" dirty="0"/>
              <a:t>Svobodný přístup k informacím</a:t>
            </a:r>
          </a:p>
          <a:p>
            <a:r>
              <a:rPr lang="cs-CZ" dirty="0"/>
              <a:t>Svobodné šíření informací</a:t>
            </a:r>
          </a:p>
          <a:p>
            <a:pPr lvl="1"/>
            <a:endParaRPr lang="cs-CZ" dirty="0"/>
          </a:p>
        </p:txBody>
      </p:sp>
    </p:spTree>
    <p:extLst>
      <p:ext uri="{BB962C8B-B14F-4D97-AF65-F5344CB8AC3E}">
        <p14:creationId xmlns:p14="http://schemas.microsoft.com/office/powerpoint/2010/main" val="3618002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osobních údajů</a:t>
            </a:r>
          </a:p>
        </p:txBody>
      </p:sp>
      <p:sp>
        <p:nvSpPr>
          <p:cNvPr id="3" name="Zástupný symbol pro obsah 2"/>
          <p:cNvSpPr>
            <a:spLocks noGrp="1"/>
          </p:cNvSpPr>
          <p:nvPr>
            <p:ph idx="1"/>
          </p:nvPr>
        </p:nvSpPr>
        <p:spPr/>
        <p:txBody>
          <a:bodyPr/>
          <a:lstStyle/>
          <a:p>
            <a:r>
              <a:rPr lang="cs-CZ" dirty="0"/>
              <a:t>výseč práva, jež se věnuje užší problematice práva na ochranu soukromí (a s tím souvisejícím právu na informační sebeurčení)</a:t>
            </a:r>
          </a:p>
          <a:p>
            <a:r>
              <a:rPr lang="cs-CZ" dirty="0"/>
              <a:t>určitý soubor práv a povinností, jež se vztahují ke zpracování informací o subjektech</a:t>
            </a:r>
          </a:p>
          <a:p>
            <a:r>
              <a:rPr lang="cs-CZ" dirty="0"/>
              <a:t>upravena zákonem č. 101/2000 Sb., o ochraně osobních údajů, ve znění pozdějších předpisů</a:t>
            </a:r>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2765519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údaj</a:t>
            </a:r>
          </a:p>
        </p:txBody>
      </p:sp>
      <p:sp>
        <p:nvSpPr>
          <p:cNvPr id="3" name="Zástupný symbol pro obsah 2"/>
          <p:cNvSpPr>
            <a:spLocks noGrp="1"/>
          </p:cNvSpPr>
          <p:nvPr>
            <p:ph idx="1"/>
          </p:nvPr>
        </p:nvSpPr>
        <p:spPr/>
        <p:txBody>
          <a:bodyPr/>
          <a:lstStyle/>
          <a:p>
            <a:r>
              <a:rPr lang="cs-CZ" dirty="0"/>
              <a:t>jakákoliv informace týkající se určeného nebo určitelného subjektu údajů</a:t>
            </a:r>
          </a:p>
          <a:p>
            <a:r>
              <a:rPr lang="cs-CZ" dirty="0"/>
              <a:t>subjektem údajů je pak </a:t>
            </a:r>
            <a:r>
              <a:rPr lang="cs-CZ" u="sng" dirty="0"/>
              <a:t>fyzická osoba, k níž se osobní údaje vztahují [§ 4 písm. d) zákona</a:t>
            </a:r>
            <a:r>
              <a:rPr lang="cs-CZ" dirty="0"/>
              <a:t>].</a:t>
            </a:r>
          </a:p>
          <a:p>
            <a:r>
              <a:rPr lang="cs-CZ" dirty="0"/>
              <a:t>subjekt údajů se považuje za určený nebo určitelný, jestliže lze subjekt údajů přímo či nepřímo identifikovat zejména na základě čísla, kódu nebo jednoho či více prvků, specifických pro jeho fyzickou, fyziologickou, psychickou, ekonomickou, kulturní nebo sociální identitu [srov. § 4 písm. a) zákona].</a:t>
            </a:r>
          </a:p>
          <a:p>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3951367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OÚ</a:t>
            </a:r>
          </a:p>
        </p:txBody>
      </p:sp>
      <p:sp>
        <p:nvSpPr>
          <p:cNvPr id="3" name="Zástupný symbol pro obsah 2"/>
          <p:cNvSpPr>
            <a:spLocks noGrp="1"/>
          </p:cNvSpPr>
          <p:nvPr>
            <p:ph idx="1"/>
          </p:nvPr>
        </p:nvSpPr>
        <p:spPr>
          <a:xfrm>
            <a:off x="509589" y="2017713"/>
            <a:ext cx="8398437" cy="4114800"/>
          </a:xfrm>
        </p:spPr>
        <p:txBody>
          <a:bodyPr/>
          <a:lstStyle/>
          <a:p>
            <a:r>
              <a:rPr lang="cs-CZ" dirty="0"/>
              <a:t>vztahuje se na osobní údaje, které zpracovávají státní orgány, orgány územní samosprávy, jiné orgány veřejné moci, jakož i fyzické a právnické osoby</a:t>
            </a:r>
          </a:p>
          <a:p>
            <a:r>
              <a:rPr lang="cs-CZ" dirty="0"/>
              <a:t>nevztahuje se na zpracování OÚ, které provádí FO osoba výlučně pro osobní potřebu, a na nahodilé shromažďování OÚ, pokud tyto údaje nejsou dále zpracovávány</a:t>
            </a:r>
          </a:p>
          <a:p>
            <a:r>
              <a:rPr lang="cs-CZ" dirty="0"/>
              <a:t>stanoví řadu povinností tzv. </a:t>
            </a:r>
            <a:r>
              <a:rPr lang="cs-CZ" b="1" dirty="0"/>
              <a:t>správci</a:t>
            </a:r>
            <a:r>
              <a:rPr lang="cs-CZ" dirty="0"/>
              <a:t> osobních údajů</a:t>
            </a:r>
          </a:p>
          <a:p>
            <a:pPr lvl="1"/>
            <a:r>
              <a:rPr lang="cs-CZ" sz="2000" dirty="0"/>
              <a:t>každý subjekt, který určuje účel a prostředky zpracování osobních údajů, provádí zpracování a odpovídá za něj</a:t>
            </a:r>
          </a:p>
          <a:p>
            <a:pPr lvl="1"/>
            <a:r>
              <a:rPr lang="cs-CZ" sz="2000" dirty="0"/>
              <a:t>zpracováním osobních údajů může správce zmocnit nebo pověřit </a:t>
            </a:r>
            <a:r>
              <a:rPr lang="cs-CZ" sz="2000" b="1" dirty="0"/>
              <a:t>zpracovatele</a:t>
            </a:r>
            <a:r>
              <a:rPr lang="cs-CZ" sz="2000" dirty="0"/>
              <a:t>, pokud zvláštní zákon nestanoví jinak</a:t>
            </a:r>
          </a:p>
          <a:p>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dirty="0"/>
              <a:t>BEP 1. 11. 2016</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2437749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ochrany osobních údajů</a:t>
            </a:r>
          </a:p>
        </p:txBody>
      </p:sp>
      <p:sp>
        <p:nvSpPr>
          <p:cNvPr id="3" name="Zástupný symbol pro obsah 2"/>
          <p:cNvSpPr>
            <a:spLocks noGrp="1"/>
          </p:cNvSpPr>
          <p:nvPr>
            <p:ph idx="1"/>
          </p:nvPr>
        </p:nvSpPr>
        <p:spPr/>
        <p:txBody>
          <a:bodyPr/>
          <a:lstStyle/>
          <a:p>
            <a:pPr lvl="0"/>
            <a:r>
              <a:rPr lang="cs-CZ" sz="2000" b="1" dirty="0"/>
              <a:t>Legitimita zpracování údajů</a:t>
            </a:r>
            <a:r>
              <a:rPr lang="cs-CZ" sz="2000" dirty="0"/>
              <a:t> – údaje musí být získány a zpracovány v souladu se zákony</a:t>
            </a:r>
          </a:p>
          <a:p>
            <a:pPr lvl="0"/>
            <a:r>
              <a:rPr lang="cs-CZ" sz="2000" b="1" dirty="0"/>
              <a:t>Omezení účelem </a:t>
            </a:r>
            <a:r>
              <a:rPr lang="cs-CZ" sz="2000" dirty="0"/>
              <a:t>– shromažďování a zpracovávání pouze pro definované a oprávněné účely</a:t>
            </a:r>
          </a:p>
          <a:p>
            <a:pPr lvl="0"/>
            <a:r>
              <a:rPr lang="cs-CZ" sz="2000" b="1" dirty="0"/>
              <a:t>Časové omezení </a:t>
            </a:r>
            <a:r>
              <a:rPr lang="cs-CZ" sz="2000" dirty="0"/>
              <a:t>– uchovávání údajů jen po dobu potřebnou pro účely jejich získání a uchování</a:t>
            </a:r>
          </a:p>
          <a:p>
            <a:pPr lvl="0"/>
            <a:r>
              <a:rPr lang="cs-CZ" sz="2000" b="1" dirty="0"/>
              <a:t>Potřebnost a přiměřenost </a:t>
            </a:r>
            <a:r>
              <a:rPr lang="cs-CZ" sz="2000" dirty="0"/>
              <a:t>– údaje musí být přiměřené, týkající se účelů, pro něž byly shromážděny</a:t>
            </a:r>
          </a:p>
          <a:p>
            <a:pPr lvl="0"/>
            <a:r>
              <a:rPr lang="cs-CZ" sz="2000" b="1" dirty="0"/>
              <a:t>Průhlednost </a:t>
            </a:r>
            <a:r>
              <a:rPr lang="cs-CZ" sz="2000" dirty="0"/>
              <a:t>– informovanost subjektů údajů o všech okolnostech zpracování</a:t>
            </a:r>
          </a:p>
          <a:p>
            <a:r>
              <a:rPr lang="cs-CZ" sz="2000" b="1" dirty="0"/>
              <a:t>Bezpečnost </a:t>
            </a:r>
            <a:r>
              <a:rPr lang="cs-CZ" sz="2000" dirty="0"/>
              <a:t>– stanovení bezpečnostních opatření chránících osobní údaje (jejich únik)</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8480629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ochrany osobních údajů</a:t>
            </a:r>
          </a:p>
        </p:txBody>
      </p:sp>
      <p:sp>
        <p:nvSpPr>
          <p:cNvPr id="3" name="Zástupný symbol pro obsah 2"/>
          <p:cNvSpPr>
            <a:spLocks noGrp="1"/>
          </p:cNvSpPr>
          <p:nvPr>
            <p:ph idx="1"/>
          </p:nvPr>
        </p:nvSpPr>
        <p:spPr/>
        <p:txBody>
          <a:bodyPr/>
          <a:lstStyle/>
          <a:p>
            <a:pPr lvl="0"/>
            <a:r>
              <a:rPr lang="cs-CZ" sz="2000" b="1" dirty="0"/>
              <a:t>Právo přístupu k datům </a:t>
            </a:r>
            <a:r>
              <a:rPr lang="cs-CZ" sz="2000" dirty="0"/>
              <a:t>– přístup subjektů k údajům, jež se ho týkají</a:t>
            </a:r>
          </a:p>
          <a:p>
            <a:pPr lvl="0"/>
            <a:r>
              <a:rPr lang="cs-CZ" sz="2000" b="1" dirty="0"/>
              <a:t>Právo na opravu a výmaz </a:t>
            </a:r>
            <a:r>
              <a:rPr lang="cs-CZ" sz="2000" dirty="0"/>
              <a:t>– povinnost zpracovávat pouze údaje pravdivé, přesné a aktuální</a:t>
            </a:r>
            <a:br>
              <a:rPr lang="cs-CZ" dirty="0"/>
            </a:br>
            <a:r>
              <a:rPr lang="cs-CZ" sz="1800" i="1" dirty="0"/>
              <a:t>Každý subjekt údajů, který zjistí nebo se domnívá, že správce nebo zpracovatel provádí zpracování jeho osobních údajů, které je v rozporu s ochranou soukromého a osobního života subjektu údajů nebo v rozporu se zákonem, zejména jsou-li osobní údaje nepřesné s ohledem na účel jejich zpracování, může a) požádat správce nebo zpracovatele o vysvětlení, b) požadovat, aby správce nebo zpracovatel odstranil takto vzniklý stav. Zejména se může jednat o blokování, provedení opravy, doplnění nebo likvidaci osobních údajů</a:t>
            </a:r>
          </a:p>
          <a:p>
            <a:r>
              <a:rPr lang="cs-CZ" sz="2000" b="1" dirty="0"/>
              <a:t>Nezávislý dozor </a:t>
            </a:r>
            <a:r>
              <a:rPr lang="cs-CZ" sz="2000" dirty="0"/>
              <a:t>– stát musí pověřit orgán veřejné moci dohledem nad dodržováním pravidel ochrany osobních údajů</a:t>
            </a:r>
            <a:endParaRPr lang="cs-CZ" b="1"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18268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Úřad pro ochranu osobních údajů</a:t>
            </a:r>
            <a:endParaRPr lang="cs-CZ" dirty="0"/>
          </a:p>
        </p:txBody>
      </p:sp>
      <p:sp>
        <p:nvSpPr>
          <p:cNvPr id="3" name="Zástupný symbol pro obsah 2"/>
          <p:cNvSpPr>
            <a:spLocks noGrp="1"/>
          </p:cNvSpPr>
          <p:nvPr>
            <p:ph idx="1"/>
          </p:nvPr>
        </p:nvSpPr>
        <p:spPr/>
        <p:txBody>
          <a:bodyPr/>
          <a:lstStyle/>
          <a:p>
            <a:r>
              <a:rPr lang="cs-CZ" dirty="0"/>
              <a:t>provádí dozor nad dodržováním povinností stanovených zákonem při zpracování osobních údajů,</a:t>
            </a:r>
          </a:p>
          <a:p>
            <a:r>
              <a:rPr lang="cs-CZ" dirty="0"/>
              <a:t>přijímá podněty a stížnosti na porušení povinností stanovených zákonem při zpracování osobních údajů a informuje o jejich vyřízení,</a:t>
            </a:r>
          </a:p>
          <a:p>
            <a:r>
              <a:rPr lang="cs-CZ" dirty="0"/>
              <a:t>projednává přestupky a jiné správní delikty a uděluje pokuty podle tohoto zákona,</a:t>
            </a:r>
          </a:p>
          <a:p>
            <a:r>
              <a:rPr lang="cs-CZ" dirty="0"/>
              <a:t>poskytuje konzultace v oblasti ochrany osobních údajů,</a:t>
            </a:r>
          </a:p>
          <a:p>
            <a:r>
              <a:rPr lang="cs-CZ" dirty="0"/>
              <a:t>aj…</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2800507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systémy veřejné správy</a:t>
            </a:r>
          </a:p>
        </p:txBody>
      </p:sp>
      <p:sp>
        <p:nvSpPr>
          <p:cNvPr id="3" name="Zástupný symbol pro obsah 2"/>
          <p:cNvSpPr>
            <a:spLocks noGrp="1"/>
          </p:cNvSpPr>
          <p:nvPr>
            <p:ph idx="1"/>
          </p:nvPr>
        </p:nvSpPr>
        <p:spPr/>
        <p:txBody>
          <a:bodyPr/>
          <a:lstStyle/>
          <a:p>
            <a:r>
              <a:rPr lang="cs-CZ" altLang="cs-CZ" dirty="0"/>
              <a:t>slouží pro její výkon, upraveny zvláštními zákony – evidence a registry (CRV, katastr nemovitostí, …)</a:t>
            </a:r>
          </a:p>
          <a:p>
            <a:pPr lvl="1"/>
            <a:r>
              <a:rPr lang="cs-CZ" altLang="cs-CZ" dirty="0"/>
              <a:t>upraveny zákonem č. 365/2000 Sb., o informačních systémech veřejné správy, ALE </a:t>
            </a:r>
            <a:br>
              <a:rPr lang="cs-CZ" altLang="cs-CZ" dirty="0"/>
            </a:br>
            <a:r>
              <a:rPr lang="cs-CZ" altLang="cs-CZ" dirty="0"/>
              <a:t>na řadu infosystémů daný zákon nedopadá</a:t>
            </a:r>
            <a:br>
              <a:rPr lang="cs-CZ" altLang="cs-CZ" dirty="0"/>
            </a:br>
            <a:r>
              <a:rPr lang="cs-CZ" altLang="cs-CZ" sz="2000" dirty="0"/>
              <a:t>§ 3 odst. 3</a:t>
            </a:r>
            <a:r>
              <a:rPr lang="cs-CZ" altLang="cs-CZ" sz="2000" i="1" dirty="0"/>
              <a:t> Zákon se nevztahuje na informační systémy veřejné správy vedené</a:t>
            </a:r>
            <a:br>
              <a:rPr lang="cs-CZ" altLang="cs-CZ" sz="2000" i="1" dirty="0"/>
            </a:br>
            <a:r>
              <a:rPr lang="cs-CZ" altLang="cs-CZ" sz="2000" i="1" dirty="0"/>
              <a:t>a) zpravodajskými službami</a:t>
            </a:r>
            <a:br>
              <a:rPr lang="cs-CZ" altLang="cs-CZ" sz="2000" i="1" dirty="0"/>
            </a:br>
            <a:r>
              <a:rPr lang="cs-CZ" altLang="cs-CZ" sz="2000" i="1" dirty="0"/>
              <a:t>b) Policií České republiky při plnění jejích úkolů…</a:t>
            </a:r>
            <a:endParaRPr lang="cs-CZ" altLang="cs-CZ" sz="2000" dirty="0"/>
          </a:p>
          <a:p>
            <a:pPr lvl="1"/>
            <a:r>
              <a:rPr lang="cs-CZ" altLang="cs-CZ" dirty="0"/>
              <a:t>zvláštními zákony (např. zákon o živnostenském podnikání)</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805879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systémy veřejné správy</a:t>
            </a:r>
            <a:endParaRPr lang="cs-CZ" dirty="0"/>
          </a:p>
        </p:txBody>
      </p:sp>
      <p:sp>
        <p:nvSpPr>
          <p:cNvPr id="3" name="Zástupný symbol pro obsah 2"/>
          <p:cNvSpPr>
            <a:spLocks noGrp="1"/>
          </p:cNvSpPr>
          <p:nvPr>
            <p:ph idx="1"/>
          </p:nvPr>
        </p:nvSpPr>
        <p:spPr/>
        <p:txBody>
          <a:bodyPr/>
          <a:lstStyle/>
          <a:p>
            <a:pPr algn="just">
              <a:lnSpc>
                <a:spcPct val="80000"/>
              </a:lnSpc>
            </a:pPr>
            <a:r>
              <a:rPr lang="cs-CZ" altLang="cs-CZ" dirty="0"/>
              <a:t>CZECH – point (Český Podací Ověřovací Informační Národní Terminál</a:t>
            </a:r>
          </a:p>
          <a:p>
            <a:pPr lvl="1" algn="just">
              <a:lnSpc>
                <a:spcPct val="80000"/>
              </a:lnSpc>
            </a:pPr>
            <a:r>
              <a:rPr lang="cs-CZ" altLang="cs-CZ" dirty="0"/>
              <a:t>slouží jako asistované místo výkonu veřejné správy – kontaktní místa veřejné správy – pošta, úřady, …</a:t>
            </a:r>
          </a:p>
          <a:p>
            <a:pPr lvl="1" algn="just">
              <a:lnSpc>
                <a:spcPct val="80000"/>
              </a:lnSpc>
            </a:pPr>
            <a:r>
              <a:rPr lang="cs-CZ" altLang="cs-CZ" dirty="0"/>
              <a:t>umožňuje komunikaci se správními orgány prostřednictvím jednoho místa tak, aby „</a:t>
            </a:r>
            <a:r>
              <a:rPr lang="cs-CZ" altLang="cs-CZ" i="1" dirty="0"/>
              <a:t>obíhala data, ne občan</a:t>
            </a:r>
            <a:r>
              <a:rPr lang="cs-CZ" altLang="cs-CZ" dirty="0"/>
              <a:t>“</a:t>
            </a:r>
          </a:p>
          <a:p>
            <a:pPr lvl="1" algn="just">
              <a:lnSpc>
                <a:spcPct val="80000"/>
              </a:lnSpc>
            </a:pPr>
            <a:r>
              <a:rPr lang="cs-CZ" altLang="cs-CZ" dirty="0"/>
              <a:t>Poskytuje zejména výpisy a ověřené údaje vedené v centrálních registrech, např. v</a:t>
            </a:r>
          </a:p>
          <a:p>
            <a:pPr marL="1257300" lvl="2" indent="-342900" algn="just">
              <a:lnSpc>
                <a:spcPct val="80000"/>
              </a:lnSpc>
              <a:buFont typeface="Wingdings" panose="05000000000000000000" pitchFamily="2" charset="2"/>
              <a:buChar char="§"/>
            </a:pPr>
            <a:r>
              <a:rPr lang="cs-CZ" altLang="cs-CZ" dirty="0"/>
              <a:t>katastru nemovitostí </a:t>
            </a:r>
          </a:p>
          <a:p>
            <a:pPr marL="1257300" lvl="2" indent="-342900" algn="just">
              <a:lnSpc>
                <a:spcPct val="80000"/>
              </a:lnSpc>
              <a:buFont typeface="Wingdings" panose="05000000000000000000" pitchFamily="2" charset="2"/>
              <a:buChar char="§"/>
            </a:pPr>
            <a:r>
              <a:rPr lang="cs-CZ" altLang="cs-CZ" dirty="0"/>
              <a:t>obchodním rejstříku </a:t>
            </a:r>
          </a:p>
          <a:p>
            <a:pPr marL="1257300" lvl="2" indent="-342900" algn="just">
              <a:lnSpc>
                <a:spcPct val="80000"/>
              </a:lnSpc>
              <a:buFont typeface="Wingdings" panose="05000000000000000000" pitchFamily="2" charset="2"/>
              <a:buChar char="§"/>
            </a:pPr>
            <a:r>
              <a:rPr lang="cs-CZ" altLang="cs-CZ" dirty="0"/>
              <a:t>živnostenském rejstříku </a:t>
            </a:r>
          </a:p>
          <a:p>
            <a:pPr marL="1257300" lvl="2" indent="-342900" algn="just">
              <a:lnSpc>
                <a:spcPct val="80000"/>
              </a:lnSpc>
              <a:buFont typeface="Wingdings" panose="05000000000000000000" pitchFamily="2" charset="2"/>
              <a:buChar char="§"/>
            </a:pPr>
            <a:r>
              <a:rPr lang="cs-CZ" altLang="cs-CZ" dirty="0"/>
              <a:t>rejstříku trestů </a:t>
            </a:r>
          </a:p>
          <a:p>
            <a:pPr lvl="2" algn="just">
              <a:lnSpc>
                <a:spcPct val="80000"/>
              </a:lnSpc>
            </a:pPr>
            <a:endParaRPr lang="cs-CZ" altLang="cs-CZ" dirty="0"/>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4250536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registry</a:t>
            </a:r>
            <a:endParaRPr lang="cs-CZ" dirty="0"/>
          </a:p>
        </p:txBody>
      </p:sp>
      <p:sp>
        <p:nvSpPr>
          <p:cNvPr id="3" name="Zástupný symbol pro obsah 2"/>
          <p:cNvSpPr>
            <a:spLocks noGrp="1"/>
          </p:cNvSpPr>
          <p:nvPr>
            <p:ph idx="1"/>
          </p:nvPr>
        </p:nvSpPr>
        <p:spPr/>
        <p:txBody>
          <a:bodyPr/>
          <a:lstStyle/>
          <a:p>
            <a:pPr algn="just">
              <a:defRPr/>
            </a:pPr>
            <a:r>
              <a:rPr lang="cs-CZ" dirty="0"/>
              <a:t>představují jeden ze základních pilířů tzv. </a:t>
            </a:r>
            <a:r>
              <a:rPr lang="cs-CZ" i="1" dirty="0"/>
              <a:t>e-</a:t>
            </a:r>
            <a:r>
              <a:rPr lang="cs-CZ" i="1" dirty="0" err="1"/>
              <a:t>governmentu</a:t>
            </a:r>
            <a:endParaRPr lang="cs-CZ" i="1" dirty="0"/>
          </a:p>
          <a:p>
            <a:pPr algn="just">
              <a:defRPr/>
            </a:pPr>
            <a:r>
              <a:rPr lang="cs-CZ" dirty="0"/>
              <a:t>všechny tzv. referenční údaje v nich vedené jsou vždy aktuální a právně závazné</a:t>
            </a:r>
          </a:p>
          <a:p>
            <a:pPr lvl="1" algn="just">
              <a:defRPr/>
            </a:pPr>
            <a:r>
              <a:rPr lang="cs-CZ" dirty="0"/>
              <a:t>pokud je úřady pro výkon své agendy potřebují, čerpají je přímo ze základních registrů</a:t>
            </a:r>
          </a:p>
          <a:p>
            <a:pPr lvl="1" algn="just">
              <a:defRPr/>
            </a:pPr>
            <a:r>
              <a:rPr lang="cs-CZ" dirty="0"/>
              <a:t>pokud se některý údaj změní, všechny úřady připojené k základním registrům se tuto změnu dozví automaticky.</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867163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registry</a:t>
            </a:r>
            <a:endParaRPr lang="cs-CZ" dirty="0"/>
          </a:p>
        </p:txBody>
      </p:sp>
      <p:sp>
        <p:nvSpPr>
          <p:cNvPr id="3" name="Zástupný symbol pro obsah 2"/>
          <p:cNvSpPr>
            <a:spLocks noGrp="1"/>
          </p:cNvSpPr>
          <p:nvPr>
            <p:ph idx="1"/>
          </p:nvPr>
        </p:nvSpPr>
        <p:spPr>
          <a:xfrm>
            <a:off x="162232" y="1887794"/>
            <a:ext cx="8790039" cy="4244719"/>
          </a:xfrm>
        </p:spPr>
        <p:txBody>
          <a:bodyPr/>
          <a:lstStyle/>
          <a:p>
            <a:pPr algn="just">
              <a:buFont typeface="+mj-lt"/>
              <a:buAutoNum type="arabicPeriod"/>
              <a:defRPr/>
            </a:pPr>
            <a:r>
              <a:rPr lang="cs-CZ" dirty="0"/>
              <a:t>registr obyvatel – v tomto registru jsou vedeny údaje o občanech a cizincích, kteří mají povolen pobyt v ČR</a:t>
            </a:r>
          </a:p>
          <a:p>
            <a:pPr algn="just">
              <a:buFont typeface="+mj-lt"/>
              <a:buAutoNum type="arabicPeriod"/>
              <a:defRPr/>
            </a:pPr>
            <a:r>
              <a:rPr lang="cs-CZ" dirty="0"/>
              <a:t>registr osob – informace o PO a jejich organizačních složkách, podnikajících fyzických osobách a orgánech veřejné moci, </a:t>
            </a:r>
          </a:p>
          <a:p>
            <a:pPr algn="just">
              <a:buFont typeface="+mj-lt"/>
              <a:buAutoNum type="arabicPeriod"/>
              <a:defRPr/>
            </a:pPr>
            <a:r>
              <a:rPr lang="cs-CZ" dirty="0"/>
              <a:t>registr územní identifikace a nemovitostí – informace o adresách, parcelách a budovách, </a:t>
            </a:r>
          </a:p>
          <a:p>
            <a:pPr algn="just">
              <a:buFont typeface="+mj-lt"/>
              <a:buAutoNum type="arabicPeriod"/>
              <a:defRPr/>
            </a:pPr>
            <a:r>
              <a:rPr lang="cs-CZ" dirty="0"/>
              <a:t>registr práv a povinností – informace pro řízení přístupu k údajům ostatních základních registrů</a:t>
            </a:r>
          </a:p>
          <a:p>
            <a:pPr lvl="1" algn="just">
              <a:defRPr/>
            </a:pPr>
            <a:r>
              <a:rPr lang="cs-CZ" sz="2200" dirty="0"/>
              <a:t>zároveň v tomto registru vzniká základní přehled o agendách, které orgány veřejné moci provádějí</a:t>
            </a:r>
          </a:p>
          <a:p>
            <a:pPr lvl="1" algn="just">
              <a:defRPr/>
            </a:pPr>
            <a:r>
              <a:rPr lang="cs-CZ" sz="2200" dirty="0"/>
              <a:t>o občanech a PO jsou v tomto registru vedeny informace o rozhodnutích, která vedla ke změně údajů v základních registrech</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3172030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Např. rozhodování obce</a:t>
            </a:r>
          </a:p>
        </p:txBody>
      </p:sp>
      <p:sp>
        <p:nvSpPr>
          <p:cNvPr id="3" name="Zástupný symbol pro obsah 2"/>
          <p:cNvSpPr>
            <a:spLocks noGrp="1"/>
          </p:cNvSpPr>
          <p:nvPr>
            <p:ph idx="1"/>
          </p:nvPr>
        </p:nvSpPr>
        <p:spPr/>
        <p:txBody>
          <a:bodyPr/>
          <a:lstStyle/>
          <a:p>
            <a:pPr marL="0" indent="0">
              <a:buNone/>
            </a:pPr>
            <a:r>
              <a:rPr lang="cs-CZ" i="1" dirty="0"/>
              <a:t>§ 93 zákona o obcích (č. 128/2000Sb.)</a:t>
            </a:r>
          </a:p>
          <a:p>
            <a:pPr marL="0" indent="0">
              <a:buNone/>
            </a:pPr>
            <a:r>
              <a:rPr lang="cs-CZ" i="1" dirty="0"/>
              <a:t>(1) Obecní úřad informuje o místě, době a navrženém programu připravovaného zasedání zastupitelstva </a:t>
            </a:r>
            <a:r>
              <a:rPr lang="cs-CZ" i="1" dirty="0">
                <a:hlinkClick r:id="rId2"/>
              </a:rPr>
              <a:t>obce.</a:t>
            </a:r>
            <a:r>
              <a:rPr lang="cs-CZ" i="1" dirty="0"/>
              <a:t> Informaci vyvěsí na úřední desce</a:t>
            </a:r>
            <a:r>
              <a:rPr lang="cs-CZ" i="1" baseline="30000" dirty="0"/>
              <a:t>3b)</a:t>
            </a:r>
            <a:r>
              <a:rPr lang="cs-CZ" i="1" dirty="0"/>
              <a:t> obecního úřadu alespoň 7 dní před zasedáním zastupitelstva </a:t>
            </a:r>
            <a:r>
              <a:rPr lang="cs-CZ" i="1" dirty="0">
                <a:hlinkClick r:id="rId3"/>
              </a:rPr>
              <a:t>obce;</a:t>
            </a:r>
            <a:r>
              <a:rPr lang="cs-CZ" i="1" dirty="0"/>
              <a:t> kromě toho může informaci uveřejnit způsobem v místě obvyklým.</a:t>
            </a:r>
          </a:p>
          <a:p>
            <a:pPr marL="0" indent="0">
              <a:buNone/>
            </a:pPr>
            <a:r>
              <a:rPr lang="cs-CZ" i="1" dirty="0"/>
              <a:t>(3) Zasedání zastupitelstva </a:t>
            </a:r>
            <a:r>
              <a:rPr lang="cs-CZ" i="1" dirty="0">
                <a:hlinkClick r:id="rId4"/>
              </a:rPr>
              <a:t>obce</a:t>
            </a:r>
            <a:r>
              <a:rPr lang="cs-CZ" i="1" dirty="0"/>
              <a:t> je veřejné.</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3571043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cs-CZ" dirty="0"/>
              <a:t>Konec</a:t>
            </a:r>
            <a:br>
              <a:rPr lang="cs-CZ" dirty="0"/>
            </a:br>
            <a:r>
              <a:rPr lang="cs-CZ" sz="2000" dirty="0"/>
              <a:t>Děkuji za pozornost</a:t>
            </a:r>
            <a:endParaRPr lang="cs-CZ" dirty="0"/>
          </a:p>
        </p:txBody>
      </p:sp>
      <p:sp>
        <p:nvSpPr>
          <p:cNvPr id="3" name="Zástupný symbol pro zápatí 2"/>
          <p:cNvSpPr>
            <a:spLocks noGrp="1"/>
          </p:cNvSpPr>
          <p:nvPr>
            <p:ph type="ftr" sz="quarter" idx="3"/>
          </p:nvPr>
        </p:nvSpPr>
        <p:spPr/>
        <p:txBody>
          <a:bodyPr/>
          <a:lstStyle/>
          <a:p>
            <a:r>
              <a:rPr lang="cs-CZ" altLang="cs-CZ"/>
              <a:t>BEP 1. 11. 2016</a:t>
            </a:r>
            <a:endParaRPr lang="cs-CZ" altLang="cs-CZ" dirty="0"/>
          </a:p>
        </p:txBody>
      </p:sp>
      <p:sp>
        <p:nvSpPr>
          <p:cNvPr id="4" name="Zástupný symbol pro číslo snímku 3"/>
          <p:cNvSpPr>
            <a:spLocks noGrp="1"/>
          </p:cNvSpPr>
          <p:nvPr>
            <p:ph type="sldNum" sz="quarter" idx="4"/>
          </p:nvPr>
        </p:nvSpPr>
        <p:spPr/>
        <p:txBody>
          <a:bodyPr/>
          <a:lstStyle/>
          <a:p>
            <a:fld id="{0DE708CC-0C3F-4567-9698-B54C0F35BD31}" type="slidenum">
              <a:rPr lang="cs-CZ" altLang="cs-CZ" smtClean="0"/>
              <a:pPr/>
              <a:t>40</a:t>
            </a:fld>
            <a:endParaRPr lang="cs-CZ" altLang="cs-CZ" dirty="0"/>
          </a:p>
        </p:txBody>
      </p:sp>
    </p:spTree>
    <p:extLst>
      <p:ext uri="{BB962C8B-B14F-4D97-AF65-F5344CB8AC3E}">
        <p14:creationId xmlns:p14="http://schemas.microsoft.com/office/powerpoint/2010/main" val="21370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Např. rozhodování obce</a:t>
            </a:r>
          </a:p>
        </p:txBody>
      </p:sp>
      <p:sp>
        <p:nvSpPr>
          <p:cNvPr id="3" name="Zástupný symbol pro obsah 2"/>
          <p:cNvSpPr>
            <a:spLocks noGrp="1"/>
          </p:cNvSpPr>
          <p:nvPr>
            <p:ph idx="1"/>
          </p:nvPr>
        </p:nvSpPr>
        <p:spPr/>
        <p:txBody>
          <a:bodyPr/>
          <a:lstStyle/>
          <a:p>
            <a:pPr marL="0" indent="0">
              <a:buNone/>
            </a:pPr>
            <a:r>
              <a:rPr lang="cs-CZ" i="1" dirty="0"/>
              <a:t>§ 16 zákona o obcích (č. 128/2000Sb.)</a:t>
            </a:r>
          </a:p>
          <a:p>
            <a:pPr marL="0" indent="0">
              <a:buNone/>
            </a:pPr>
            <a:r>
              <a:rPr lang="cs-CZ" i="1" dirty="0"/>
              <a:t>(2) Občan </a:t>
            </a:r>
            <a:r>
              <a:rPr lang="cs-CZ" i="1" dirty="0">
                <a:hlinkClick r:id="rId2"/>
              </a:rPr>
              <a:t>obce,</a:t>
            </a:r>
            <a:r>
              <a:rPr lang="cs-CZ" i="1" dirty="0"/>
              <a:t> který dosáhl věku 18 let, má právo </a:t>
            </a:r>
          </a:p>
          <a:p>
            <a:pPr marL="0" indent="0">
              <a:buNone/>
            </a:pPr>
            <a:r>
              <a:rPr lang="cs-CZ" i="1" dirty="0"/>
              <a:t>d) vyjadřovat se k návrhu rozpočtu </a:t>
            </a:r>
            <a:r>
              <a:rPr lang="cs-CZ" i="1" dirty="0">
                <a:hlinkClick r:id="rId3"/>
              </a:rPr>
              <a:t>obce</a:t>
            </a:r>
            <a:r>
              <a:rPr lang="cs-CZ" i="1" dirty="0"/>
              <a:t> a k závěrečnému účtu </a:t>
            </a:r>
            <a:r>
              <a:rPr lang="cs-CZ" i="1" dirty="0">
                <a:hlinkClick r:id="rId4"/>
              </a:rPr>
              <a:t>obce</a:t>
            </a:r>
            <a:r>
              <a:rPr lang="cs-CZ" i="1" dirty="0"/>
              <a:t> za uplynulý kalendářní rok, a to buď písemně ve stanovené lhůtě, nebo ústně na zasedání zastupitelstva </a:t>
            </a:r>
            <a:r>
              <a:rPr lang="cs-CZ" i="1" dirty="0">
                <a:hlinkClick r:id="rId5"/>
              </a:rPr>
              <a:t>obce,</a:t>
            </a:r>
            <a:endParaRPr lang="cs-CZ" i="1" dirty="0"/>
          </a:p>
          <a:p>
            <a:pPr marL="0" indent="0">
              <a:buNone/>
            </a:pPr>
            <a:r>
              <a:rPr lang="cs-CZ" i="1" dirty="0"/>
              <a:t>e) nahlížet do rozpočtu </a:t>
            </a:r>
            <a:r>
              <a:rPr lang="cs-CZ" i="1" dirty="0">
                <a:hlinkClick r:id="rId6"/>
              </a:rPr>
              <a:t>obce</a:t>
            </a:r>
            <a:r>
              <a:rPr lang="cs-CZ" i="1" dirty="0"/>
              <a:t> a do závěrečného účtu </a:t>
            </a:r>
            <a:r>
              <a:rPr lang="cs-CZ" i="1" dirty="0">
                <a:hlinkClick r:id="rId7"/>
              </a:rPr>
              <a:t>obce</a:t>
            </a:r>
            <a:r>
              <a:rPr lang="cs-CZ" i="1" dirty="0"/>
              <a:t> za uplynulý kalendářní rok, do usnesení a zápisů z jednání zastupitelstva </a:t>
            </a:r>
            <a:r>
              <a:rPr lang="cs-CZ" i="1" dirty="0">
                <a:hlinkClick r:id="rId8"/>
              </a:rPr>
              <a:t>obce,</a:t>
            </a:r>
            <a:r>
              <a:rPr lang="cs-CZ" i="1" dirty="0"/>
              <a:t> do usnesení rady </a:t>
            </a:r>
            <a:r>
              <a:rPr lang="cs-CZ" i="1" dirty="0">
                <a:hlinkClick r:id="rId9"/>
              </a:rPr>
              <a:t>obce,</a:t>
            </a:r>
            <a:r>
              <a:rPr lang="cs-CZ" i="1" dirty="0"/>
              <a:t> výborů zastupitelstva </a:t>
            </a:r>
            <a:r>
              <a:rPr lang="cs-CZ" i="1" dirty="0">
                <a:hlinkClick r:id="rId10"/>
              </a:rPr>
              <a:t>obce</a:t>
            </a:r>
            <a:r>
              <a:rPr lang="cs-CZ" i="1" dirty="0"/>
              <a:t> a komisí rady </a:t>
            </a:r>
            <a:r>
              <a:rPr lang="cs-CZ" i="1" dirty="0">
                <a:hlinkClick r:id="rId11"/>
              </a:rPr>
              <a:t>obce</a:t>
            </a:r>
            <a:r>
              <a:rPr lang="cs-CZ" i="1" dirty="0"/>
              <a:t> a pořizovat si z nich výpisy,</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29358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5" name="Zástupný symbol pro obsah 4"/>
          <p:cNvSpPr>
            <a:spLocks noGrp="1"/>
          </p:cNvSpPr>
          <p:nvPr>
            <p:ph idx="1"/>
          </p:nvPr>
        </p:nvSpPr>
        <p:spPr/>
        <p:txBody>
          <a:bodyPr/>
          <a:lstStyle/>
          <a:p>
            <a:r>
              <a:rPr lang="cs-CZ" dirty="0"/>
              <a:t>povinně zveřejňované informace</a:t>
            </a:r>
          </a:p>
          <a:p>
            <a:pPr lvl="1"/>
            <a:r>
              <a:rPr lang="cs-CZ" dirty="0"/>
              <a:t>např. v § 5 </a:t>
            </a:r>
            <a:r>
              <a:rPr lang="cs-CZ" dirty="0" err="1"/>
              <a:t>InfoZ</a:t>
            </a:r>
            <a:endParaRPr lang="cs-CZ" dirty="0"/>
          </a:p>
          <a:p>
            <a:pPr lvl="1"/>
            <a:r>
              <a:rPr lang="cs-CZ" dirty="0"/>
              <a:t>§ 97 </a:t>
            </a:r>
            <a:r>
              <a:rPr lang="cs-CZ" dirty="0" err="1"/>
              <a:t>ObZř</a:t>
            </a:r>
            <a:r>
              <a:rPr lang="cs-CZ" dirty="0"/>
              <a:t>:</a:t>
            </a:r>
            <a:br>
              <a:rPr lang="cs-CZ" dirty="0"/>
            </a:br>
            <a:r>
              <a:rPr lang="cs-CZ" i="1" dirty="0">
                <a:hlinkClick r:id="rId2"/>
              </a:rPr>
              <a:t>Obec</a:t>
            </a:r>
            <a:r>
              <a:rPr lang="cs-CZ" i="1" dirty="0"/>
              <a:t> informuje občany o činnosti orgánů </a:t>
            </a:r>
            <a:r>
              <a:rPr lang="cs-CZ" i="1" dirty="0">
                <a:hlinkClick r:id="rId3"/>
              </a:rPr>
              <a:t>obce</a:t>
            </a:r>
            <a:r>
              <a:rPr lang="cs-CZ" i="1" dirty="0"/>
              <a:t> na zasedání zastupitelstva </a:t>
            </a:r>
            <a:r>
              <a:rPr lang="cs-CZ" i="1" dirty="0">
                <a:hlinkClick r:id="rId4"/>
              </a:rPr>
              <a:t>obce</a:t>
            </a:r>
            <a:r>
              <a:rPr lang="cs-CZ" i="1" dirty="0"/>
              <a:t> a dále jiným způsobem v místě obvyklým.</a:t>
            </a:r>
            <a:endParaRPr lang="cs-CZ" i="1" dirty="0"/>
          </a:p>
          <a:p>
            <a:r>
              <a:rPr lang="cs-CZ" dirty="0"/>
              <a:t>informace poskytované na žádost</a:t>
            </a:r>
          </a:p>
          <a:p>
            <a:pPr lvl="1"/>
            <a:r>
              <a:rPr lang="cs-CZ" dirty="0"/>
              <a:t>Z č.106/1999 Sb., o svobodném přístupu k informacím</a:t>
            </a:r>
          </a:p>
          <a:p>
            <a:pPr lvl="1"/>
            <a:r>
              <a:rPr lang="cs-CZ" dirty="0"/>
              <a:t>Z č. 123/1998 Sb., o právu na informace o životním prostředí</a:t>
            </a:r>
          </a:p>
          <a:p>
            <a:pPr lvl="1"/>
            <a:endParaRPr lang="cs-CZ" dirty="0"/>
          </a:p>
        </p:txBody>
      </p:sp>
      <p:sp>
        <p:nvSpPr>
          <p:cNvPr id="3" name="Zástupný symbol pro zápatí 3"/>
          <p:cNvSpPr>
            <a:spLocks noGrp="1"/>
          </p:cNvSpPr>
          <p:nvPr>
            <p:ph type="ftr" sz="quarter" idx="10"/>
          </p:nvPr>
        </p:nvSpPr>
        <p:spPr/>
        <p:txBody>
          <a:bodyPr/>
          <a:lstStyle/>
          <a:p>
            <a:r>
              <a:rPr lang="cs-CZ" altLang="cs-CZ"/>
              <a:t>BEP 1. 11. 2016</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6</a:t>
            </a:fld>
            <a:endParaRPr lang="cs-CZ" alt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Svobodné šíření informací</a:t>
            </a:r>
          </a:p>
        </p:txBody>
      </p:sp>
      <p:sp>
        <p:nvSpPr>
          <p:cNvPr id="3" name="Zástupný symbol pro obsah 2"/>
          <p:cNvSpPr>
            <a:spLocks noGrp="1"/>
          </p:cNvSpPr>
          <p:nvPr>
            <p:ph idx="1"/>
          </p:nvPr>
        </p:nvSpPr>
        <p:spPr/>
        <p:txBody>
          <a:bodyPr/>
          <a:lstStyle/>
          <a:p>
            <a:pPr marL="0" indent="0">
              <a:buNone/>
            </a:pPr>
            <a:r>
              <a:rPr lang="cs-CZ" b="1" dirty="0"/>
              <a:t>Čl. 17 Listiny</a:t>
            </a:r>
          </a:p>
          <a:p>
            <a:r>
              <a:rPr lang="cs-CZ" i="1" dirty="0"/>
              <a:t>(2) Každý má právo vyjadřovat své názory slovem, písmem, tiskem, obrazem nebo jiným způsobem, jakož i svobodně vyhledávat, přijímat a rozšiřovat ideje a informace bez ohledu na hranice státu.</a:t>
            </a:r>
          </a:p>
          <a:p>
            <a:r>
              <a:rPr lang="cs-CZ" i="1" dirty="0"/>
              <a:t>(3) Cenzura je nepřípustná.</a:t>
            </a:r>
          </a:p>
          <a:p>
            <a:r>
              <a:rPr lang="cs-CZ" i="1" dirty="0"/>
              <a:t>(4) Svobodu projevu a právo vyhledávat a šířit informace lze omezit zákonem, jde-li o opatření v demokratické společnosti nezbytná pro ochranu práv a svobod druhých, bezpečnost státu, veřejnou bezpečnost, ochranu veřejného zdraví a mravnosti.</a:t>
            </a:r>
          </a:p>
          <a:p>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84155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3" name="Zástupný symbol pro obsah 2"/>
          <p:cNvSpPr>
            <a:spLocks noGrp="1"/>
          </p:cNvSpPr>
          <p:nvPr>
            <p:ph idx="1"/>
          </p:nvPr>
        </p:nvSpPr>
        <p:spPr/>
        <p:txBody>
          <a:bodyPr/>
          <a:lstStyle/>
          <a:p>
            <a:r>
              <a:rPr lang="cs-CZ" dirty="0"/>
              <a:t>P na informace p</a:t>
            </a:r>
            <a:r>
              <a:rPr lang="cs-CZ" dirty="0"/>
              <a:t>ředstavuje jeden z důležitých institutů právního státu, neb umožňuje kontrolu výkonu státní moci a tím přispívá k zákonnému, efektivnímu nebo hospodárnému výkonu veřejné správy</a:t>
            </a:r>
          </a:p>
          <a:p>
            <a:r>
              <a:rPr lang="cs-CZ" dirty="0"/>
              <a:t>Též ho lze využít pro osobní potřebu, např. jako informaci o rozhodování veřejné správy (s ohledem na zásadu legitimního očekávání)</a:t>
            </a:r>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69948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3" name="Zástupný symbol pro obsah 2"/>
          <p:cNvSpPr>
            <a:spLocks noGrp="1"/>
          </p:cNvSpPr>
          <p:nvPr>
            <p:ph idx="1"/>
          </p:nvPr>
        </p:nvSpPr>
        <p:spPr/>
        <p:txBody>
          <a:bodyPr/>
          <a:lstStyle/>
          <a:p>
            <a:r>
              <a:rPr lang="cs-CZ" dirty="0"/>
              <a:t>P na informace je ústavně zaručeno, omezit ho lze jen zákonem, a to a to s ohledem na jiné důležité hodnoty, konkrétně, </a:t>
            </a:r>
            <a:r>
              <a:rPr lang="cs-CZ" i="1" dirty="0"/>
              <a:t>jde-li o opatření v demokratické společnosti nezbytná pro ochranu práv a svobod druhých, bezpečnost státu, veřejnou bezpečnost, ochranu veřejného zdraví a mravnosti</a:t>
            </a:r>
            <a:endParaRPr lang="cs-CZ" dirty="0"/>
          </a:p>
          <a:p>
            <a:r>
              <a:rPr lang="cs-CZ" dirty="0"/>
              <a:t>Jeho realizaci umožňují zákony, zejména pak </a:t>
            </a:r>
            <a:r>
              <a:rPr lang="cs-CZ" dirty="0" err="1"/>
              <a:t>InfoZ</a:t>
            </a:r>
            <a:endParaRPr lang="cs-CZ" dirty="0"/>
          </a:p>
          <a:p>
            <a:r>
              <a:rPr lang="cs-CZ" dirty="0"/>
              <a:t>Orgány moci veřejné, resp. nositelé a vykonavatelé mohou zveřejňovat i informace, které jim zákon zveřejnit neukládá, ALE…</a:t>
            </a:r>
            <a:endParaRPr lang="cs-CZ" dirty="0"/>
          </a:p>
        </p:txBody>
      </p:sp>
      <p:sp>
        <p:nvSpPr>
          <p:cNvPr id="4" name="Zástupný symbol pro zápatí 3"/>
          <p:cNvSpPr>
            <a:spLocks noGrp="1"/>
          </p:cNvSpPr>
          <p:nvPr>
            <p:ph type="ftr" sz="quarter" idx="10"/>
          </p:nvPr>
        </p:nvSpPr>
        <p:spPr/>
        <p:txBody>
          <a:bodyPr/>
          <a:lstStyle/>
          <a:p>
            <a:r>
              <a:rPr lang="cs-CZ" altLang="cs-CZ"/>
              <a:t>BEP 1.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1047192487"/>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(3)</Template>
  <TotalTime>162</TotalTime>
  <Words>2003</Words>
  <Application>Microsoft Office PowerPoint</Application>
  <PresentationFormat>Předvádění na obrazovce (4:3)</PresentationFormat>
  <Paragraphs>266</Paragraphs>
  <Slides>40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Tahoma</vt:lpstr>
      <vt:lpstr>Wingdings</vt:lpstr>
      <vt:lpstr>Prezentace_MU_CZ</vt:lpstr>
      <vt:lpstr>Transparentnost veřejné správy a diskrétnost ve veřejné správě Svobodný přístup k informacím Informační systémy veřejné správy Ochrana osobních údajů ve veřejné správě  JUDr. Veronika Smutná, Ph.D.</vt:lpstr>
      <vt:lpstr>Transparentnost (otevřenost)</vt:lpstr>
      <vt:lpstr>Otevřenost veřejné správy</vt:lpstr>
      <vt:lpstr>Např. rozhodování obce</vt:lpstr>
      <vt:lpstr>Např. rozhodování obce</vt:lpstr>
      <vt:lpstr>Svobodný přístup k informacím</vt:lpstr>
      <vt:lpstr>Svobodné šíření informací</vt:lpstr>
      <vt:lpstr>Svobodný přístup k informacím</vt:lpstr>
      <vt:lpstr>Svobodný přístup k informacím</vt:lpstr>
      <vt:lpstr>Princip diskrétnosti (důvěrnosti)</vt:lpstr>
      <vt:lpstr>Transparentnost vs. diskrétnost</vt:lpstr>
      <vt:lpstr>Právo na informace dle InfoZ</vt:lpstr>
      <vt:lpstr>Pojem informace</vt:lpstr>
      <vt:lpstr>Kdo</vt:lpstr>
      <vt:lpstr>Kdo</vt:lpstr>
      <vt:lpstr>Co</vt:lpstr>
      <vt:lpstr>Co se poskytuje na žádost</vt:lpstr>
      <vt:lpstr>Konkrétně se neposkytují</vt:lpstr>
      <vt:lpstr>Konkrétně se neposkytují</vt:lpstr>
      <vt:lpstr>Konkrétně se neposkytují</vt:lpstr>
      <vt:lpstr>Konkrétně se neposkytují</vt:lpstr>
      <vt:lpstr>Informace o příjemcích veřejných prostředků</vt:lpstr>
      <vt:lpstr>Informace o příjemcích veřejných prostředků</vt:lpstr>
      <vt:lpstr>Jak žádat o informaci</vt:lpstr>
      <vt:lpstr>Jak žádat o informaci</vt:lpstr>
      <vt:lpstr>Úkol</vt:lpstr>
      <vt:lpstr>Vyřízení žádosti</vt:lpstr>
      <vt:lpstr>Odmítnutí poskytnout informaci</vt:lpstr>
      <vt:lpstr>Obrana</vt:lpstr>
      <vt:lpstr>Ochrana osobních údajů</vt:lpstr>
      <vt:lpstr>Osobní údaj</vt:lpstr>
      <vt:lpstr>Zákon o ochraně OÚ</vt:lpstr>
      <vt:lpstr>Principy ochrany osobních údajů</vt:lpstr>
      <vt:lpstr>Principy ochrany osobních údajů</vt:lpstr>
      <vt:lpstr>Úřad pro ochranu osobních údajů</vt:lpstr>
      <vt:lpstr>Informační systémy veřejné správy</vt:lpstr>
      <vt:lpstr>Informační systémy veřejné správy</vt:lpstr>
      <vt:lpstr>Základní registry</vt:lpstr>
      <vt:lpstr>Základní registry</vt:lpstr>
      <vt:lpstr>Konec Děkuji za pozornost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Veronika Smutná</cp:lastModifiedBy>
  <cp:revision>15</cp:revision>
  <cp:lastPrinted>1601-01-01T00:00:00Z</cp:lastPrinted>
  <dcterms:created xsi:type="dcterms:W3CDTF">2016-09-29T07:47:12Z</dcterms:created>
  <dcterms:modified xsi:type="dcterms:W3CDTF">2016-10-31T22:26:14Z</dcterms:modified>
</cp:coreProperties>
</file>