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4110" r:id="rId1"/>
    <p:sldMasterId id="2147484127" r:id="rId2"/>
    <p:sldMasterId id="2147484144" r:id="rId3"/>
    <p:sldMasterId id="2147484162" r:id="rId4"/>
  </p:sldMasterIdLst>
  <p:notesMasterIdLst>
    <p:notesMasterId r:id="rId41"/>
  </p:notesMasterIdLst>
  <p:handoutMasterIdLst>
    <p:handoutMasterId r:id="rId42"/>
  </p:handoutMasterIdLst>
  <p:sldIdLst>
    <p:sldId id="510" r:id="rId5"/>
    <p:sldId id="673" r:id="rId6"/>
    <p:sldId id="674" r:id="rId7"/>
    <p:sldId id="680" r:id="rId8"/>
    <p:sldId id="688" r:id="rId9"/>
    <p:sldId id="790" r:id="rId10"/>
    <p:sldId id="689" r:id="rId11"/>
    <p:sldId id="793" r:id="rId12"/>
    <p:sldId id="794" r:id="rId13"/>
    <p:sldId id="796" r:id="rId14"/>
    <p:sldId id="792" r:id="rId15"/>
    <p:sldId id="795" r:id="rId16"/>
    <p:sldId id="832" r:id="rId17"/>
    <p:sldId id="798" r:id="rId18"/>
    <p:sldId id="799" r:id="rId19"/>
    <p:sldId id="800" r:id="rId20"/>
    <p:sldId id="801" r:id="rId21"/>
    <p:sldId id="802" r:id="rId22"/>
    <p:sldId id="808" r:id="rId23"/>
    <p:sldId id="816" r:id="rId24"/>
    <p:sldId id="818" r:id="rId25"/>
    <p:sldId id="820" r:id="rId26"/>
    <p:sldId id="791" r:id="rId27"/>
    <p:sldId id="836" r:id="rId28"/>
    <p:sldId id="821" r:id="rId29"/>
    <p:sldId id="822" r:id="rId30"/>
    <p:sldId id="823" r:id="rId31"/>
    <p:sldId id="824" r:id="rId32"/>
    <p:sldId id="825" r:id="rId33"/>
    <p:sldId id="826" r:id="rId34"/>
    <p:sldId id="827" r:id="rId35"/>
    <p:sldId id="828" r:id="rId36"/>
    <p:sldId id="835" r:id="rId37"/>
    <p:sldId id="830" r:id="rId38"/>
    <p:sldId id="687" r:id="rId39"/>
    <p:sldId id="712" r:id="rId40"/>
  </p:sldIdLst>
  <p:sldSz cx="12192000" cy="6858000"/>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AFF"/>
    <a:srgbClr val="C6D9FE"/>
    <a:srgbClr val="FFFF00"/>
    <a:srgbClr val="D8DDF4"/>
    <a:srgbClr val="C2CC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84223" autoAdjust="0"/>
  </p:normalViewPr>
  <p:slideViewPr>
    <p:cSldViewPr>
      <p:cViewPr varScale="1">
        <p:scale>
          <a:sx n="95" d="100"/>
          <a:sy n="95" d="100"/>
        </p:scale>
        <p:origin x="-91" y="-149"/>
      </p:cViewPr>
      <p:guideLst>
        <p:guide orient="horz" pos="2160"/>
        <p:guide pos="3840"/>
      </p:guideLst>
    </p:cSldViewPr>
  </p:slideViewPr>
  <p:notesTextViewPr>
    <p:cViewPr>
      <p:scale>
        <a:sx n="100" d="100"/>
        <a:sy n="100" d="100"/>
      </p:scale>
      <p:origin x="0" y="0"/>
    </p:cViewPr>
  </p:notesTextViewPr>
  <p:notesViewPr>
    <p:cSldViewPr>
      <p:cViewPr varScale="1">
        <p:scale>
          <a:sx n="47" d="100"/>
          <a:sy n="47" d="100"/>
        </p:scale>
        <p:origin x="1992" y="4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cs-CZ"/>
          </a:p>
        </p:txBody>
      </p:sp>
      <p:sp>
        <p:nvSpPr>
          <p:cNvPr id="3" name="Zástupný symbol pro datum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AE1A2BF-6576-4F4F-BFF3-95FBE71CC932}" type="datetimeFigureOut">
              <a:rPr lang="cs-CZ" smtClean="0"/>
              <a:pPr/>
              <a:t>18.10.2016</a:t>
            </a:fld>
            <a:endParaRPr lang="cs-CZ"/>
          </a:p>
        </p:txBody>
      </p:sp>
      <p:sp>
        <p:nvSpPr>
          <p:cNvPr id="4" name="Zástupný symbol pro zápatí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1808B48-1AC3-4217-BBE4-189E19ACAC6B}" type="slidenum">
              <a:rPr lang="cs-CZ" smtClean="0"/>
              <a:pPr/>
              <a:t>‹#›</a:t>
            </a:fld>
            <a:endParaRPr lang="cs-CZ"/>
          </a:p>
        </p:txBody>
      </p:sp>
    </p:spTree>
    <p:extLst>
      <p:ext uri="{BB962C8B-B14F-4D97-AF65-F5344CB8AC3E}">
        <p14:creationId xmlns:p14="http://schemas.microsoft.com/office/powerpoint/2010/main" xmlns="" val="16868143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cs-CZ" dirty="0"/>
          </a:p>
        </p:txBody>
      </p:sp>
      <p:sp>
        <p:nvSpPr>
          <p:cNvPr id="3" name="Zástupný symbol pro datum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3C60B5ED-497A-48E2-BC7A-B00A636BFFBD}" type="datetimeFigureOut">
              <a:rPr lang="cs-CZ"/>
              <a:pPr>
                <a:defRPr/>
              </a:pPr>
              <a:t>18.10.2016</a:t>
            </a:fld>
            <a:endParaRPr lang="cs-CZ" dirty="0"/>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cs-CZ" noProof="0" dirty="0"/>
          </a:p>
        </p:txBody>
      </p:sp>
      <p:sp>
        <p:nvSpPr>
          <p:cNvPr id="5" name="Zástupný symbol pro poznámky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cs-CZ" dirty="0"/>
          </a:p>
        </p:txBody>
      </p:sp>
      <p:sp>
        <p:nvSpPr>
          <p:cNvPr id="7" name="Zástupný symbol pro číslo snímk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953D4D9D-B486-47A3-9079-0B40CF58BE6B}" type="slidenum">
              <a:rPr lang="cs-CZ"/>
              <a:pPr>
                <a:defRPr/>
              </a:pPr>
              <a:t>‹#›</a:t>
            </a:fld>
            <a:endParaRPr lang="cs-CZ" dirty="0"/>
          </a:p>
        </p:txBody>
      </p:sp>
    </p:spTree>
    <p:extLst>
      <p:ext uri="{BB962C8B-B14F-4D97-AF65-F5344CB8AC3E}">
        <p14:creationId xmlns:p14="http://schemas.microsoft.com/office/powerpoint/2010/main" xmlns="" val="104823928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1</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408302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17</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62588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18</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64262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19</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32210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20</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05596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21</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27440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22</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201396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35</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4085972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36</a:t>
            </a:fld>
            <a:endParaRPr lang="cs-CZ" dirty="0"/>
          </a:p>
        </p:txBody>
      </p:sp>
      <p:sp>
        <p:nvSpPr>
          <p:cNvPr id="6" name="Zástupný symbol pro záhlaví 5"/>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253936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2</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14424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3</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59555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4</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289244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5</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26927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7</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19853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14</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20991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15</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533726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953D4D9D-B486-47A3-9079-0B40CF58BE6B}" type="slidenum">
              <a:rPr lang="cs-CZ" smtClean="0"/>
              <a:pPr>
                <a:defRPr/>
              </a:pPr>
              <a:t>16</a:t>
            </a:fld>
            <a:endParaRPr lang="cs-CZ" dirty="0"/>
          </a:p>
        </p:txBody>
      </p:sp>
      <p:sp>
        <p:nvSpPr>
          <p:cNvPr id="5" name="Zástupný symbol pro záhlaví 4"/>
          <p:cNvSpPr>
            <a:spLocks noGrp="1"/>
          </p:cNvSpPr>
          <p:nvPr>
            <p:ph type="hdr" sz="quarter" idx="11"/>
          </p:nvPr>
        </p:nvSpPr>
        <p:spPr/>
        <p:txBody>
          <a:bodyPr/>
          <a:lstStyle/>
          <a:p>
            <a:pPr>
              <a:defRPr/>
            </a:pPr>
            <a:endParaRPr lang="cs-CZ" dirty="0"/>
          </a:p>
        </p:txBody>
      </p:sp>
    </p:spTree>
    <p:extLst>
      <p:ext uri="{BB962C8B-B14F-4D97-AF65-F5344CB8AC3E}">
        <p14:creationId xmlns:p14="http://schemas.microsoft.com/office/powerpoint/2010/main" xmlns="" val="133832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39720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726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62155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34626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353211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32558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xmlns="" val="364574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0353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27772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77725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48977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366035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extLst>
      <p:ext uri="{BB962C8B-B14F-4D97-AF65-F5344CB8AC3E}">
        <p14:creationId xmlns:p14="http://schemas.microsoft.com/office/powerpoint/2010/main" xmlns="" val="2695391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632504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77380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17147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xmlns="" val="756576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722842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026006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676288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541202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54854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87049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279526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xmlns="" val="959892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604823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cs-CZ"/>
              <a:t>Kliknutím lze upravit styl.</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17908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2646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102109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cs-CZ"/>
              <a:t>Kliknutím lze upravit styl.</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xmlns="" val="3678346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31429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30550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2351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extLst>
      <p:ext uri="{BB962C8B-B14F-4D97-AF65-F5344CB8AC3E}">
        <p14:creationId xmlns:p14="http://schemas.microsoft.com/office/powerpoint/2010/main" xmlns="" val="3192904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2A54C80-263E-416B-A8E0-580EDEADCBDC}"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3176349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96613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31718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31948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42796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3019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00335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666972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1909732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6067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033440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a:defRPr/>
            </a:pPr>
            <a:fld id="{520AEFA2-8117-4FCB-9BEE-D5FFB72E00B8}" type="slidenum">
              <a:rPr lang="cs-CZ" smtClean="0"/>
              <a:pPr>
                <a:defRPr/>
              </a:pPr>
              <a:t>‹#›</a:t>
            </a:fld>
            <a:endParaRPr lang="cs-CZ"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23434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2250153790"/>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a:defRPr/>
            </a:pPr>
            <a:fld id="{37D26911-AA48-4ACB-99D3-8C7F1BA66FBD}" type="slidenum">
              <a:rPr lang="cs-CZ" smtClean="0"/>
              <a:pPr>
                <a:defRPr/>
              </a:pPr>
              <a:t>‹#›</a:t>
            </a:fld>
            <a:endParaRPr lang="cs-CZ"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8734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pPr>
              <a:defRPr/>
            </a:pPr>
            <a:fld id="{E8D771BA-034E-467F-830D-F0575EB86B82}" type="slidenum">
              <a:rPr lang="cs-CZ" smtClean="0"/>
              <a:pPr>
                <a:defRPr/>
              </a:pPr>
              <a:t>‹#›</a:t>
            </a:fld>
            <a:endParaRPr lang="cs-CZ" dirty="0"/>
          </a:p>
        </p:txBody>
      </p:sp>
    </p:spTree>
    <p:extLst>
      <p:ext uri="{BB962C8B-B14F-4D97-AF65-F5344CB8AC3E}">
        <p14:creationId xmlns:p14="http://schemas.microsoft.com/office/powerpoint/2010/main" xmlns="" val="458094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dirty="0"/>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pPr>
              <a:defRPr/>
            </a:pPr>
            <a:fld id="{575782A0-90F9-4C52-B9D5-7D872A7702CA}" type="slidenum">
              <a:rPr lang="cs-CZ" smtClean="0"/>
              <a:pPr>
                <a:defRPr/>
              </a:pPr>
              <a:t>‹#›</a:t>
            </a:fld>
            <a:endParaRPr lang="cs-CZ" dirty="0"/>
          </a:p>
        </p:txBody>
      </p:sp>
    </p:spTree>
    <p:extLst>
      <p:ext uri="{BB962C8B-B14F-4D97-AF65-F5344CB8AC3E}">
        <p14:creationId xmlns:p14="http://schemas.microsoft.com/office/powerpoint/2010/main" xmlns="" val="1915363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2205956538"/>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1110523614"/>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9668CF-0C1F-4E35-893E-44A50EE2E16F}" type="datetimeFigureOut">
              <a:rPr lang="cs-CZ" smtClean="0"/>
              <a:pPr/>
              <a:t>18.10.2016</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1287908976"/>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3953183681"/>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30749097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62877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99668CF-0C1F-4E35-893E-44A50EE2E16F}" type="datetimeFigureOut">
              <a:rPr lang="cs-CZ" smtClean="0"/>
              <a:pPr/>
              <a:t>18.10.2016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2324270113"/>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číslo snímku 3"/>
          <p:cNvSpPr>
            <a:spLocks noGrp="1"/>
          </p:cNvSpPr>
          <p:nvPr>
            <p:ph type="sldNum" sz="quarter" idx="11"/>
          </p:nvPr>
        </p:nvSpPr>
        <p:spPr/>
        <p:txBody>
          <a:body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3525337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D:\资源\09PPT模板设计\商务展示\images\images\教育2_03.png"/>
          <p:cNvPicPr>
            <a:picLocks noChangeAspect="1" noChangeArrowheads="1"/>
          </p:cNvPicPr>
          <p:nvPr userDrawn="1"/>
        </p:nvPicPr>
        <p:blipFill>
          <a:blip r:embed="rId2" cstate="print"/>
          <a:srcRect/>
          <a:stretch>
            <a:fillRect/>
          </a:stretch>
        </p:blipFill>
        <p:spPr bwMode="auto">
          <a:xfrm>
            <a:off x="7387168" y="2693988"/>
            <a:ext cx="4804833" cy="4164012"/>
          </a:xfrm>
          <a:prstGeom prst="rect">
            <a:avLst/>
          </a:prstGeom>
          <a:noFill/>
          <a:ln w="9525">
            <a:noFill/>
            <a:miter lim="800000"/>
            <a:headEnd/>
            <a:tailEnd/>
          </a:ln>
        </p:spPr>
      </p:pic>
      <p:sp>
        <p:nvSpPr>
          <p:cNvPr id="3" name="矩形 23"/>
          <p:cNvSpPr/>
          <p:nvPr userDrawn="1"/>
        </p:nvSpPr>
        <p:spPr>
          <a:xfrm>
            <a:off x="7143752" y="2143126"/>
            <a:ext cx="5048249" cy="4143375"/>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 name="椭圆 20"/>
          <p:cNvSpPr/>
          <p:nvPr userDrawn="1"/>
        </p:nvSpPr>
        <p:spPr>
          <a:xfrm flipV="1">
            <a:off x="5884334" y="5913439"/>
            <a:ext cx="1164167" cy="87312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5" name="矩形 14"/>
          <p:cNvSpPr/>
          <p:nvPr userDrawn="1"/>
        </p:nvSpPr>
        <p:spPr>
          <a:xfrm flipV="1">
            <a:off x="0" y="6215063"/>
            <a:ext cx="12192000" cy="571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6" name="矩形 17"/>
          <p:cNvSpPr/>
          <p:nvPr userDrawn="1"/>
        </p:nvSpPr>
        <p:spPr>
          <a:xfrm flipV="1">
            <a:off x="0" y="6286500"/>
            <a:ext cx="12192000" cy="571500"/>
          </a:xfrm>
          <a:prstGeom prst="rect">
            <a:avLst/>
          </a:prstGeom>
          <a:solidFill>
            <a:srgbClr val="305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7" name="椭圆 18"/>
          <p:cNvSpPr/>
          <p:nvPr userDrawn="1"/>
        </p:nvSpPr>
        <p:spPr>
          <a:xfrm flipV="1">
            <a:off x="5884334" y="5984876"/>
            <a:ext cx="1164167" cy="873125"/>
          </a:xfrm>
          <a:prstGeom prst="ellipse">
            <a:avLst/>
          </a:prstGeom>
          <a:solidFill>
            <a:srgbClr val="305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矩形 19"/>
          <p:cNvSpPr/>
          <p:nvPr userDrawn="1"/>
        </p:nvSpPr>
        <p:spPr>
          <a:xfrm>
            <a:off x="0" y="6357939"/>
            <a:ext cx="12192000" cy="460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灯片编号占位符 5"/>
          <p:cNvSpPr>
            <a:spLocks noGrp="1"/>
          </p:cNvSpPr>
          <p:nvPr>
            <p:ph type="sldNum" sz="quarter" idx="10"/>
          </p:nvPr>
        </p:nvSpPr>
        <p:spPr>
          <a:xfrm>
            <a:off x="6299201" y="6000751"/>
            <a:ext cx="368300" cy="365125"/>
          </a:xfrm>
        </p:spPr>
        <p:txBody>
          <a:bodyPr/>
          <a:lstStyle>
            <a:lvl1pPr>
              <a:defRPr/>
            </a:lvl1pPr>
          </a:lstStyle>
          <a:p>
            <a:pPr>
              <a:defRPr/>
            </a:pPr>
            <a:r>
              <a:rPr lang="en-US" altLang="zh-CN"/>
              <a:t>1</a:t>
            </a:r>
            <a:endParaRPr lang="zh-CN" altLang="en-US"/>
          </a:p>
        </p:txBody>
      </p:sp>
    </p:spTree>
    <p:extLst>
      <p:ext uri="{BB962C8B-B14F-4D97-AF65-F5344CB8AC3E}">
        <p14:creationId xmlns:p14="http://schemas.microsoft.com/office/powerpoint/2010/main" xmlns="" val="391663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28221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xmlns="" val="333815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82380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59191990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10/18/2016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714483762"/>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9668CF-0C1F-4E35-893E-44A50EE2E16F}" type="datetimeFigureOut">
              <a:rPr lang="cs-CZ" smtClean="0"/>
              <a:pPr/>
              <a:t>18.10.2016</a:t>
            </a:fld>
            <a:endParaRPr lang="cs-CZ"/>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828D455-E0E5-49DD-878D-BEDC3B3387E1}" type="slidenum">
              <a:rPr lang="cs-CZ" smtClean="0"/>
              <a:pPr>
                <a:defRPr/>
              </a:pPr>
              <a:t>‹#›</a:t>
            </a:fld>
            <a:endParaRPr lang="cs-CZ" dirty="0"/>
          </a:p>
        </p:txBody>
      </p:sp>
    </p:spTree>
    <p:extLst>
      <p:ext uri="{BB962C8B-B14F-4D97-AF65-F5344CB8AC3E}">
        <p14:creationId xmlns:p14="http://schemas.microsoft.com/office/powerpoint/2010/main" xmlns="" val="1659540858"/>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9668CF-0C1F-4E35-893E-44A50EE2E16F}" type="datetimeFigureOut">
              <a:rPr lang="cs-CZ" smtClean="0"/>
              <a:pPr/>
              <a:t>18.10.2016</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2828D455-E0E5-49DD-878D-BEDC3B3387E1}" type="slidenum">
              <a:rPr lang="cs-CZ" smtClean="0"/>
              <a:pPr>
                <a:defRPr/>
              </a:pPr>
              <a:t>‹#›</a:t>
            </a:fld>
            <a:endParaRPr lang="cs-CZ"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11920564"/>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3978" r:id="rId12"/>
    <p:sldLayoutId id="2147484174"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hyperlink" Target="http://www.zakonycr.cz/seznamy/500-2004-Sb-zakon-spravni-rad.html" TargetMode="Externa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hyperlink" Target="http://www.zakonycr.cz/seznamy/500-2004-Sb-zakon-spravni-rad.html"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35360" y="1700808"/>
            <a:ext cx="11737304" cy="1872208"/>
          </a:xfrm>
        </p:spPr>
        <p:txBody>
          <a:bodyPr>
            <a:noAutofit/>
          </a:bodyPr>
          <a:lstStyle/>
          <a:p>
            <a:pPr algn="ctr"/>
            <a:r>
              <a:rPr lang="cs-CZ" sz="4000" b="1" dirty="0"/>
              <a:t>Správní řád </a:t>
            </a:r>
            <a:r>
              <a:rPr lang="cs-CZ" sz="4000" dirty="0"/>
              <a:t/>
            </a:r>
            <a:br>
              <a:rPr lang="cs-CZ" sz="4000" dirty="0"/>
            </a:br>
            <a:r>
              <a:rPr lang="cs-CZ" sz="4000" dirty="0"/>
              <a:t>jako základ právní úpravy procesních forem veřejné správy</a:t>
            </a:r>
            <a:endParaRPr lang="cs-CZ" sz="4400" b="1" dirty="0">
              <a:solidFill>
                <a:srgbClr val="002060"/>
              </a:solidFill>
            </a:endParaRPr>
          </a:p>
        </p:txBody>
      </p:sp>
      <p:sp>
        <p:nvSpPr>
          <p:cNvPr id="3" name="Podnadpis 2"/>
          <p:cNvSpPr>
            <a:spLocks noGrp="1"/>
          </p:cNvSpPr>
          <p:nvPr>
            <p:ph type="subTitle" idx="1"/>
          </p:nvPr>
        </p:nvSpPr>
        <p:spPr>
          <a:xfrm>
            <a:off x="1859024" y="3933056"/>
            <a:ext cx="8689976" cy="1224136"/>
          </a:xfrm>
        </p:spPr>
        <p:txBody>
          <a:bodyPr>
            <a:normAutofit/>
          </a:bodyPr>
          <a:lstStyle/>
          <a:p>
            <a:r>
              <a:rPr lang="cs-CZ" sz="2400" b="1" cap="none" dirty="0">
                <a:solidFill>
                  <a:srgbClr val="002060"/>
                </a:solidFill>
              </a:rPr>
              <a:t>JUDr. Veronika Smutná, Ph.D.</a:t>
            </a:r>
          </a:p>
          <a:p>
            <a:r>
              <a:rPr lang="cs-CZ" sz="2000" b="1" dirty="0">
                <a:solidFill>
                  <a:srgbClr val="002060"/>
                </a:solidFill>
              </a:rPr>
              <a:t>BEP302Zk Veřejná správa v ČR a v Evropě • 18. 10. 2016</a:t>
            </a:r>
            <a:endParaRPr lang="cs-CZ" sz="2000" b="1" cap="none" dirty="0">
              <a:solidFill>
                <a:srgbClr val="002060"/>
              </a:solidFill>
            </a:endParaRPr>
          </a:p>
        </p:txBody>
      </p:sp>
    </p:spTree>
    <p:extLst>
      <p:ext uri="{BB962C8B-B14F-4D97-AF65-F5344CB8AC3E}">
        <p14:creationId xmlns:p14="http://schemas.microsoft.com/office/powerpoint/2010/main" xmlns="" val="47667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zásady a jejich promítnutí</a:t>
            </a:r>
          </a:p>
        </p:txBody>
      </p:sp>
      <p:sp>
        <p:nvSpPr>
          <p:cNvPr id="3" name="Zástupný symbol pro obsah 2"/>
          <p:cNvSpPr>
            <a:spLocks noGrp="1"/>
          </p:cNvSpPr>
          <p:nvPr>
            <p:ph idx="1"/>
          </p:nvPr>
        </p:nvSpPr>
        <p:spPr/>
        <p:txBody>
          <a:bodyPr>
            <a:noAutofit/>
          </a:bodyPr>
          <a:lstStyle/>
          <a:p>
            <a:r>
              <a:rPr lang="cs-CZ" sz="2800" dirty="0">
                <a:latin typeface="Calibri" pitchFamily="34" charset="0"/>
              </a:rPr>
              <a:t>Předběžné informovanosti 4/3</a:t>
            </a:r>
          </a:p>
          <a:p>
            <a:pPr lvl="1"/>
            <a:r>
              <a:rPr lang="cs-CZ" sz="2400" i="1" dirty="0">
                <a:latin typeface="Calibri" pitchFamily="34" charset="0"/>
              </a:rPr>
              <a:t>§ 46 (1) </a:t>
            </a:r>
            <a:r>
              <a:rPr lang="cs-CZ" sz="2400" i="1" u="sng" dirty="0">
                <a:latin typeface="Calibri" pitchFamily="34" charset="0"/>
              </a:rPr>
              <a:t>Řízení z moci úřední je zahájeno </a:t>
            </a:r>
            <a:r>
              <a:rPr lang="cs-CZ" sz="2400" i="1" dirty="0">
                <a:latin typeface="Calibri" pitchFamily="34" charset="0"/>
              </a:rPr>
              <a:t>dnem, kdy správní orgán oznámil zahájení řízení účastníkovi uvedenému v </a:t>
            </a:r>
            <a:r>
              <a:rPr lang="cs-CZ" sz="2400" i="1" dirty="0">
                <a:latin typeface="Calibri" pitchFamily="34" charset="0"/>
                <a:hlinkClick r:id="rId2"/>
              </a:rPr>
              <a:t>§ 27 odst. 1</a:t>
            </a:r>
            <a:r>
              <a:rPr lang="cs-CZ" sz="2400" i="1" dirty="0">
                <a:latin typeface="Calibri" pitchFamily="34" charset="0"/>
              </a:rPr>
              <a:t> doručením oznámení nebo ústním prohlášením, a není-li správnímu orgánu tento účastník znám, pak kterémukoliv jinému účastníkovi.</a:t>
            </a:r>
          </a:p>
          <a:p>
            <a:r>
              <a:rPr lang="cs-CZ" sz="2800" dirty="0">
                <a:latin typeface="Calibri" pitchFamily="34" charset="0"/>
              </a:rPr>
              <a:t>Ochrana práv nabytých v dobré víře 2/3</a:t>
            </a:r>
          </a:p>
          <a:p>
            <a:pPr lvl="1"/>
            <a:r>
              <a:rPr lang="cs-CZ" sz="2400" i="1" dirty="0">
                <a:latin typeface="Calibri" pitchFamily="34" charset="0"/>
              </a:rPr>
              <a:t>§ 94 (4) Jestliže po zahájení přezkumného řízení správní orgán dojde k závěru, že ačkoli rozhodnutí bylo vydáno v rozporu s právním předpisem, </a:t>
            </a:r>
            <a:r>
              <a:rPr lang="cs-CZ" sz="2400" i="1" u="sng" dirty="0">
                <a:latin typeface="Calibri" pitchFamily="34" charset="0"/>
              </a:rPr>
              <a:t>byla by újma, která by jeho zrušením nebo změnou vznikla některému účastníkovi, který nabyl práva z rozhodnutí v dobré víře, ve zjevném nepoměru k újmě, která vznikla jinému účastníkovi nebo veřejnému zájmu</a:t>
            </a:r>
            <a:r>
              <a:rPr lang="cs-CZ" sz="2400" i="1" dirty="0">
                <a:latin typeface="Calibri" pitchFamily="34" charset="0"/>
              </a:rPr>
              <a:t>, řízení zastaví.</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10</a:t>
            </a:fld>
            <a:endParaRPr lang="cs-CZ" dirty="0"/>
          </a:p>
        </p:txBody>
      </p:sp>
    </p:spTree>
    <p:extLst>
      <p:ext uri="{BB962C8B-B14F-4D97-AF65-F5344CB8AC3E}">
        <p14:creationId xmlns:p14="http://schemas.microsoft.com/office/powerpoint/2010/main" xmlns="" val="346879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správního řádu</a:t>
            </a:r>
          </a:p>
        </p:txBody>
      </p:sp>
      <p:sp>
        <p:nvSpPr>
          <p:cNvPr id="3" name="Zástupný symbol pro obsah 2"/>
          <p:cNvSpPr>
            <a:spLocks noGrp="1"/>
          </p:cNvSpPr>
          <p:nvPr>
            <p:ph idx="1"/>
          </p:nvPr>
        </p:nvSpPr>
        <p:spPr>
          <a:xfrm>
            <a:off x="1097280" y="1845734"/>
            <a:ext cx="10058400" cy="4319570"/>
          </a:xfrm>
        </p:spPr>
        <p:txBody>
          <a:bodyPr>
            <a:normAutofit/>
          </a:bodyPr>
          <a:lstStyle/>
          <a:p>
            <a:r>
              <a:rPr lang="cs-CZ" sz="2200" dirty="0"/>
              <a:t>Část druhá – </a:t>
            </a:r>
            <a:r>
              <a:rPr lang="cs-CZ" sz="2200" b="1" dirty="0"/>
              <a:t>obecná ustanovení o správním řízení</a:t>
            </a:r>
          </a:p>
          <a:p>
            <a:pPr lvl="1"/>
            <a:r>
              <a:rPr lang="cs-CZ" sz="2200" dirty="0"/>
              <a:t>Pojem správní řízení (§ 9), správní orgány a doručování (§ 10 – 26), účastníci řízení (§ 27 – 38), lhůty a počítání času (§ 39 - 41), postup před zahájením řízení (§ 42 – 43), průběh řízení v prvním stupni (§ 44 – 79), ochrana před nečinností (§ 80), odvolací řízení (§ 81 – 93), přezkumné řízení (§ 94 – 99), obnova řízení a nové rozhodnutí (§ 100 – 102), exekuce (§ 103 – 129)</a:t>
            </a:r>
          </a:p>
          <a:p>
            <a:r>
              <a:rPr lang="cs-CZ" sz="2200" dirty="0"/>
              <a:t>Část třetí – </a:t>
            </a:r>
            <a:r>
              <a:rPr lang="cs-CZ" sz="2200" b="1" dirty="0"/>
              <a:t>zvláštní ustanovení o správním řízení</a:t>
            </a:r>
          </a:p>
          <a:p>
            <a:pPr lvl="1"/>
            <a:r>
              <a:rPr lang="cs-CZ" sz="2200" dirty="0"/>
              <a:t>Zvláštní ustanovení … o správních orgánech (§ 130 – 135) + dotčené orgány (§ 136), o postupu před zahájením řízení (§ 137 – 139), o některých řízeních (§ 140 – 146), o zajištění účelu a průběhu řízení (§ 147), o některých rozhodnutích (§ 148 – 151), přezkoumávání rozhodnutí (§ 152 – 153)</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11</a:t>
            </a:fld>
            <a:endParaRPr lang="cs-CZ" dirty="0"/>
          </a:p>
        </p:txBody>
      </p:sp>
    </p:spTree>
    <p:extLst>
      <p:ext uri="{BB962C8B-B14F-4D97-AF65-F5344CB8AC3E}">
        <p14:creationId xmlns:p14="http://schemas.microsoft.com/office/powerpoint/2010/main" xmlns="" val="320241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Správní řízení</a:t>
            </a:r>
          </a:p>
        </p:txBody>
      </p:sp>
      <p:sp>
        <p:nvSpPr>
          <p:cNvPr id="3" name="Zástupný symbol pro obsah 2"/>
          <p:cNvSpPr>
            <a:spLocks noGrp="1"/>
          </p:cNvSpPr>
          <p:nvPr>
            <p:ph idx="1"/>
          </p:nvPr>
        </p:nvSpPr>
        <p:spPr/>
        <p:txBody>
          <a:bodyPr>
            <a:normAutofit/>
          </a:bodyPr>
          <a:lstStyle/>
          <a:p>
            <a:r>
              <a:rPr lang="cs-CZ" sz="3200" dirty="0"/>
              <a:t>= postup směřující k vydání správního rozhodnutí</a:t>
            </a:r>
          </a:p>
          <a:p>
            <a:r>
              <a:rPr lang="cs-CZ" sz="3200" dirty="0"/>
              <a:t>Přípravná fáze (sběr podkladů/ příprava žádosti) </a:t>
            </a:r>
          </a:p>
          <a:p>
            <a:r>
              <a:rPr lang="cs-CZ" sz="3200" dirty="0"/>
              <a:t>Zahájení (z moci úřední „</a:t>
            </a:r>
            <a:r>
              <a:rPr lang="cs-CZ" sz="3200" i="1" dirty="0"/>
              <a:t>ex offo“ /</a:t>
            </a:r>
            <a:r>
              <a:rPr lang="cs-CZ" sz="3200" dirty="0"/>
              <a:t> na žádost)</a:t>
            </a:r>
          </a:p>
          <a:p>
            <a:r>
              <a:rPr lang="cs-CZ" sz="3200" dirty="0"/>
              <a:t>Vyšetřování (sběr a ověřování informací)</a:t>
            </a:r>
          </a:p>
          <a:p>
            <a:r>
              <a:rPr lang="cs-CZ" sz="3200" dirty="0"/>
              <a:t>Realizace (a vydání) rozhodnutí</a:t>
            </a:r>
          </a:p>
          <a:p>
            <a:r>
              <a:rPr lang="cs-CZ" sz="3200" dirty="0"/>
              <a:t>Doručení (informování adresáta)</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12</a:t>
            </a:fld>
            <a:endParaRPr lang="cs-CZ" dirty="0"/>
          </a:p>
        </p:txBody>
      </p:sp>
    </p:spTree>
    <p:extLst>
      <p:ext uri="{BB962C8B-B14F-4D97-AF65-F5344CB8AC3E}">
        <p14:creationId xmlns:p14="http://schemas.microsoft.com/office/powerpoint/2010/main" xmlns="" val="288205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Správní rozhodnutí</a:t>
            </a:r>
          </a:p>
        </p:txBody>
      </p:sp>
      <p:sp>
        <p:nvSpPr>
          <p:cNvPr id="3" name="Zástupný symbol pro obsah 2"/>
          <p:cNvSpPr>
            <a:spLocks noGrp="1"/>
          </p:cNvSpPr>
          <p:nvPr>
            <p:ph idx="1"/>
          </p:nvPr>
        </p:nvSpPr>
        <p:spPr/>
        <p:txBody>
          <a:bodyPr>
            <a:noAutofit/>
          </a:bodyPr>
          <a:lstStyle/>
          <a:p>
            <a:r>
              <a:rPr lang="cs-CZ" sz="2800" dirty="0"/>
              <a:t>= úkon orgánu veřejné správy, jímž </a:t>
            </a:r>
            <a:r>
              <a:rPr lang="cs-CZ" sz="2800" dirty="0" smtClean="0"/>
              <a:t>se</a:t>
            </a:r>
          </a:p>
          <a:p>
            <a:r>
              <a:rPr lang="cs-CZ" sz="2800" dirty="0" smtClean="0"/>
              <a:t>1. </a:t>
            </a:r>
            <a:r>
              <a:rPr lang="cs-CZ" sz="2800" dirty="0" smtClean="0"/>
              <a:t>autoritativně </a:t>
            </a:r>
            <a:r>
              <a:rPr lang="cs-CZ" sz="2800" dirty="0"/>
              <a:t>zakládají, mění nebo ruší práva anebo povinnosti jmenovitě určené osoby, nebo </a:t>
            </a:r>
            <a:r>
              <a:rPr lang="cs-CZ" sz="2800" dirty="0" smtClean="0"/>
              <a:t>jímž se</a:t>
            </a:r>
            <a:endParaRPr lang="cs-CZ" sz="2800" dirty="0"/>
          </a:p>
          <a:p>
            <a:r>
              <a:rPr lang="cs-CZ" sz="2800" dirty="0" smtClean="0"/>
              <a:t>2. v </a:t>
            </a:r>
            <a:r>
              <a:rPr lang="cs-CZ" sz="2800" dirty="0"/>
              <a:t>určité věci prohlašuje, že taková osoba práva nebo povinnosti má anebo nemá</a:t>
            </a:r>
          </a:p>
          <a:p>
            <a:endParaRPr lang="cs-CZ" sz="2800" dirty="0"/>
          </a:p>
          <a:p>
            <a:r>
              <a:rPr lang="cs-CZ" sz="2800" dirty="0"/>
              <a:t>rozhodnutí vs. usnesení</a:t>
            </a:r>
          </a:p>
          <a:p>
            <a:r>
              <a:rPr lang="cs-CZ" sz="2800" dirty="0"/>
              <a:t>deklaratorní vs. konstitutivní</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13</a:t>
            </a:fld>
            <a:endParaRPr lang="cs-CZ" dirty="0"/>
          </a:p>
        </p:txBody>
      </p:sp>
    </p:spTree>
    <p:extLst>
      <p:ext uri="{BB962C8B-B14F-4D97-AF65-F5344CB8AC3E}">
        <p14:creationId xmlns:p14="http://schemas.microsoft.com/office/powerpoint/2010/main" xmlns="" val="393615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Přípravná fáze</a:t>
            </a:r>
          </a:p>
        </p:txBody>
      </p:sp>
      <p:sp>
        <p:nvSpPr>
          <p:cNvPr id="3" name="Zástupný symbol pro obsah 2"/>
          <p:cNvSpPr>
            <a:spLocks noGrp="1"/>
          </p:cNvSpPr>
          <p:nvPr>
            <p:ph idx="1"/>
          </p:nvPr>
        </p:nvSpPr>
        <p:spPr/>
        <p:txBody>
          <a:bodyPr>
            <a:normAutofit/>
          </a:bodyPr>
          <a:lstStyle/>
          <a:p>
            <a:r>
              <a:rPr lang="cs-CZ" sz="2800" dirty="0">
                <a:solidFill>
                  <a:schemeClr val="tx1"/>
                </a:solidFill>
              </a:rPr>
              <a:t>Sběr podkladů k zahájení řízení </a:t>
            </a:r>
            <a:r>
              <a:rPr lang="cs-CZ" sz="2800" i="1" u="sng" dirty="0">
                <a:solidFill>
                  <a:schemeClr val="tx1"/>
                </a:solidFill>
              </a:rPr>
              <a:t>z moci úřední</a:t>
            </a:r>
          </a:p>
          <a:p>
            <a:pPr lvl="1"/>
            <a:r>
              <a:rPr lang="cs-CZ" sz="2400" i="1" dirty="0">
                <a:solidFill>
                  <a:schemeClr val="tx1"/>
                </a:solidFill>
              </a:rPr>
              <a:t>Správní orgán je povinen </a:t>
            </a:r>
            <a:r>
              <a:rPr lang="cs-CZ" sz="2400" b="1" i="1" dirty="0">
                <a:solidFill>
                  <a:schemeClr val="tx1"/>
                </a:solidFill>
              </a:rPr>
              <a:t>přijímat podněty</a:t>
            </a:r>
            <a:r>
              <a:rPr lang="cs-CZ" sz="2400" i="1" dirty="0">
                <a:solidFill>
                  <a:schemeClr val="tx1"/>
                </a:solidFill>
              </a:rPr>
              <a:t>, aby bylo zahájeno řízení z moci úřední. (§ 43 </a:t>
            </a:r>
            <a:r>
              <a:rPr lang="cs-CZ" sz="2400" i="1" dirty="0" err="1">
                <a:solidFill>
                  <a:schemeClr val="tx1"/>
                </a:solidFill>
              </a:rPr>
              <a:t>SprŘ</a:t>
            </a:r>
            <a:r>
              <a:rPr lang="cs-CZ" sz="2400" i="1" dirty="0">
                <a:solidFill>
                  <a:schemeClr val="tx1"/>
                </a:solidFill>
              </a:rPr>
              <a:t>)</a:t>
            </a:r>
          </a:p>
          <a:p>
            <a:pPr lvl="1"/>
            <a:r>
              <a:rPr lang="cs-CZ" sz="2400" i="1" dirty="0">
                <a:solidFill>
                  <a:schemeClr val="tx1"/>
                </a:solidFill>
              </a:rPr>
              <a:t>K prověření oznámení, ostatních podnětů a vlastních zjištění, která by mohla být důvodem k zahájení řízení z moci úřední, opatřuje správní orgán nezbytná </a:t>
            </a:r>
            <a:r>
              <a:rPr lang="cs-CZ" sz="2400" b="1" i="1" dirty="0">
                <a:solidFill>
                  <a:schemeClr val="tx1"/>
                </a:solidFill>
              </a:rPr>
              <a:t>vysvětlení </a:t>
            </a:r>
            <a:r>
              <a:rPr lang="cs-CZ" sz="2400" i="1" dirty="0">
                <a:solidFill>
                  <a:schemeClr val="tx1"/>
                </a:solidFill>
              </a:rPr>
              <a:t>(...nelze-li rozhodné skutečnosti zjistit jiným úředním postupem). Při opatřování vysvětlení se obdobně užijí ustanovení o </a:t>
            </a:r>
            <a:r>
              <a:rPr lang="cs-CZ" sz="2400" b="1" i="1" dirty="0">
                <a:solidFill>
                  <a:schemeClr val="tx1"/>
                </a:solidFill>
              </a:rPr>
              <a:t>předvolání</a:t>
            </a:r>
            <a:r>
              <a:rPr lang="cs-CZ" sz="2400" i="1" dirty="0">
                <a:solidFill>
                  <a:schemeClr val="tx1"/>
                </a:solidFill>
              </a:rPr>
              <a:t> (</a:t>
            </a:r>
            <a:r>
              <a:rPr lang="cs-CZ" sz="2400" i="1" dirty="0">
                <a:solidFill>
                  <a:schemeClr val="tx1"/>
                </a:solidFill>
                <a:hlinkClick r:id="rId3"/>
              </a:rPr>
              <a:t>§ 59</a:t>
            </a:r>
            <a:r>
              <a:rPr lang="cs-CZ" sz="2400" i="1" dirty="0">
                <a:solidFill>
                  <a:schemeClr val="tx1"/>
                </a:solidFill>
              </a:rPr>
              <a:t> </a:t>
            </a:r>
            <a:r>
              <a:rPr lang="cs-CZ" sz="2400" i="1" dirty="0" err="1">
                <a:solidFill>
                  <a:schemeClr val="tx1"/>
                </a:solidFill>
              </a:rPr>
              <a:t>SprŘ</a:t>
            </a:r>
            <a:r>
              <a:rPr lang="cs-CZ" sz="2400" i="1" dirty="0">
                <a:solidFill>
                  <a:schemeClr val="tx1"/>
                </a:solidFill>
              </a:rPr>
              <a:t> – písemně, do vlastních rukou, alespoň 5 dní předem) a </a:t>
            </a:r>
            <a:r>
              <a:rPr lang="cs-CZ" sz="2400" b="1" i="1" dirty="0">
                <a:solidFill>
                  <a:schemeClr val="tx1"/>
                </a:solidFill>
              </a:rPr>
              <a:t>předvedení </a:t>
            </a:r>
            <a:r>
              <a:rPr lang="cs-CZ" sz="2400" i="1" dirty="0">
                <a:solidFill>
                  <a:schemeClr val="tx1"/>
                </a:solidFill>
              </a:rPr>
              <a:t>(</a:t>
            </a:r>
            <a:r>
              <a:rPr lang="cs-CZ" sz="2400" i="1" dirty="0">
                <a:solidFill>
                  <a:schemeClr val="tx1"/>
                </a:solidFill>
                <a:hlinkClick r:id="rId3"/>
              </a:rPr>
              <a:t>§ 60</a:t>
            </a:r>
            <a:r>
              <a:rPr lang="cs-CZ" sz="2400" i="1" dirty="0">
                <a:solidFill>
                  <a:schemeClr val="tx1"/>
                </a:solidFill>
              </a:rPr>
              <a:t> </a:t>
            </a:r>
            <a:r>
              <a:rPr lang="cs-CZ" sz="2400" i="1" dirty="0" err="1">
                <a:solidFill>
                  <a:schemeClr val="tx1"/>
                </a:solidFill>
              </a:rPr>
              <a:t>SprŘ</a:t>
            </a:r>
            <a:r>
              <a:rPr lang="cs-CZ" sz="2400" i="1" dirty="0">
                <a:solidFill>
                  <a:schemeClr val="tx1"/>
                </a:solidFill>
              </a:rPr>
              <a:t> - na požádání zajišťuje Policie ČR). (§ 137 </a:t>
            </a:r>
            <a:r>
              <a:rPr lang="cs-CZ" sz="2400" i="1" dirty="0" err="1">
                <a:solidFill>
                  <a:schemeClr val="tx1"/>
                </a:solidFill>
              </a:rPr>
              <a:t>SprŘ</a:t>
            </a:r>
            <a:r>
              <a:rPr lang="cs-CZ" sz="2400" i="1" dirty="0">
                <a:solidFill>
                  <a:schemeClr val="tx1"/>
                </a:solidFill>
              </a:rPr>
              <a:t>)</a:t>
            </a:r>
          </a:p>
          <a:p>
            <a:r>
              <a:rPr lang="cs-CZ" sz="2800" dirty="0">
                <a:solidFill>
                  <a:schemeClr val="tx1"/>
                </a:solidFill>
              </a:rPr>
              <a:t>(Příprava </a:t>
            </a:r>
            <a:r>
              <a:rPr lang="cs-CZ" sz="2800" i="1" u="sng" dirty="0">
                <a:solidFill>
                  <a:schemeClr val="tx1"/>
                </a:solidFill>
              </a:rPr>
              <a:t>žádosti</a:t>
            </a:r>
            <a:r>
              <a:rPr lang="cs-CZ" sz="2800" dirty="0">
                <a:solidFill>
                  <a:schemeClr val="tx1"/>
                </a:solidFill>
              </a:rPr>
              <a:t>)</a:t>
            </a:r>
            <a:endParaRPr lang="cs-CZ" dirty="0">
              <a:solidFill>
                <a:schemeClr val="tx1"/>
              </a:solidFill>
            </a:endParaRPr>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14</a:t>
            </a:fld>
            <a:endParaRPr lang="cs-CZ" dirty="0"/>
          </a:p>
        </p:txBody>
      </p:sp>
    </p:spTree>
    <p:extLst>
      <p:ext uri="{BB962C8B-B14F-4D97-AF65-F5344CB8AC3E}">
        <p14:creationId xmlns:p14="http://schemas.microsoft.com/office/powerpoint/2010/main" xmlns="" val="315889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Zahájení řízení</a:t>
            </a:r>
          </a:p>
        </p:txBody>
      </p:sp>
      <p:sp>
        <p:nvSpPr>
          <p:cNvPr id="3" name="Zástupný symbol pro obsah 2"/>
          <p:cNvSpPr>
            <a:spLocks noGrp="1"/>
          </p:cNvSpPr>
          <p:nvPr>
            <p:ph idx="1"/>
          </p:nvPr>
        </p:nvSpPr>
        <p:spPr>
          <a:xfrm>
            <a:off x="335361" y="1844825"/>
            <a:ext cx="11521278" cy="4248472"/>
          </a:xfrm>
        </p:spPr>
        <p:txBody>
          <a:bodyPr>
            <a:normAutofit/>
          </a:bodyPr>
          <a:lstStyle/>
          <a:p>
            <a:r>
              <a:rPr lang="cs-CZ" sz="2800" dirty="0">
                <a:solidFill>
                  <a:schemeClr val="tx1"/>
                </a:solidFill>
              </a:rPr>
              <a:t>Okamžikem </a:t>
            </a:r>
            <a:r>
              <a:rPr lang="cs-CZ" sz="2800" i="1" dirty="0">
                <a:solidFill>
                  <a:schemeClr val="tx1"/>
                </a:solidFill>
              </a:rPr>
              <a:t>doručení</a:t>
            </a:r>
            <a:r>
              <a:rPr lang="cs-CZ" sz="2800" dirty="0">
                <a:solidFill>
                  <a:schemeClr val="tx1"/>
                </a:solidFill>
              </a:rPr>
              <a:t> žádosti </a:t>
            </a:r>
          </a:p>
          <a:p>
            <a:pPr lvl="1"/>
            <a:r>
              <a:rPr lang="cs-CZ" sz="2400" dirty="0">
                <a:solidFill>
                  <a:schemeClr val="tx1"/>
                </a:solidFill>
              </a:rPr>
              <a:t>je třeba podat u správného orgánu</a:t>
            </a:r>
          </a:p>
          <a:p>
            <a:pPr lvl="1"/>
            <a:r>
              <a:rPr lang="cs-CZ" sz="2400" dirty="0">
                <a:solidFill>
                  <a:schemeClr val="tx1"/>
                </a:solidFill>
              </a:rPr>
              <a:t>s potřebnými náležitostmi</a:t>
            </a:r>
          </a:p>
          <a:p>
            <a:r>
              <a:rPr lang="cs-CZ" sz="2800" dirty="0">
                <a:solidFill>
                  <a:schemeClr val="tx1"/>
                </a:solidFill>
              </a:rPr>
              <a:t>Řízení </a:t>
            </a:r>
            <a:r>
              <a:rPr lang="cs-CZ" sz="2800" i="1" dirty="0">
                <a:solidFill>
                  <a:schemeClr val="tx1"/>
                </a:solidFill>
              </a:rPr>
              <a:t>z moci úřední </a:t>
            </a:r>
            <a:r>
              <a:rPr lang="cs-CZ" sz="2800" dirty="0">
                <a:solidFill>
                  <a:schemeClr val="tx1"/>
                </a:solidFill>
              </a:rPr>
              <a:t>se standardně zahajuje oznámením o zahájení řízení (§ 46 </a:t>
            </a:r>
            <a:r>
              <a:rPr lang="cs-CZ" sz="2800" dirty="0" err="1">
                <a:solidFill>
                  <a:schemeClr val="tx1"/>
                </a:solidFill>
              </a:rPr>
              <a:t>SprŘ</a:t>
            </a:r>
            <a:r>
              <a:rPr lang="cs-CZ" sz="2800" dirty="0">
                <a:solidFill>
                  <a:schemeClr val="tx1"/>
                </a:solidFill>
              </a:rPr>
              <a:t>)</a:t>
            </a:r>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15</a:t>
            </a:fld>
            <a:endParaRPr lang="cs-CZ" dirty="0"/>
          </a:p>
        </p:txBody>
      </p:sp>
    </p:spTree>
    <p:extLst>
      <p:ext uri="{BB962C8B-B14F-4D97-AF65-F5344CB8AC3E}">
        <p14:creationId xmlns:p14="http://schemas.microsoft.com/office/powerpoint/2010/main" xmlns="" val="359457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Vyšetřování</a:t>
            </a:r>
          </a:p>
        </p:txBody>
      </p:sp>
      <p:sp>
        <p:nvSpPr>
          <p:cNvPr id="3" name="Zástupný symbol pro obsah 2"/>
          <p:cNvSpPr>
            <a:spLocks noGrp="1"/>
          </p:cNvSpPr>
          <p:nvPr>
            <p:ph idx="1"/>
          </p:nvPr>
        </p:nvSpPr>
        <p:spPr>
          <a:xfrm>
            <a:off x="335361" y="1737360"/>
            <a:ext cx="11521278" cy="3995896"/>
          </a:xfrm>
        </p:spPr>
        <p:txBody>
          <a:bodyPr>
            <a:normAutofit/>
          </a:bodyPr>
          <a:lstStyle/>
          <a:p>
            <a:r>
              <a:rPr lang="cs-CZ" sz="2600" dirty="0"/>
              <a:t>dle § 3 </a:t>
            </a:r>
            <a:r>
              <a:rPr lang="cs-CZ" sz="2600" dirty="0" err="1"/>
              <a:t>SprŘ</a:t>
            </a:r>
            <a:r>
              <a:rPr lang="cs-CZ" sz="2600" dirty="0"/>
              <a:t> správní orgán </a:t>
            </a:r>
            <a:r>
              <a:rPr lang="cs-CZ" sz="2600" i="1" dirty="0"/>
              <a:t>postupuje tak, aby byl zjištěn stav věci, o němž nejsou důvodné pochybnosti</a:t>
            </a:r>
          </a:p>
          <a:p>
            <a:r>
              <a:rPr lang="cs-CZ" sz="2600" dirty="0"/>
              <a:t>může si např. předvolat osobu, jejíž osobní účast při úkonu v řízení je k jeho provedení nutná (§ 59 </a:t>
            </a:r>
            <a:r>
              <a:rPr lang="cs-CZ" sz="2600" dirty="0" err="1"/>
              <a:t>SprŘ</a:t>
            </a:r>
            <a:r>
              <a:rPr lang="cs-CZ" sz="2600" dirty="0"/>
              <a:t>) -&gt; nechat předvést (§ 60 </a:t>
            </a:r>
            <a:r>
              <a:rPr lang="cs-CZ" sz="2600" dirty="0" err="1"/>
              <a:t>SprŘ</a:t>
            </a:r>
            <a:r>
              <a:rPr lang="cs-CZ" sz="2600" dirty="0"/>
              <a:t>)</a:t>
            </a:r>
          </a:p>
          <a:p>
            <a:r>
              <a:rPr lang="cs-CZ" sz="2600" dirty="0"/>
              <a:t>účastníci jsou oprávněni </a:t>
            </a:r>
            <a:r>
              <a:rPr lang="cs-CZ" sz="2600" i="1" dirty="0"/>
              <a:t>navrhovat důkazy a činit jiné návrhy po celou dobu řízení až do vydání rozhodnutí; správní orgán může usnesením prohlásit, dokdy mohou účastníci činit své návrhy </a:t>
            </a:r>
            <a:r>
              <a:rPr lang="cs-CZ" sz="2600" dirty="0"/>
              <a:t>(§ 36 </a:t>
            </a:r>
            <a:r>
              <a:rPr lang="cs-CZ" sz="2600" dirty="0" err="1"/>
              <a:t>SprŘ</a:t>
            </a:r>
            <a:r>
              <a:rPr lang="cs-CZ" sz="2600" dirty="0"/>
              <a:t>)</a:t>
            </a:r>
          </a:p>
          <a:p>
            <a:r>
              <a:rPr lang="cs-CZ" sz="2600" dirty="0"/>
              <a:t>musí být účastníkům dána </a:t>
            </a:r>
            <a:r>
              <a:rPr lang="cs-CZ" sz="2600" u="sng" dirty="0"/>
              <a:t>možnost vyjádřit se k podkladům rozhodnutí</a:t>
            </a:r>
            <a:r>
              <a:rPr lang="cs-CZ" sz="2600" dirty="0"/>
              <a:t> (§ 36 odst. 3 </a:t>
            </a:r>
            <a:r>
              <a:rPr lang="cs-CZ" sz="2600" dirty="0" err="1"/>
              <a:t>SprŘ</a:t>
            </a:r>
            <a:r>
              <a:rPr lang="cs-CZ" sz="2600" dirty="0"/>
              <a:t>, § 68 odst. 2 ZVŠ)</a:t>
            </a:r>
            <a:endParaRPr lang="cs-CZ" sz="2000" dirty="0"/>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16</a:t>
            </a:fld>
            <a:endParaRPr lang="cs-CZ" dirty="0"/>
          </a:p>
        </p:txBody>
      </p:sp>
    </p:spTree>
    <p:extLst>
      <p:ext uri="{BB962C8B-B14F-4D97-AF65-F5344CB8AC3E}">
        <p14:creationId xmlns:p14="http://schemas.microsoft.com/office/powerpoint/2010/main" xmlns="" val="409233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Realizace (a vydání) rozhodnutí</a:t>
            </a:r>
          </a:p>
        </p:txBody>
      </p:sp>
      <p:sp>
        <p:nvSpPr>
          <p:cNvPr id="3" name="Zástupný symbol pro obsah 2"/>
          <p:cNvSpPr>
            <a:spLocks noGrp="1"/>
          </p:cNvSpPr>
          <p:nvPr>
            <p:ph idx="1"/>
          </p:nvPr>
        </p:nvSpPr>
        <p:spPr>
          <a:xfrm>
            <a:off x="1097280" y="1845734"/>
            <a:ext cx="10058400" cy="4319570"/>
          </a:xfrm>
        </p:spPr>
        <p:txBody>
          <a:bodyPr>
            <a:noAutofit/>
          </a:bodyPr>
          <a:lstStyle/>
          <a:p>
            <a:r>
              <a:rPr lang="cs-CZ" sz="2800" dirty="0"/>
              <a:t>základem pro </a:t>
            </a:r>
            <a:r>
              <a:rPr lang="cs-CZ" sz="2800" b="1" dirty="0"/>
              <a:t>realizaci</a:t>
            </a:r>
            <a:r>
              <a:rPr lang="cs-CZ" sz="2800" dirty="0"/>
              <a:t> </a:t>
            </a:r>
            <a:r>
              <a:rPr lang="cs-CZ" sz="2800" b="1" dirty="0"/>
              <a:t>rozhodnutí</a:t>
            </a:r>
            <a:r>
              <a:rPr lang="cs-CZ" sz="2800" dirty="0"/>
              <a:t> je</a:t>
            </a:r>
          </a:p>
          <a:p>
            <a:pPr lvl="1"/>
            <a:r>
              <a:rPr lang="cs-CZ" sz="2400" dirty="0"/>
              <a:t>správně zjištěný </a:t>
            </a:r>
            <a:r>
              <a:rPr lang="cs-CZ" sz="2400" i="1" dirty="0"/>
              <a:t>skutkový stav </a:t>
            </a:r>
            <a:r>
              <a:rPr lang="cs-CZ" sz="2400" dirty="0"/>
              <a:t>(přesvědčení, že rozhodující nemá pochybnosti o tom, co se stalo nebo jak se věci mají – musí být založené na existujících podkladech)</a:t>
            </a:r>
          </a:p>
          <a:p>
            <a:pPr lvl="1"/>
            <a:r>
              <a:rPr lang="cs-CZ" sz="2400" dirty="0"/>
              <a:t>znalost </a:t>
            </a:r>
            <a:r>
              <a:rPr lang="cs-CZ" sz="2400" i="1" dirty="0"/>
              <a:t>pravidel</a:t>
            </a:r>
            <a:r>
              <a:rPr lang="cs-CZ" sz="2400" dirty="0"/>
              <a:t>, která na věc dopadají (vědomí, která ustanovení na věc dopadají, a jejich interpretace)</a:t>
            </a:r>
          </a:p>
          <a:p>
            <a:pPr lvl="1"/>
            <a:r>
              <a:rPr lang="cs-CZ" sz="2400" i="1" dirty="0"/>
              <a:t>zhodnocení</a:t>
            </a:r>
            <a:r>
              <a:rPr lang="cs-CZ" sz="2400" dirty="0"/>
              <a:t>, zda zjištěný skutkový stav splňuje podmínky předpokládané pravidlem pro stanovení určitého výsledku (např. pro vyhovění žádosti)</a:t>
            </a:r>
          </a:p>
          <a:p>
            <a:pPr lvl="1"/>
            <a:r>
              <a:rPr lang="cs-CZ" sz="2400" i="1" dirty="0"/>
              <a:t>stanovení </a:t>
            </a:r>
            <a:r>
              <a:rPr lang="cs-CZ" sz="2400" dirty="0"/>
              <a:t>(odejmutí) odpovídajících práv / povinností</a:t>
            </a:r>
          </a:p>
          <a:p>
            <a:r>
              <a:rPr lang="cs-CZ" sz="2800" dirty="0"/>
              <a:t>stanovení (odejmutí) odpovídajících práv / povinností </a:t>
            </a:r>
            <a:br>
              <a:rPr lang="cs-CZ" sz="2800" dirty="0"/>
            </a:br>
            <a:r>
              <a:rPr lang="cs-CZ" sz="2800" dirty="0"/>
              <a:t>představuje </a:t>
            </a:r>
            <a:r>
              <a:rPr lang="cs-CZ" sz="2800" b="1" dirty="0"/>
              <a:t>výrokovou část</a:t>
            </a:r>
          </a:p>
        </p:txBody>
      </p:sp>
      <p:sp>
        <p:nvSpPr>
          <p:cNvPr id="6" name="Zástupný symbol pro číslo snímku 5"/>
          <p:cNvSpPr>
            <a:spLocks noGrp="1"/>
          </p:cNvSpPr>
          <p:nvPr>
            <p:ph type="sldNum" sz="quarter" idx="12"/>
          </p:nvPr>
        </p:nvSpPr>
        <p:spPr/>
        <p:txBody>
          <a:bodyPr/>
          <a:lstStyle/>
          <a:p>
            <a:pPr>
              <a:defRPr/>
            </a:pPr>
            <a:fld id="{2828D455-E0E5-49DD-878D-BEDC3B3387E1}" type="slidenum">
              <a:rPr lang="cs-CZ" smtClean="0"/>
              <a:pPr>
                <a:defRPr/>
              </a:pPr>
              <a:t>17</a:t>
            </a:fld>
            <a:endParaRPr lang="cs-CZ" dirty="0"/>
          </a:p>
        </p:txBody>
      </p:sp>
    </p:spTree>
    <p:extLst>
      <p:ext uri="{BB962C8B-B14F-4D97-AF65-F5344CB8AC3E}">
        <p14:creationId xmlns:p14="http://schemas.microsoft.com/office/powerpoint/2010/main" xmlns="" val="35250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Realizace (a vydání) rozhodnutí</a:t>
            </a:r>
          </a:p>
        </p:txBody>
      </p:sp>
      <p:sp>
        <p:nvSpPr>
          <p:cNvPr id="3" name="Zástupný symbol pro obsah 2"/>
          <p:cNvSpPr>
            <a:spLocks noGrp="1"/>
          </p:cNvSpPr>
          <p:nvPr>
            <p:ph idx="1"/>
          </p:nvPr>
        </p:nvSpPr>
        <p:spPr/>
        <p:txBody>
          <a:bodyPr>
            <a:normAutofit/>
          </a:bodyPr>
          <a:lstStyle/>
          <a:p>
            <a:r>
              <a:rPr lang="cs-CZ" sz="2800" dirty="0"/>
              <a:t>rozhodnutí se vyhotovuje </a:t>
            </a:r>
            <a:r>
              <a:rPr lang="cs-CZ" sz="2800" b="1" dirty="0"/>
              <a:t>písemně</a:t>
            </a:r>
          </a:p>
          <a:p>
            <a:r>
              <a:rPr lang="cs-CZ" sz="2800" dirty="0"/>
              <a:t>označuje se jako </a:t>
            </a:r>
            <a:r>
              <a:rPr lang="cs-CZ" sz="2800" b="1" dirty="0"/>
              <a:t>rozhodnutí</a:t>
            </a:r>
            <a:r>
              <a:rPr lang="cs-CZ" sz="2800" dirty="0"/>
              <a:t> (v případech stanovených správním řádem – např. při přerušení řízení nebo zastavení řízení, však jako </a:t>
            </a:r>
            <a:r>
              <a:rPr lang="cs-CZ" sz="2800" b="1" dirty="0"/>
              <a:t>usnesení</a:t>
            </a:r>
            <a:r>
              <a:rPr lang="cs-CZ" sz="2800" dirty="0"/>
              <a:t>)</a:t>
            </a:r>
          </a:p>
          <a:p>
            <a:r>
              <a:rPr lang="cs-CZ" sz="2800" dirty="0"/>
              <a:t>obsahuje</a:t>
            </a:r>
          </a:p>
          <a:p>
            <a:pPr lvl="1"/>
            <a:r>
              <a:rPr lang="cs-CZ" sz="2400" b="1" dirty="0"/>
              <a:t>výrokovou část</a:t>
            </a:r>
          </a:p>
          <a:p>
            <a:pPr lvl="1"/>
            <a:r>
              <a:rPr lang="cs-CZ" sz="2400" b="1" dirty="0"/>
              <a:t>odůvodnění</a:t>
            </a:r>
          </a:p>
          <a:p>
            <a:pPr lvl="1"/>
            <a:r>
              <a:rPr lang="cs-CZ" sz="2400" b="1" dirty="0"/>
              <a:t>poučení </a:t>
            </a:r>
            <a:r>
              <a:rPr lang="cs-CZ" sz="2400" dirty="0"/>
              <a:t>(o opravném prostředku)</a:t>
            </a:r>
          </a:p>
          <a:p>
            <a:pPr lvl="1"/>
            <a:r>
              <a:rPr lang="cs-CZ" sz="2400" dirty="0"/>
              <a:t>a další formální náležitosti (§ 69 </a:t>
            </a:r>
            <a:r>
              <a:rPr lang="cs-CZ" sz="2400" dirty="0" err="1"/>
              <a:t>SprŘ</a:t>
            </a:r>
            <a:r>
              <a:rPr lang="cs-CZ" sz="2400" dirty="0"/>
              <a:t>)</a:t>
            </a:r>
          </a:p>
        </p:txBody>
      </p:sp>
      <p:sp>
        <p:nvSpPr>
          <p:cNvPr id="7" name="Zástupný symbol pro číslo snímku 6"/>
          <p:cNvSpPr>
            <a:spLocks noGrp="1"/>
          </p:cNvSpPr>
          <p:nvPr>
            <p:ph type="sldNum" sz="quarter" idx="12"/>
          </p:nvPr>
        </p:nvSpPr>
        <p:spPr/>
        <p:txBody>
          <a:bodyPr/>
          <a:lstStyle/>
          <a:p>
            <a:pPr>
              <a:defRPr/>
            </a:pPr>
            <a:fld id="{2828D455-E0E5-49DD-878D-BEDC3B3387E1}" type="slidenum">
              <a:rPr lang="cs-CZ" smtClean="0"/>
              <a:pPr>
                <a:defRPr/>
              </a:pPr>
              <a:t>18</a:t>
            </a:fld>
            <a:endParaRPr lang="cs-CZ" dirty="0"/>
          </a:p>
        </p:txBody>
      </p:sp>
    </p:spTree>
    <p:extLst>
      <p:ext uri="{BB962C8B-B14F-4D97-AF65-F5344CB8AC3E}">
        <p14:creationId xmlns:p14="http://schemas.microsoft.com/office/powerpoint/2010/main" xmlns="" val="3460824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Vydání rozhodnutí (§ 72 odst. 1)</a:t>
            </a:r>
          </a:p>
        </p:txBody>
      </p:sp>
      <p:sp>
        <p:nvSpPr>
          <p:cNvPr id="3" name="Zástupný symbol pro obsah 2"/>
          <p:cNvSpPr>
            <a:spLocks noGrp="1"/>
          </p:cNvSpPr>
          <p:nvPr>
            <p:ph idx="1"/>
          </p:nvPr>
        </p:nvSpPr>
        <p:spPr>
          <a:xfrm>
            <a:off x="191344" y="1844824"/>
            <a:ext cx="11737303" cy="4248472"/>
          </a:xfrm>
        </p:spPr>
        <p:txBody>
          <a:bodyPr>
            <a:noAutofit/>
          </a:bodyPr>
          <a:lstStyle/>
          <a:p>
            <a:r>
              <a:rPr lang="cs-CZ" sz="2300" dirty="0"/>
              <a:t>nastává typicky předáním </a:t>
            </a:r>
            <a:r>
              <a:rPr lang="cs-CZ" sz="2300" i="1" dirty="0"/>
              <a:t>stejnopisu písemného vyhotovení rozhodnutí k doručení…</a:t>
            </a:r>
          </a:p>
          <a:p>
            <a:r>
              <a:rPr lang="cs-CZ" sz="2300" dirty="0"/>
              <a:t>na písemnosti nebo poštovní zásilce se vyznačí: "Vypraveno dne: [datum]„</a:t>
            </a:r>
          </a:p>
          <a:p>
            <a:r>
              <a:rPr lang="cs-CZ" sz="2300" dirty="0"/>
              <a:t>okamžik vydání je </a:t>
            </a:r>
            <a:r>
              <a:rPr lang="cs-CZ" sz="2300" u="sng" dirty="0"/>
              <a:t>rozhodný pro posouzení právního a skutkového stavu</a:t>
            </a:r>
          </a:p>
          <a:p>
            <a:r>
              <a:rPr lang="cs-CZ" sz="2300" dirty="0"/>
              <a:t>vydáním se rozhodnutí stává </a:t>
            </a:r>
            <a:r>
              <a:rPr lang="cs-CZ" sz="2300" u="sng" dirty="0"/>
              <a:t>závazné pro správní orgán </a:t>
            </a:r>
            <a:r>
              <a:rPr lang="cs-CZ" sz="2300" dirty="0"/>
              <a:t>(a změnit nebo zrušit jej lze jen stanoveným postupem)</a:t>
            </a:r>
          </a:p>
          <a:p>
            <a:r>
              <a:rPr lang="cs-CZ" sz="2300" dirty="0"/>
              <a:t>musí k němu dojít bez zbytečného odkladu, </a:t>
            </a:r>
            <a:r>
              <a:rPr lang="cs-CZ" sz="2300" u="sng" dirty="0"/>
              <a:t>nejpozději</a:t>
            </a:r>
            <a:r>
              <a:rPr lang="cs-CZ" sz="2300" dirty="0"/>
              <a:t> do 30 dní od zahájení řízení</a:t>
            </a:r>
          </a:p>
          <a:p>
            <a:pPr lvl="1"/>
            <a:r>
              <a:rPr lang="cs-CZ" sz="2300" dirty="0"/>
              <a:t>může být </a:t>
            </a:r>
            <a:r>
              <a:rPr lang="cs-CZ" sz="2300" dirty="0">
                <a:solidFill>
                  <a:srgbClr val="FF0000"/>
                </a:solidFill>
              </a:rPr>
              <a:t>připočteno až 30 dní</a:t>
            </a:r>
            <a:r>
              <a:rPr lang="cs-CZ" sz="2300" dirty="0"/>
              <a:t>, je-li třeba</a:t>
            </a:r>
            <a:r>
              <a:rPr lang="cs-CZ" sz="2300" i="1" dirty="0"/>
              <a:t> nařídit ústní jednání nebo místní šetření, … někoho předvolat, někoho nechat předvést nebo doručovat veřejnou vyhláškou osobám, jimž se prokazatelně nedaří doručovat, nebo jde-li o zvlášť složitý případ</a:t>
            </a:r>
          </a:p>
          <a:p>
            <a:pPr marL="201168" lvl="1" indent="0">
              <a:buNone/>
            </a:pPr>
            <a:r>
              <a:rPr lang="cs-CZ" sz="2300" i="1" dirty="0"/>
              <a:t>rozhodnutí je třeba </a:t>
            </a:r>
            <a:r>
              <a:rPr lang="cs-CZ" sz="2300" b="1" i="1" dirty="0"/>
              <a:t>doručit </a:t>
            </a:r>
            <a:r>
              <a:rPr lang="cs-CZ" sz="2300" i="1" dirty="0"/>
              <a:t>(§ 19 a násl.)</a:t>
            </a:r>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19</a:t>
            </a:fld>
            <a:endParaRPr lang="cs-CZ" dirty="0"/>
          </a:p>
        </p:txBody>
      </p:sp>
    </p:spTree>
    <p:extLst>
      <p:ext uri="{BB962C8B-B14F-4D97-AF65-F5344CB8AC3E}">
        <p14:creationId xmlns:p14="http://schemas.microsoft.com/office/powerpoint/2010/main" xmlns="" val="401265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pojmy</a:t>
            </a:r>
          </a:p>
        </p:txBody>
      </p:sp>
      <p:sp>
        <p:nvSpPr>
          <p:cNvPr id="6" name="Zástupný symbol pro číslo snímku 5"/>
          <p:cNvSpPr>
            <a:spLocks noGrp="1"/>
          </p:cNvSpPr>
          <p:nvPr>
            <p:ph type="sldNum" sz="quarter" idx="12"/>
          </p:nvPr>
        </p:nvSpPr>
        <p:spPr/>
        <p:txBody>
          <a:bodyPr/>
          <a:lstStyle/>
          <a:p>
            <a:pPr>
              <a:defRPr/>
            </a:pPr>
            <a:fld id="{2828D455-E0E5-49DD-878D-BEDC3B3387E1}" type="slidenum">
              <a:rPr lang="cs-CZ" smtClean="0"/>
              <a:pPr>
                <a:defRPr/>
              </a:pPr>
              <a:t>2</a:t>
            </a:fld>
            <a:endParaRPr lang="cs-CZ" dirty="0"/>
          </a:p>
        </p:txBody>
      </p:sp>
      <p:sp>
        <p:nvSpPr>
          <p:cNvPr id="4" name="Zástupný symbol pro obsah 3"/>
          <p:cNvSpPr>
            <a:spLocks noGrp="1"/>
          </p:cNvSpPr>
          <p:nvPr>
            <p:ph idx="1"/>
          </p:nvPr>
        </p:nvSpPr>
        <p:spPr/>
        <p:txBody>
          <a:bodyPr>
            <a:normAutofit/>
          </a:bodyPr>
          <a:lstStyle/>
          <a:p>
            <a:r>
              <a:rPr lang="cs-CZ" sz="3200" dirty="0"/>
              <a:t>veřejná správa</a:t>
            </a:r>
          </a:p>
          <a:p>
            <a:r>
              <a:rPr lang="cs-CZ" sz="3200" dirty="0"/>
              <a:t>veřejnoprávní vztah</a:t>
            </a:r>
          </a:p>
          <a:p>
            <a:r>
              <a:rPr lang="cs-CZ" sz="3200" dirty="0"/>
              <a:t>formy realizace</a:t>
            </a:r>
          </a:p>
          <a:p>
            <a:r>
              <a:rPr lang="cs-CZ" sz="3200" dirty="0"/>
              <a:t>procesní formy</a:t>
            </a:r>
          </a:p>
        </p:txBody>
      </p:sp>
      <p:pic>
        <p:nvPicPr>
          <p:cNvPr id="8" name="Obrázek 7" descr="... Hall. It ortray's Boss tweed as Goliath and Reed Larson as Davi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52184" y="2219997"/>
            <a:ext cx="3868677" cy="3679542"/>
          </a:xfrm>
          <a:prstGeom prst="rect">
            <a:avLst/>
          </a:prstGeom>
        </p:spPr>
      </p:pic>
    </p:spTree>
    <p:extLst>
      <p:ext uri="{BB962C8B-B14F-4D97-AF65-F5344CB8AC3E}">
        <p14:creationId xmlns:p14="http://schemas.microsoft.com/office/powerpoint/2010/main" xmlns="" val="374160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Odvolání</a:t>
            </a:r>
          </a:p>
        </p:txBody>
      </p:sp>
      <p:sp>
        <p:nvSpPr>
          <p:cNvPr id="3" name="Zástupný symbol pro obsah 2"/>
          <p:cNvSpPr>
            <a:spLocks noGrp="1"/>
          </p:cNvSpPr>
          <p:nvPr>
            <p:ph idx="1"/>
          </p:nvPr>
        </p:nvSpPr>
        <p:spPr>
          <a:xfrm>
            <a:off x="335361" y="1844824"/>
            <a:ext cx="11521278" cy="4248472"/>
          </a:xfrm>
        </p:spPr>
        <p:txBody>
          <a:bodyPr>
            <a:normAutofit/>
          </a:bodyPr>
          <a:lstStyle/>
          <a:p>
            <a:r>
              <a:rPr lang="cs-CZ" sz="2400" dirty="0"/>
              <a:t>tzv. „</a:t>
            </a:r>
            <a:r>
              <a:rPr lang="cs-CZ" sz="2400" b="1" dirty="0"/>
              <a:t>řádný opravný prostředek</a:t>
            </a:r>
            <a:r>
              <a:rPr lang="cs-CZ" sz="2400" dirty="0"/>
              <a:t>“, je v rukou účastníka, směřuje proti nepravomocnému rozhodnutí</a:t>
            </a:r>
          </a:p>
          <a:p>
            <a:r>
              <a:rPr lang="cs-CZ" sz="2400" dirty="0"/>
              <a:t>§ 81 a násl. </a:t>
            </a:r>
            <a:r>
              <a:rPr lang="cs-CZ" sz="2400" dirty="0" err="1"/>
              <a:t>SprŘ</a:t>
            </a:r>
            <a:r>
              <a:rPr lang="cs-CZ" sz="2400" dirty="0"/>
              <a:t>, má napravit vady „výsledného“ rozhodnutí (i procesní</a:t>
            </a:r>
            <a:r>
              <a:rPr lang="cs-CZ" sz="2400" dirty="0" smtClean="0"/>
              <a:t>)</a:t>
            </a:r>
          </a:p>
          <a:p>
            <a:r>
              <a:rPr lang="cs-CZ" sz="2400" b="1" dirty="0" smtClean="0"/>
              <a:t>Podává </a:t>
            </a:r>
            <a:r>
              <a:rPr lang="cs-CZ" sz="2400" dirty="0" smtClean="0"/>
              <a:t>se u toho, kdo rozhodnutí vydal (ve lhůtě 15 dní od doručení rozhodnutí)</a:t>
            </a:r>
          </a:p>
          <a:p>
            <a:pPr lvl="1"/>
            <a:r>
              <a:rPr lang="cs-CZ" sz="2000" dirty="0" smtClean="0"/>
              <a:t>Opětovně posuzuje své rozhodnutí</a:t>
            </a:r>
          </a:p>
          <a:p>
            <a:pPr lvl="1"/>
            <a:r>
              <a:rPr lang="cs-CZ" sz="2000" dirty="0" smtClean="0"/>
              <a:t>Předává spis (se svým stanoviskem) - </a:t>
            </a:r>
            <a:r>
              <a:rPr lang="cs-CZ" sz="2000" dirty="0" smtClean="0">
                <a:solidFill>
                  <a:srgbClr val="FF0000"/>
                </a:solidFill>
              </a:rPr>
              <a:t>do 30 dní (10)</a:t>
            </a:r>
          </a:p>
          <a:p>
            <a:r>
              <a:rPr lang="cs-CZ" sz="2400" dirty="0" smtClean="0"/>
              <a:t>Ve „</a:t>
            </a:r>
            <a:r>
              <a:rPr lang="cs-CZ" sz="2400" b="1" dirty="0" smtClean="0"/>
              <a:t>druhém stupni</a:t>
            </a:r>
            <a:r>
              <a:rPr lang="cs-CZ" sz="2400" dirty="0" smtClean="0"/>
              <a:t>“ </a:t>
            </a:r>
            <a:r>
              <a:rPr lang="cs-CZ" sz="2400" dirty="0" smtClean="0">
                <a:solidFill>
                  <a:schemeClr val="tx1"/>
                </a:solidFill>
              </a:rPr>
              <a:t>rozhoduje odvolací orgán </a:t>
            </a:r>
            <a:r>
              <a:rPr lang="cs-CZ" sz="2400" dirty="0" smtClean="0"/>
              <a:t>(ve lhůtě 30 dní od předání)</a:t>
            </a:r>
          </a:p>
          <a:p>
            <a:r>
              <a:rPr lang="cs-CZ" sz="2400" dirty="0" smtClean="0"/>
              <a:t>Možnosti (a důvody) rozhodnutí</a:t>
            </a:r>
            <a:r>
              <a:rPr lang="cs-CZ" sz="2400" dirty="0" smtClean="0"/>
              <a:t>…</a:t>
            </a:r>
            <a:endParaRPr lang="cs-CZ" sz="2400" dirty="0" smtClean="0"/>
          </a:p>
          <a:p>
            <a:endParaRPr lang="cs-CZ" sz="2400" dirty="0"/>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20</a:t>
            </a:fld>
            <a:endParaRPr lang="cs-CZ" dirty="0"/>
          </a:p>
        </p:txBody>
      </p:sp>
    </p:spTree>
    <p:extLst>
      <p:ext uri="{BB962C8B-B14F-4D97-AF65-F5344CB8AC3E}">
        <p14:creationId xmlns:p14="http://schemas.microsoft.com/office/powerpoint/2010/main" xmlns="" val="326554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Soudní přezkum</a:t>
            </a:r>
          </a:p>
        </p:txBody>
      </p:sp>
      <p:sp>
        <p:nvSpPr>
          <p:cNvPr id="3" name="Zástupný symbol pro obsah 2"/>
          <p:cNvSpPr>
            <a:spLocks noGrp="1"/>
          </p:cNvSpPr>
          <p:nvPr>
            <p:ph idx="1"/>
          </p:nvPr>
        </p:nvSpPr>
        <p:spPr>
          <a:xfrm>
            <a:off x="335361" y="1737360"/>
            <a:ext cx="11521278" cy="4355936"/>
          </a:xfrm>
        </p:spPr>
        <p:txBody>
          <a:bodyPr>
            <a:normAutofit/>
          </a:bodyPr>
          <a:lstStyle/>
          <a:p>
            <a:r>
              <a:rPr lang="cs-CZ" sz="2800" dirty="0"/>
              <a:t>realizován postupem dle zákona č. 150/2002 Sb. (</a:t>
            </a:r>
            <a:r>
              <a:rPr lang="cs-CZ" sz="2800" b="1" dirty="0"/>
              <a:t>soudní řád správní</a:t>
            </a:r>
            <a:r>
              <a:rPr lang="cs-CZ" sz="2800" dirty="0"/>
              <a:t>)</a:t>
            </a:r>
          </a:p>
          <a:p>
            <a:r>
              <a:rPr lang="cs-CZ" sz="2800" dirty="0"/>
              <a:t>přezkoumat lze</a:t>
            </a:r>
          </a:p>
          <a:p>
            <a:pPr lvl="1"/>
            <a:r>
              <a:rPr lang="cs-CZ" sz="2400" dirty="0"/>
              <a:t>rozhodnutí</a:t>
            </a:r>
          </a:p>
          <a:p>
            <a:pPr lvl="1"/>
            <a:r>
              <a:rPr lang="cs-CZ" sz="2400" dirty="0"/>
              <a:t>nečinnost</a:t>
            </a:r>
          </a:p>
          <a:p>
            <a:pPr lvl="1"/>
            <a:r>
              <a:rPr lang="cs-CZ" sz="2400" dirty="0"/>
              <a:t>jiný zásah</a:t>
            </a:r>
          </a:p>
          <a:p>
            <a:r>
              <a:rPr lang="cs-CZ" sz="2800" dirty="0"/>
              <a:t>uspokojení účastníka po podání žaloby (§ 153 </a:t>
            </a:r>
            <a:r>
              <a:rPr lang="cs-CZ" sz="2800" dirty="0" err="1"/>
              <a:t>SprŘ</a:t>
            </a:r>
            <a:r>
              <a:rPr lang="cs-CZ" sz="2800" dirty="0" smtClean="0"/>
              <a:t>)</a:t>
            </a:r>
            <a:endParaRPr lang="cs-CZ" sz="2800" dirty="0"/>
          </a:p>
        </p:txBody>
      </p:sp>
      <p:sp>
        <p:nvSpPr>
          <p:cNvPr id="6" name="Zástupný symbol pro číslo snímku 5"/>
          <p:cNvSpPr>
            <a:spLocks noGrp="1"/>
          </p:cNvSpPr>
          <p:nvPr>
            <p:ph type="sldNum" sz="quarter" idx="12"/>
          </p:nvPr>
        </p:nvSpPr>
        <p:spPr/>
        <p:txBody>
          <a:bodyPr/>
          <a:lstStyle/>
          <a:p>
            <a:pPr>
              <a:defRPr/>
            </a:pPr>
            <a:fld id="{2828D455-E0E5-49DD-878D-BEDC3B3387E1}" type="slidenum">
              <a:rPr lang="cs-CZ" smtClean="0"/>
              <a:pPr>
                <a:defRPr/>
              </a:pPr>
              <a:t>21</a:t>
            </a:fld>
            <a:endParaRPr lang="cs-CZ" dirty="0"/>
          </a:p>
        </p:txBody>
      </p:sp>
      <p:pic>
        <p:nvPicPr>
          <p:cNvPr id="5" name="Obrázek 4" descr="Un giallo da risolvere con Sherlock Holmes, al Civico Planetario di ..."/>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01525" y="2564904"/>
            <a:ext cx="2310958" cy="1494277"/>
          </a:xfrm>
          <a:prstGeom prst="rect">
            <a:avLst/>
          </a:prstGeom>
        </p:spPr>
      </p:pic>
    </p:spTree>
    <p:extLst>
      <p:ext uri="{BB962C8B-B14F-4D97-AF65-F5344CB8AC3E}">
        <p14:creationId xmlns:p14="http://schemas.microsoft.com/office/powerpoint/2010/main" xmlns="" val="93129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Dílčí poznámky</a:t>
            </a:r>
          </a:p>
        </p:txBody>
      </p:sp>
      <p:sp>
        <p:nvSpPr>
          <p:cNvPr id="3" name="Zástupný symbol pro obsah 2"/>
          <p:cNvSpPr>
            <a:spLocks noGrp="1"/>
          </p:cNvSpPr>
          <p:nvPr>
            <p:ph idx="1"/>
          </p:nvPr>
        </p:nvSpPr>
        <p:spPr/>
        <p:txBody>
          <a:bodyPr>
            <a:normAutofit/>
          </a:bodyPr>
          <a:lstStyle/>
          <a:p>
            <a:r>
              <a:rPr lang="cs-CZ" altLang="cs-CZ" sz="2800" dirty="0"/>
              <a:t>Není-li rozhodnutí správního orgánu zrušeno nebo změněno pro svou vadnost (nezákonnost či nesprávnost), má se za to, že je zákonné a správné – </a:t>
            </a:r>
            <a:r>
              <a:rPr lang="cs-CZ" altLang="cs-CZ" sz="2800" b="1" dirty="0"/>
              <a:t>presumpce správnosti</a:t>
            </a:r>
          </a:p>
          <a:p>
            <a:r>
              <a:rPr lang="cs-CZ" altLang="cs-CZ" sz="2800" dirty="0"/>
              <a:t>Je-li rozhodnutí nezákonné (tj. je-li pro nezákonnost zrušeno nebo změněno), může nastoupit také </a:t>
            </a:r>
            <a:r>
              <a:rPr lang="cs-CZ" altLang="cs-CZ" sz="2800" b="1" dirty="0"/>
              <a:t>odpovědnost za škodu </a:t>
            </a:r>
            <a:r>
              <a:rPr lang="cs-CZ" altLang="cs-CZ" sz="2800" dirty="0"/>
              <a:t>způsobenou při výkonu moci veřejné; podobně jedná-li se o jiný „úřední postup“ (např. „průtahy“) (srov. čl. 36 odst. 3 Listiny)</a:t>
            </a:r>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22</a:t>
            </a:fld>
            <a:endParaRPr lang="cs-CZ" dirty="0"/>
          </a:p>
        </p:txBody>
      </p:sp>
    </p:spTree>
    <p:extLst>
      <p:ext uri="{BB962C8B-B14F-4D97-AF65-F5344CB8AC3E}">
        <p14:creationId xmlns:p14="http://schemas.microsoft.com/office/powerpoint/2010/main" xmlns="" val="354431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správního řádu</a:t>
            </a:r>
          </a:p>
        </p:txBody>
      </p:sp>
      <p:sp>
        <p:nvSpPr>
          <p:cNvPr id="3" name="Zástupný symbol pro obsah 2"/>
          <p:cNvSpPr>
            <a:spLocks noGrp="1"/>
          </p:cNvSpPr>
          <p:nvPr>
            <p:ph idx="1"/>
          </p:nvPr>
        </p:nvSpPr>
        <p:spPr/>
        <p:txBody>
          <a:bodyPr>
            <a:normAutofit/>
          </a:bodyPr>
          <a:lstStyle/>
          <a:p>
            <a:r>
              <a:rPr lang="cs-CZ" sz="2200" b="1" dirty="0"/>
              <a:t>Část čtvrtá – vyjádření, osvědčení a sdělení (tzv. jiné správní úkony) </a:t>
            </a:r>
            <a:r>
              <a:rPr lang="cs-CZ" sz="2200" dirty="0"/>
              <a:t>(§ 154 – 158)</a:t>
            </a:r>
          </a:p>
          <a:p>
            <a:r>
              <a:rPr lang="cs-CZ" sz="2200" b="1" dirty="0"/>
              <a:t>Část pátá – veřejnoprávní smlouvy</a:t>
            </a:r>
            <a:r>
              <a:rPr lang="cs-CZ" sz="2200" dirty="0"/>
              <a:t> (§ 159 – 170)</a:t>
            </a:r>
          </a:p>
          <a:p>
            <a:r>
              <a:rPr lang="cs-CZ" sz="2200" b="1" dirty="0"/>
              <a:t>Část šestá – opatření obecní povahy</a:t>
            </a:r>
            <a:r>
              <a:rPr lang="cs-CZ" sz="2200" dirty="0"/>
              <a:t> (§ 171 – 174)</a:t>
            </a:r>
          </a:p>
          <a:p>
            <a:r>
              <a:rPr lang="cs-CZ" sz="2200" b="1" dirty="0"/>
              <a:t>Část sedmá – společná, přechodná a závěrečná ustanovení</a:t>
            </a:r>
          </a:p>
          <a:p>
            <a:pPr lvl="1"/>
            <a:r>
              <a:rPr lang="cs-CZ" sz="2200" dirty="0"/>
              <a:t>Stížnosti (§ 175), přesah (§ 177), určení nadřízeného správního orgánu (§ 178), přechodná a závěrečná ustanovení (§ 179 – 184)</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23</a:t>
            </a:fld>
            <a:endParaRPr lang="cs-CZ" dirty="0"/>
          </a:p>
        </p:txBody>
      </p:sp>
    </p:spTree>
    <p:extLst>
      <p:ext uri="{BB962C8B-B14F-4D97-AF65-F5344CB8AC3E}">
        <p14:creationId xmlns:p14="http://schemas.microsoft.com/office/powerpoint/2010/main" xmlns="" val="222663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Jiné správní úkony</a:t>
            </a:r>
            <a:endParaRPr lang="cs-CZ" dirty="0"/>
          </a:p>
        </p:txBody>
      </p:sp>
      <p:sp>
        <p:nvSpPr>
          <p:cNvPr id="3" name="Zástupný symbol pro obsah 2"/>
          <p:cNvSpPr>
            <a:spLocks noGrp="1"/>
          </p:cNvSpPr>
          <p:nvPr>
            <p:ph idx="1"/>
          </p:nvPr>
        </p:nvSpPr>
        <p:spPr/>
        <p:txBody>
          <a:bodyPr>
            <a:normAutofit/>
          </a:bodyPr>
          <a:lstStyle/>
          <a:p>
            <a:pPr>
              <a:buNone/>
              <a:defRPr/>
            </a:pPr>
            <a:r>
              <a:rPr lang="cs-CZ" sz="2400" dirty="0" smtClean="0"/>
              <a:t>=úkony správního orgánu, které nejsou rozhodnutími, nicméně mají právní význam</a:t>
            </a:r>
          </a:p>
          <a:p>
            <a:pPr>
              <a:defRPr/>
            </a:pPr>
            <a:r>
              <a:rPr lang="cs-CZ" sz="2400" dirty="0" smtClean="0"/>
              <a:t>Vyjádření</a:t>
            </a:r>
            <a:r>
              <a:rPr lang="cs-CZ" sz="2400" dirty="0" smtClean="0"/>
              <a:t>, </a:t>
            </a:r>
            <a:r>
              <a:rPr lang="cs-CZ" sz="2400" dirty="0" smtClean="0"/>
              <a:t>osvědčení, sdělení, stanoviska…</a:t>
            </a:r>
            <a:endParaRPr lang="cs-CZ" sz="2400" dirty="0" smtClean="0"/>
          </a:p>
          <a:p>
            <a:pPr>
              <a:defRPr/>
            </a:pPr>
            <a:r>
              <a:rPr lang="cs-CZ" sz="2400" dirty="0" smtClean="0"/>
              <a:t>Úprava v části IV. </a:t>
            </a:r>
            <a:r>
              <a:rPr lang="cs-CZ" sz="2400" dirty="0" err="1" smtClean="0"/>
              <a:t>SprŘ</a:t>
            </a:r>
            <a:r>
              <a:rPr lang="cs-CZ" sz="2400" dirty="0" smtClean="0"/>
              <a:t>, podpůrně </a:t>
            </a:r>
            <a:r>
              <a:rPr lang="cs-CZ" sz="2400" dirty="0" smtClean="0"/>
              <a:t>se použijí i další ustanovení zákona</a:t>
            </a:r>
          </a:p>
          <a:p>
            <a:pPr>
              <a:defRPr/>
            </a:pPr>
            <a:r>
              <a:rPr lang="cs-CZ" sz="2400" dirty="0" smtClean="0"/>
              <a:t>Přiměřeně se použijí pravidla pro </a:t>
            </a:r>
            <a:r>
              <a:rPr lang="cs-CZ" sz="2400" u="sng" dirty="0" err="1" smtClean="0"/>
              <a:t>přezkumné</a:t>
            </a:r>
            <a:r>
              <a:rPr lang="cs-CZ" sz="2400" u="sng" dirty="0" smtClean="0"/>
              <a:t> řízení </a:t>
            </a:r>
            <a:r>
              <a:rPr lang="cs-CZ" sz="2400" dirty="0" smtClean="0"/>
              <a:t>(§ 94 a </a:t>
            </a:r>
            <a:r>
              <a:rPr lang="cs-CZ" sz="2400" dirty="0" err="1" smtClean="0"/>
              <a:t>násl</a:t>
            </a:r>
            <a:r>
              <a:rPr lang="cs-CZ" sz="2400" dirty="0" smtClean="0"/>
              <a:t>.)</a:t>
            </a:r>
          </a:p>
          <a:p>
            <a:pPr>
              <a:defRPr/>
            </a:pPr>
            <a:r>
              <a:rPr lang="cs-CZ" sz="2400" dirty="0" smtClean="0"/>
              <a:t>Lze se bránit proti nečinnosti (</a:t>
            </a:r>
            <a:r>
              <a:rPr lang="cs-CZ" sz="2400" dirty="0" smtClean="0"/>
              <a:t>výslovně </a:t>
            </a:r>
            <a:r>
              <a:rPr lang="cs-CZ" sz="2400" dirty="0" smtClean="0"/>
              <a:t>u osvědčení)</a:t>
            </a:r>
          </a:p>
          <a:p>
            <a:pPr>
              <a:defRPr/>
            </a:pPr>
            <a:r>
              <a:rPr lang="cs-CZ" sz="2400" dirty="0" smtClean="0"/>
              <a:t>Lze je </a:t>
            </a:r>
            <a:r>
              <a:rPr lang="cs-CZ" sz="2400" u="sng" dirty="0" smtClean="0"/>
              <a:t>soudně přezkoumat</a:t>
            </a:r>
            <a:r>
              <a:rPr lang="cs-CZ" sz="2400" dirty="0" smtClean="0"/>
              <a:t>, pokud zasahují do postavení </a:t>
            </a:r>
            <a:r>
              <a:rPr lang="cs-CZ" sz="2400" dirty="0" smtClean="0"/>
              <a:t>dotčených </a:t>
            </a:r>
            <a:r>
              <a:rPr lang="cs-CZ" sz="2400" dirty="0" smtClean="0"/>
              <a:t>subjektů (dle § 65 odst. 1 SŘS</a:t>
            </a:r>
            <a:r>
              <a:rPr lang="cs-CZ" sz="2400" dirty="0" smtClean="0"/>
              <a:t>)</a:t>
            </a:r>
            <a:endParaRPr lang="cs-CZ" sz="2400" dirty="0" smtClean="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24</a:t>
            </a:fld>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solidFill>
                  <a:schemeClr val="tx2">
                    <a:satMod val="130000"/>
                  </a:schemeClr>
                </a:solidFill>
              </a:rPr>
              <a:t>Veřejnoprávní smlouvy</a:t>
            </a:r>
          </a:p>
        </p:txBody>
      </p:sp>
      <p:sp>
        <p:nvSpPr>
          <p:cNvPr id="22531" name="Zástupný symbol pro obsah 2"/>
          <p:cNvSpPr>
            <a:spLocks noGrp="1"/>
          </p:cNvSpPr>
          <p:nvPr>
            <p:ph idx="1"/>
          </p:nvPr>
        </p:nvSpPr>
        <p:spPr>
          <a:xfrm>
            <a:off x="1097280" y="2204864"/>
            <a:ext cx="10058400" cy="4043536"/>
          </a:xfrm>
        </p:spPr>
        <p:txBody>
          <a:bodyPr>
            <a:normAutofit/>
          </a:bodyPr>
          <a:lstStyle/>
          <a:p>
            <a:pPr eaLnBrk="1" hangingPunct="1"/>
            <a:r>
              <a:rPr lang="cs-CZ" sz="3200" b="1" dirty="0"/>
              <a:t>Veřejnoprávní smlouva </a:t>
            </a:r>
            <a:r>
              <a:rPr lang="cs-CZ" sz="3200" dirty="0"/>
              <a:t>= dvoustranný nebo vícestranný PÚ, který zakládá, mění nebo ruší práva a povinnosti v oblasti veřejného práva.</a:t>
            </a:r>
          </a:p>
          <a:p>
            <a:pPr eaLnBrk="1" hangingPunct="1"/>
            <a:endParaRPr lang="cs-CZ" sz="3200" dirty="0"/>
          </a:p>
          <a:p>
            <a:pPr marL="4357602" lvl="8"/>
            <a:r>
              <a:rPr lang="cs-CZ" sz="3200" dirty="0"/>
              <a:t>Koordinační</a:t>
            </a:r>
          </a:p>
          <a:p>
            <a:pPr marL="4357602" lvl="8"/>
            <a:r>
              <a:rPr lang="cs-CZ" sz="3200" dirty="0"/>
              <a:t>Subordinační</a:t>
            </a:r>
          </a:p>
          <a:p>
            <a:pPr marL="4357602" lvl="8"/>
            <a:r>
              <a:rPr lang="cs-CZ" sz="3200" dirty="0"/>
              <a:t>Mezi účastníky</a:t>
            </a:r>
          </a:p>
        </p:txBody>
      </p:sp>
      <p:pic>
        <p:nvPicPr>
          <p:cNvPr id="22532" name="Obrázek 3" descr="agreement.gif"/>
          <p:cNvPicPr>
            <a:picLocks noChangeAspect="1"/>
          </p:cNvPicPr>
          <p:nvPr/>
        </p:nvPicPr>
        <p:blipFill>
          <a:blip r:embed="rId2" cstate="print"/>
          <a:srcRect/>
          <a:stretch>
            <a:fillRect/>
          </a:stretch>
        </p:blipFill>
        <p:spPr bwMode="auto">
          <a:xfrm>
            <a:off x="1775520" y="3861048"/>
            <a:ext cx="2287588" cy="2085975"/>
          </a:xfrm>
          <a:prstGeom prst="rect">
            <a:avLst/>
          </a:prstGeom>
          <a:noFill/>
          <a:ln w="9525">
            <a:noFill/>
            <a:miter lim="800000"/>
            <a:headEnd/>
            <a:tailEnd/>
          </a:ln>
        </p:spPr>
      </p:pic>
    </p:spTree>
    <p:extLst>
      <p:ext uri="{BB962C8B-B14F-4D97-AF65-F5344CB8AC3E}">
        <p14:creationId xmlns:p14="http://schemas.microsoft.com/office/powerpoint/2010/main" xmlns="" val="138438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Druhy veřejnoprávních smluv</a:t>
            </a:r>
          </a:p>
        </p:txBody>
      </p:sp>
      <p:sp>
        <p:nvSpPr>
          <p:cNvPr id="23555" name="Zástupný symbol pro obsah 2"/>
          <p:cNvSpPr>
            <a:spLocks noGrp="1"/>
          </p:cNvSpPr>
          <p:nvPr>
            <p:ph idx="1"/>
          </p:nvPr>
        </p:nvSpPr>
        <p:spPr>
          <a:xfrm>
            <a:off x="1097280" y="1916832"/>
            <a:ext cx="10058400" cy="4331568"/>
          </a:xfrm>
        </p:spPr>
        <p:txBody>
          <a:bodyPr/>
          <a:lstStyle/>
          <a:p>
            <a:pPr>
              <a:spcAft>
                <a:spcPts val="600"/>
              </a:spcAft>
              <a:buNone/>
            </a:pPr>
            <a:r>
              <a:rPr lang="cs-CZ" sz="2800" b="1" dirty="0">
                <a:latin typeface="Calibri" pitchFamily="34" charset="0"/>
              </a:rPr>
              <a:t>Koordinační</a:t>
            </a:r>
          </a:p>
          <a:p>
            <a:pPr>
              <a:spcAft>
                <a:spcPts val="600"/>
              </a:spcAft>
              <a:buFont typeface="Arial" charset="0"/>
              <a:buChar char="•"/>
            </a:pPr>
            <a:r>
              <a:rPr lang="cs-CZ" sz="2400" dirty="0">
                <a:latin typeface="Calibri" pitchFamily="34" charset="0"/>
              </a:rPr>
              <a:t>Vykonavatele </a:t>
            </a:r>
            <a:r>
              <a:rPr lang="cs-CZ" sz="2400" dirty="0" err="1">
                <a:latin typeface="Calibri" pitchFamily="34" charset="0"/>
              </a:rPr>
              <a:t>VeSpr</a:t>
            </a:r>
            <a:r>
              <a:rPr lang="cs-CZ" sz="2400" dirty="0">
                <a:latin typeface="Calibri" pitchFamily="34" charset="0"/>
              </a:rPr>
              <a:t> (s právní subjektivitou) navzájem</a:t>
            </a:r>
          </a:p>
          <a:p>
            <a:pPr>
              <a:spcAft>
                <a:spcPts val="600"/>
              </a:spcAft>
              <a:buFont typeface="Arial" charset="0"/>
              <a:buChar char="•"/>
            </a:pPr>
            <a:r>
              <a:rPr lang="cs-CZ" sz="2400" dirty="0">
                <a:latin typeface="Calibri" pitchFamily="34" charset="0"/>
              </a:rPr>
              <a:t>Předmětem je zajišťování úkolů plynoucích z výkonu </a:t>
            </a:r>
            <a:r>
              <a:rPr lang="cs-CZ" sz="2400" dirty="0" err="1">
                <a:latin typeface="Calibri" pitchFamily="34" charset="0"/>
              </a:rPr>
              <a:t>VeSpr</a:t>
            </a:r>
            <a:endParaRPr lang="cs-CZ" sz="2400" dirty="0">
              <a:latin typeface="Calibri" pitchFamily="34" charset="0"/>
            </a:endParaRPr>
          </a:p>
          <a:p>
            <a:pPr lvl="1">
              <a:spcAft>
                <a:spcPts val="600"/>
              </a:spcAft>
              <a:buFont typeface="Arial" charset="0"/>
              <a:buChar char="•"/>
            </a:pPr>
            <a:r>
              <a:rPr lang="cs-CZ" sz="2000" dirty="0">
                <a:latin typeface="Calibri" pitchFamily="34" charset="0"/>
              </a:rPr>
              <a:t>Zpravidla jen stanoví-li tak zvláštní zákon a </a:t>
            </a:r>
          </a:p>
          <a:p>
            <a:pPr lvl="1">
              <a:spcAft>
                <a:spcPts val="600"/>
              </a:spcAft>
              <a:buFont typeface="Arial" charset="0"/>
              <a:buChar char="•"/>
            </a:pPr>
            <a:r>
              <a:rPr lang="cs-CZ" sz="2000" dirty="0">
                <a:latin typeface="Calibri" pitchFamily="34" charset="0"/>
              </a:rPr>
              <a:t>Zpravidla jen se souhlasem nadřízeného správního orgánu</a:t>
            </a:r>
          </a:p>
          <a:p>
            <a:pPr>
              <a:spcAft>
                <a:spcPts val="600"/>
              </a:spcAft>
              <a:buFont typeface="Arial" charset="0"/>
              <a:buChar char="•"/>
            </a:pPr>
            <a:r>
              <a:rPr lang="cs-CZ" sz="2400" dirty="0">
                <a:latin typeface="Calibri" pitchFamily="34" charset="0"/>
              </a:rPr>
              <a:t>Např. zajišťování elektronické úřední desky (26/3 </a:t>
            </a:r>
            <a:r>
              <a:rPr lang="cs-CZ" sz="2400" dirty="0" err="1">
                <a:latin typeface="Calibri" pitchFamily="34" charset="0"/>
              </a:rPr>
              <a:t>SprŘ</a:t>
            </a:r>
            <a:r>
              <a:rPr lang="cs-CZ" sz="2400" dirty="0">
                <a:latin typeface="Calibri" pitchFamily="34" charset="0"/>
              </a:rPr>
              <a:t>), výkon obecní policie (3a Z o obecní policii)</a:t>
            </a:r>
          </a:p>
          <a:p>
            <a:pPr>
              <a:spcAft>
                <a:spcPts val="600"/>
              </a:spcAft>
              <a:buFont typeface="Arial" charset="0"/>
              <a:buChar char="•"/>
            </a:pPr>
            <a:r>
              <a:rPr lang="cs-CZ" sz="2400" dirty="0">
                <a:latin typeface="Calibri" pitchFamily="34" charset="0"/>
              </a:rPr>
              <a:t>Dohoda o sloučení obcí (19/1), dohoda o připojení obce k jiné obci (19/3) či dohoda o změně hranic (26 Z o Obcích)</a:t>
            </a:r>
            <a:endParaRPr lang="cs-CZ" sz="2400" dirty="0"/>
          </a:p>
        </p:txBody>
      </p:sp>
    </p:spTree>
    <p:extLst>
      <p:ext uri="{BB962C8B-B14F-4D97-AF65-F5344CB8AC3E}">
        <p14:creationId xmlns:p14="http://schemas.microsoft.com/office/powerpoint/2010/main" xmlns="" val="427194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0" y="0"/>
            <a:ext cx="9144000" cy="5848350"/>
          </a:xfrm>
          <a:prstGeom prst="rect">
            <a:avLst/>
          </a:prstGeom>
        </p:spPr>
        <p:txBody>
          <a:bodyPr>
            <a:spAutoFit/>
          </a:bodyPr>
          <a:lstStyle/>
          <a:p>
            <a:pPr algn="ctr">
              <a:defRPr/>
            </a:pPr>
            <a:r>
              <a:rPr lang="cs-CZ" sz="2200" u="sng" dirty="0"/>
              <a:t>§ 63 zákona o obcích</a:t>
            </a:r>
          </a:p>
          <a:p>
            <a:pPr>
              <a:defRPr/>
            </a:pPr>
            <a:endParaRPr lang="cs-CZ" sz="2200" dirty="0"/>
          </a:p>
          <a:p>
            <a:pPr>
              <a:defRPr/>
            </a:pPr>
            <a:r>
              <a:rPr lang="cs-CZ" sz="2200" dirty="0"/>
              <a:t>	(1) Obce, jejichž orgány vykonávají přenesenou působnost ve stejném správním obvodu obce s rozšířenou působností, mohou uzavřít veřejnoprávní smlouvu, podle níž budou orgány jedné obce vykonávat přenesenou působnost nebo část přenesené působnosti pro orgány jiné obce (jiných obcí), která je (které jsou) účastníkem veřejnoprávní smlouvy. Předmětem veřejnoprávní smlouvy nemůže být přenesená působnost, která je na základě zákona svěřena orgánům jen některých obcí. K uzavření veřejnoprávní smlouvy je třeba souhlasu krajského úřadu.</a:t>
            </a:r>
          </a:p>
          <a:p>
            <a:pPr>
              <a:defRPr/>
            </a:pPr>
            <a:r>
              <a:rPr lang="cs-CZ" sz="2200" dirty="0"/>
              <a:t> 	(2) Veřejnoprávní smlouva musí obsahovat</a:t>
            </a:r>
          </a:p>
          <a:p>
            <a:pPr marL="342900" indent="-342900">
              <a:buFontTx/>
              <a:buAutoNum type="alphaLcParenR"/>
              <a:defRPr/>
            </a:pPr>
            <a:r>
              <a:rPr lang="cs-CZ" sz="2200" dirty="0"/>
              <a:t>označení účastníků smlouvy,</a:t>
            </a:r>
          </a:p>
          <a:p>
            <a:pPr marL="342900" indent="-342900">
              <a:buFontTx/>
              <a:buAutoNum type="alphaLcParenR"/>
              <a:defRPr/>
            </a:pPr>
            <a:r>
              <a:rPr lang="cs-CZ" sz="2200" dirty="0"/>
              <a:t>dobu trvání smlouvy,</a:t>
            </a:r>
          </a:p>
          <a:p>
            <a:pPr>
              <a:defRPr/>
            </a:pPr>
            <a:r>
              <a:rPr lang="cs-CZ" sz="2200" dirty="0"/>
              <a:t>c) určení rozsahu přenesené působnosti, kterou budou orgány obce vykonávat pro orgány jiné obce (jiných obcí), a</a:t>
            </a:r>
          </a:p>
          <a:p>
            <a:pPr>
              <a:defRPr/>
            </a:pPr>
            <a:r>
              <a:rPr lang="cs-CZ" sz="2200" dirty="0"/>
              <a:t>d) způsob úhrady nákladů spojených s výkonem přenesené působnosti podle písmene c).</a:t>
            </a:r>
          </a:p>
        </p:txBody>
      </p:sp>
      <p:pic>
        <p:nvPicPr>
          <p:cNvPr id="17411" name="Obrázek 2" descr="attachment.png"/>
          <p:cNvPicPr>
            <a:picLocks noChangeAspect="1"/>
          </p:cNvPicPr>
          <p:nvPr/>
        </p:nvPicPr>
        <p:blipFill>
          <a:blip r:embed="rId2" cstate="print"/>
          <a:srcRect/>
          <a:stretch>
            <a:fillRect/>
          </a:stretch>
        </p:blipFill>
        <p:spPr bwMode="auto">
          <a:xfrm>
            <a:off x="9155114" y="2857500"/>
            <a:ext cx="1512887" cy="1512888"/>
          </a:xfrm>
          <a:prstGeom prst="rect">
            <a:avLst/>
          </a:prstGeom>
          <a:noFill/>
          <a:ln w="9525">
            <a:noFill/>
            <a:miter lim="800000"/>
            <a:headEnd/>
            <a:tailEnd/>
          </a:ln>
        </p:spPr>
      </p:pic>
    </p:spTree>
    <p:extLst>
      <p:ext uri="{BB962C8B-B14F-4D97-AF65-F5344CB8AC3E}">
        <p14:creationId xmlns:p14="http://schemas.microsoft.com/office/powerpoint/2010/main" xmlns="" val="906250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24000" y="0"/>
            <a:ext cx="9144000" cy="6248400"/>
          </a:xfrm>
          <a:prstGeom prst="rect">
            <a:avLst/>
          </a:prstGeom>
        </p:spPr>
        <p:txBody>
          <a:bodyPr>
            <a:spAutoFit/>
          </a:bodyPr>
          <a:lstStyle/>
          <a:p>
            <a:pPr algn="ctr">
              <a:defRPr/>
            </a:pPr>
            <a:r>
              <a:rPr lang="cs-CZ" sz="2000" u="sng" dirty="0"/>
              <a:t>§ 3a zákona č. 553/1991 Sb., o obecní policii</a:t>
            </a:r>
          </a:p>
          <a:p>
            <a:pPr algn="ctr">
              <a:defRPr/>
            </a:pPr>
            <a:endParaRPr lang="cs-CZ" sz="2000" u="sng" dirty="0"/>
          </a:p>
          <a:p>
            <a:pPr>
              <a:defRPr/>
            </a:pPr>
            <a:r>
              <a:rPr lang="cs-CZ" sz="2000" dirty="0"/>
              <a:t>	(1) Obec nebo obce, které nezřídily obecní policii, mohou uzavřít s jinou obcí v témže vyšším územním samosprávném celku (kraji), která obecní policii zřídila, veřejnoprávní smlouvu, na jejímž základě bude obecní policie této obce vykonávat úkoly stanovené tímto nebo zvláštním zákonem na území obce nebo obcí, které obecní policii nezřídily a jsou smluvními stranami této smlouvy.</a:t>
            </a:r>
          </a:p>
          <a:p>
            <a:pPr>
              <a:defRPr/>
            </a:pPr>
            <a:r>
              <a:rPr lang="cs-CZ" sz="2000" dirty="0"/>
              <a:t>	(2) Veřejnoprávní smlouva podle odstavce 1 vyžaduje ke svému uzavření nebo změně obsahu souhlasu krajského úřadu. O udělení souhlasu rozhoduje krajský úřad v přenesené působnosti ve správním řízení podle zvláštního zákona.</a:t>
            </a:r>
          </a:p>
          <a:p>
            <a:pPr>
              <a:defRPr/>
            </a:pPr>
            <a:r>
              <a:rPr lang="cs-CZ" sz="2000" dirty="0"/>
              <a:t>	(3) Veřejnoprávní smlouva podle odstavce 1 musí obsahovat</a:t>
            </a:r>
          </a:p>
          <a:p>
            <a:pPr marL="342900" indent="-342900">
              <a:buFontTx/>
              <a:buAutoNum type="alphaLcParenR"/>
              <a:defRPr/>
            </a:pPr>
            <a:r>
              <a:rPr lang="cs-CZ" sz="2000" dirty="0"/>
              <a:t>označení obcí, které jsou jejími smluvními stranami,</a:t>
            </a:r>
          </a:p>
          <a:p>
            <a:pPr>
              <a:defRPr/>
            </a:pPr>
            <a:r>
              <a:rPr lang="cs-CZ" sz="2000" dirty="0"/>
              <a:t>b) určení rozsahu úkolů podle tohoto nebo zvláštního zákona, které bude obecní policie vykonávat na území obce nebo obcí, které obecní policii nezřídily a které jsou smluvními stranami této smlouvy, jakož i den, od kterého bude obecní policie tyto úkoly vykonávat, </a:t>
            </a:r>
          </a:p>
          <a:p>
            <a:pPr>
              <a:defRPr/>
            </a:pPr>
            <a:r>
              <a:rPr lang="cs-CZ" sz="2000" dirty="0"/>
              <a:t>c) způsob úhrady nákladů spojených s výkonem úkolů podle písmena b).</a:t>
            </a:r>
          </a:p>
          <a:p>
            <a:pPr>
              <a:defRPr/>
            </a:pPr>
            <a:r>
              <a:rPr lang="cs-CZ" sz="2000" dirty="0"/>
              <a:t> 	(4) Obec, která obecní policii nezřídila a je smluvní stranou veřejnoprávní smlouvy podle odstavce 1, vydá strážníkovi obce druhé smluvní strany této smlouvy písemné zmocnění, kterým prokazuje oprávněnost výkonu pravomoci na jejím území.</a:t>
            </a:r>
          </a:p>
        </p:txBody>
      </p:sp>
      <p:pic>
        <p:nvPicPr>
          <p:cNvPr id="18435" name="Obrázek 6" descr="attachment.png"/>
          <p:cNvPicPr>
            <a:picLocks noChangeAspect="1"/>
          </p:cNvPicPr>
          <p:nvPr/>
        </p:nvPicPr>
        <p:blipFill>
          <a:blip r:embed="rId2" cstate="print"/>
          <a:srcRect/>
          <a:stretch>
            <a:fillRect/>
          </a:stretch>
        </p:blipFill>
        <p:spPr bwMode="auto">
          <a:xfrm>
            <a:off x="9537700" y="2786064"/>
            <a:ext cx="928688" cy="928687"/>
          </a:xfrm>
          <a:prstGeom prst="rect">
            <a:avLst/>
          </a:prstGeom>
          <a:noFill/>
          <a:ln w="9525">
            <a:noFill/>
            <a:miter lim="800000"/>
            <a:headEnd/>
            <a:tailEnd/>
          </a:ln>
        </p:spPr>
      </p:pic>
      <p:pic>
        <p:nvPicPr>
          <p:cNvPr id="18436" name="Obrázek 7" descr="attachment.png"/>
          <p:cNvPicPr>
            <a:picLocks noChangeAspect="1"/>
          </p:cNvPicPr>
          <p:nvPr/>
        </p:nvPicPr>
        <p:blipFill>
          <a:blip r:embed="rId2" cstate="print"/>
          <a:srcRect/>
          <a:stretch>
            <a:fillRect/>
          </a:stretch>
        </p:blipFill>
        <p:spPr bwMode="auto">
          <a:xfrm>
            <a:off x="9239250" y="2857500"/>
            <a:ext cx="928688" cy="928688"/>
          </a:xfrm>
          <a:prstGeom prst="rect">
            <a:avLst/>
          </a:prstGeom>
          <a:noFill/>
          <a:ln w="9525">
            <a:noFill/>
            <a:miter lim="800000"/>
            <a:headEnd/>
            <a:tailEnd/>
          </a:ln>
        </p:spPr>
      </p:pic>
    </p:spTree>
    <p:extLst>
      <p:ext uri="{BB962C8B-B14F-4D97-AF65-F5344CB8AC3E}">
        <p14:creationId xmlns:p14="http://schemas.microsoft.com/office/powerpoint/2010/main" xmlns="" val="414398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Druhy veřejnoprávních smluv</a:t>
            </a:r>
          </a:p>
        </p:txBody>
      </p:sp>
      <p:sp>
        <p:nvSpPr>
          <p:cNvPr id="24579" name="Zástupný symbol pro obsah 2"/>
          <p:cNvSpPr>
            <a:spLocks noGrp="1"/>
          </p:cNvSpPr>
          <p:nvPr>
            <p:ph idx="1"/>
          </p:nvPr>
        </p:nvSpPr>
        <p:spPr>
          <a:xfrm>
            <a:off x="1097280" y="1737360"/>
            <a:ext cx="10058400" cy="4283928"/>
          </a:xfrm>
        </p:spPr>
        <p:txBody>
          <a:bodyPr>
            <a:noAutofit/>
          </a:bodyPr>
          <a:lstStyle/>
          <a:p>
            <a:pPr>
              <a:spcAft>
                <a:spcPts val="600"/>
              </a:spcAft>
              <a:buNone/>
            </a:pPr>
            <a:r>
              <a:rPr lang="cs-CZ" sz="2800" b="1" dirty="0">
                <a:latin typeface="Calibri" pitchFamily="34" charset="0"/>
              </a:rPr>
              <a:t>Subordinační</a:t>
            </a:r>
          </a:p>
          <a:p>
            <a:pPr>
              <a:spcAft>
                <a:spcPts val="600"/>
              </a:spcAft>
              <a:buFont typeface="Arial" charset="0"/>
              <a:buChar char="•"/>
            </a:pPr>
            <a:r>
              <a:rPr lang="cs-CZ" sz="2800" dirty="0">
                <a:latin typeface="Calibri" pitchFamily="34" charset="0"/>
              </a:rPr>
              <a:t>Správní orgán jménem osoby, za kterou jedná, s osobou, která by byla hlavním účastníkem (27/1 </a:t>
            </a:r>
            <a:r>
              <a:rPr lang="cs-CZ" sz="2800" dirty="0" err="1">
                <a:latin typeface="Calibri" pitchFamily="34" charset="0"/>
              </a:rPr>
              <a:t>SprŘ</a:t>
            </a:r>
            <a:r>
              <a:rPr lang="cs-CZ" sz="2800" dirty="0">
                <a:latin typeface="Calibri" pitchFamily="34" charset="0"/>
              </a:rPr>
              <a:t>), kdyby probíhalo správní řízení (podle části II. </a:t>
            </a:r>
            <a:r>
              <a:rPr lang="cs-CZ" sz="2800" dirty="0" err="1">
                <a:latin typeface="Calibri" pitchFamily="34" charset="0"/>
              </a:rPr>
              <a:t>SprŘ</a:t>
            </a:r>
            <a:r>
              <a:rPr lang="cs-CZ" sz="2800" dirty="0">
                <a:latin typeface="Calibri" pitchFamily="34" charset="0"/>
              </a:rPr>
              <a:t>), a to i namísto rozhodnutí </a:t>
            </a:r>
          </a:p>
          <a:p>
            <a:pPr lvl="1">
              <a:spcAft>
                <a:spcPts val="600"/>
              </a:spcAft>
              <a:buFont typeface="Arial" charset="0"/>
              <a:buChar char="•"/>
            </a:pPr>
            <a:r>
              <a:rPr lang="cs-CZ" sz="2400" dirty="0">
                <a:latin typeface="Calibri" pitchFamily="34" charset="0"/>
              </a:rPr>
              <a:t> Stanoví-li tak zvláštní zákon</a:t>
            </a:r>
          </a:p>
          <a:p>
            <a:pPr lvl="1">
              <a:spcAft>
                <a:spcPts val="600"/>
              </a:spcAft>
              <a:buFont typeface="Arial" charset="0"/>
              <a:buChar char="•"/>
            </a:pPr>
            <a:r>
              <a:rPr lang="cs-CZ" sz="2400" dirty="0">
                <a:latin typeface="Calibri" pitchFamily="34" charset="0"/>
              </a:rPr>
              <a:t> Souhlasí-li ostatní účastníci, i vedlejší (27/2,3)</a:t>
            </a:r>
          </a:p>
          <a:p>
            <a:pPr>
              <a:spcAft>
                <a:spcPts val="600"/>
              </a:spcAft>
              <a:buFont typeface="Arial" charset="0"/>
              <a:buChar char="•"/>
            </a:pPr>
            <a:r>
              <a:rPr lang="cs-CZ" sz="2800" i="1" dirty="0">
                <a:latin typeface="Calibri" pitchFamily="34" charset="0"/>
              </a:rPr>
              <a:t>Územní rozhodnutí lze nahradit územním souhlasem za podmínek uvedených v § 96 nebo veřejnoprávní smlouvou za podmínek uvedených v § 78a</a:t>
            </a:r>
            <a:r>
              <a:rPr lang="cs-CZ" sz="2800" dirty="0">
                <a:latin typeface="Calibri" pitchFamily="34" charset="0"/>
              </a:rPr>
              <a:t> (§ 78 </a:t>
            </a:r>
            <a:r>
              <a:rPr lang="cs-CZ" sz="2800" dirty="0" err="1">
                <a:latin typeface="Calibri" pitchFamily="34" charset="0"/>
              </a:rPr>
              <a:t>StavZ</a:t>
            </a:r>
            <a:r>
              <a:rPr lang="cs-CZ" sz="2800" dirty="0">
                <a:latin typeface="Calibri" pitchFamily="34" charset="0"/>
              </a:rPr>
              <a:t>)</a:t>
            </a:r>
          </a:p>
        </p:txBody>
      </p:sp>
    </p:spTree>
    <p:extLst>
      <p:ext uri="{BB962C8B-B14F-4D97-AF65-F5344CB8AC3E}">
        <p14:creationId xmlns:p14="http://schemas.microsoft.com/office/powerpoint/2010/main" xmlns="" val="30282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Výhrada zákona</a:t>
            </a:r>
          </a:p>
        </p:txBody>
      </p:sp>
      <p:sp>
        <p:nvSpPr>
          <p:cNvPr id="3" name="Zástupný symbol pro obsah 2"/>
          <p:cNvSpPr>
            <a:spLocks noGrp="1"/>
          </p:cNvSpPr>
          <p:nvPr>
            <p:ph idx="1"/>
          </p:nvPr>
        </p:nvSpPr>
        <p:spPr/>
        <p:txBody>
          <a:bodyPr>
            <a:noAutofit/>
          </a:bodyPr>
          <a:lstStyle/>
          <a:p>
            <a:pPr>
              <a:buNone/>
            </a:pPr>
            <a:r>
              <a:rPr lang="cs-CZ" sz="2400" b="1" dirty="0"/>
              <a:t>Čl. 2 Ústavy ČR</a:t>
            </a:r>
          </a:p>
          <a:p>
            <a:pPr>
              <a:buNone/>
            </a:pPr>
            <a:r>
              <a:rPr lang="cs-CZ" sz="2400" i="1" dirty="0"/>
              <a:t>(3) Státní moc slouží všem občanům a lze ji uplatňovat jen v případech, v mezích a způsoby, které stanoví zákon.</a:t>
            </a:r>
          </a:p>
          <a:p>
            <a:pPr>
              <a:buNone/>
            </a:pPr>
            <a:r>
              <a:rPr lang="cs-CZ" sz="2400" i="1" dirty="0"/>
              <a:t>(4) Každý občan může činit, co není zákonem zakázáno, a nikdo nesmí být nucen činit, co zákon neukládá.</a:t>
            </a:r>
          </a:p>
          <a:p>
            <a:pPr>
              <a:buNone/>
            </a:pPr>
            <a:r>
              <a:rPr lang="cs-CZ" sz="2400" b="1" dirty="0"/>
              <a:t>Čl. 2 Listiny základních práv a svobod</a:t>
            </a:r>
          </a:p>
          <a:p>
            <a:pPr>
              <a:buNone/>
            </a:pPr>
            <a:r>
              <a:rPr lang="cs-CZ" sz="2400" i="1" dirty="0"/>
              <a:t>(2) Státní moc lze uplatňovat jen v případech a v mezích stanoveným zákonem, a to způsobem, který zákon stanoví.</a:t>
            </a:r>
          </a:p>
          <a:p>
            <a:pPr>
              <a:buNone/>
            </a:pPr>
            <a:r>
              <a:rPr lang="cs-CZ" sz="2400" i="1" dirty="0"/>
              <a:t>(3) Každý může činit, co není zákonem zakázáno, a nikdo nesmí být nucen činit, co zákon neukládá.</a:t>
            </a:r>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3</a:t>
            </a:fld>
            <a:endParaRPr lang="cs-CZ" dirty="0"/>
          </a:p>
        </p:txBody>
      </p:sp>
    </p:spTree>
    <p:extLst>
      <p:ext uri="{BB962C8B-B14F-4D97-AF65-F5344CB8AC3E}">
        <p14:creationId xmlns:p14="http://schemas.microsoft.com/office/powerpoint/2010/main" xmlns="" val="328367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délník 1"/>
          <p:cNvSpPr>
            <a:spLocks noChangeArrowheads="1"/>
          </p:cNvSpPr>
          <p:nvPr/>
        </p:nvSpPr>
        <p:spPr bwMode="auto">
          <a:xfrm>
            <a:off x="1524000" y="0"/>
            <a:ext cx="9144000" cy="5632450"/>
          </a:xfrm>
          <a:prstGeom prst="rect">
            <a:avLst/>
          </a:prstGeom>
          <a:noFill/>
          <a:ln w="9525">
            <a:noFill/>
            <a:miter lim="800000"/>
            <a:headEnd/>
            <a:tailEnd/>
          </a:ln>
        </p:spPr>
        <p:txBody>
          <a:bodyPr>
            <a:spAutoFit/>
          </a:bodyPr>
          <a:lstStyle/>
          <a:p>
            <a:pPr algn="ctr"/>
            <a:r>
              <a:rPr lang="cs-CZ" sz="2000" u="sng" dirty="0">
                <a:latin typeface="Calibri" pitchFamily="34" charset="0"/>
              </a:rPr>
              <a:t>§ 78 Stavebního zákona</a:t>
            </a:r>
          </a:p>
          <a:p>
            <a:endParaRPr lang="cs-CZ" sz="2000" dirty="0">
              <a:latin typeface="Calibri" pitchFamily="34" charset="0"/>
            </a:endParaRPr>
          </a:p>
          <a:p>
            <a:r>
              <a:rPr lang="cs-CZ" sz="2000" dirty="0">
                <a:latin typeface="Calibri" pitchFamily="34" charset="0"/>
              </a:rPr>
              <a:t>	(1) Územní rozhodnutí lze nahradit územním souhlasem za podmínek uvedených v § 96 nebo veřejnoprávní smlouvou za podmínek uvedených v § 78a.</a:t>
            </a:r>
          </a:p>
          <a:p>
            <a:r>
              <a:rPr lang="cs-CZ" sz="2000" dirty="0">
                <a:latin typeface="Calibri" pitchFamily="34" charset="0"/>
              </a:rPr>
              <a:t> 	(2) Územní rozhodnutí se nevydává, pokud jej nahrazuje regulační plán.</a:t>
            </a:r>
          </a:p>
          <a:p>
            <a:r>
              <a:rPr lang="cs-CZ" sz="2000" dirty="0">
                <a:latin typeface="Calibri" pitchFamily="34" charset="0"/>
              </a:rPr>
              <a:t> 	(3) Stavební úřad může vést společné územní a stavební řízení podle § 94a, jsou-li podmínky v území jednoznačné, zejména je-li pro území vydán územní plán nebo regulační plán.</a:t>
            </a:r>
          </a:p>
          <a:p>
            <a:r>
              <a:rPr lang="cs-CZ" sz="2000" dirty="0">
                <a:latin typeface="Calibri" pitchFamily="34" charset="0"/>
              </a:rPr>
              <a:t> 	(4) Stavební úřad může podle § 96a spojit vydání územního souhlasu se souhlasem s provedením ohlášeného stavebního záměru.</a:t>
            </a:r>
          </a:p>
          <a:p>
            <a:r>
              <a:rPr lang="cs-CZ" sz="2000" dirty="0">
                <a:latin typeface="Calibri" pitchFamily="34" charset="0"/>
              </a:rPr>
              <a:t> 	(5) Pokud je možné nahradit územní rozhodnutí veřejnoprávní smlouvou (§ 78a) a současně je možné nahradit stavební povolení veřejnoprávní smlouvou (§ 116), lze uzavřít veřejnoprávní smlouvu, která nahradí současně územní rozhodnutí a stavební povolení.</a:t>
            </a:r>
          </a:p>
          <a:p>
            <a:r>
              <a:rPr lang="cs-CZ" sz="2000" dirty="0">
                <a:latin typeface="Calibri" pitchFamily="34" charset="0"/>
              </a:rPr>
              <a:t> 	(6) Stavební úřad může v územním rozhodnutí u staveb a terénních úprav uvedených v § 104 odst. 1 písm. f) až i), jestliže to nevylučuje povaha věci, ochrana veřejných zájmů podle zvláštních právních předpisů nebo ochrana práv účastníků řízení, stanovit, že k jejich provedení nebude vyžadovat ohlášení.</a:t>
            </a:r>
          </a:p>
        </p:txBody>
      </p:sp>
      <p:pic>
        <p:nvPicPr>
          <p:cNvPr id="21507" name="Obrázek 2" descr="attachment.png"/>
          <p:cNvPicPr>
            <a:picLocks noChangeAspect="1"/>
          </p:cNvPicPr>
          <p:nvPr/>
        </p:nvPicPr>
        <p:blipFill>
          <a:blip r:embed="rId2" cstate="print"/>
          <a:srcRect/>
          <a:stretch>
            <a:fillRect/>
          </a:stretch>
        </p:blipFill>
        <p:spPr bwMode="auto">
          <a:xfrm>
            <a:off x="9882188" y="214313"/>
            <a:ext cx="785812" cy="785812"/>
          </a:xfrm>
          <a:prstGeom prst="rect">
            <a:avLst/>
          </a:prstGeom>
          <a:noFill/>
          <a:ln w="9525">
            <a:noFill/>
            <a:miter lim="800000"/>
            <a:headEnd/>
            <a:tailEnd/>
          </a:ln>
        </p:spPr>
      </p:pic>
    </p:spTree>
    <p:extLst>
      <p:ext uri="{BB962C8B-B14F-4D97-AF65-F5344CB8AC3E}">
        <p14:creationId xmlns:p14="http://schemas.microsoft.com/office/powerpoint/2010/main" xmlns="" val="1238177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Druhy veřejnoprávních smluv</a:t>
            </a:r>
          </a:p>
        </p:txBody>
      </p:sp>
      <p:sp>
        <p:nvSpPr>
          <p:cNvPr id="25603" name="Zástupný symbol pro obsah 2"/>
          <p:cNvSpPr>
            <a:spLocks noGrp="1"/>
          </p:cNvSpPr>
          <p:nvPr>
            <p:ph idx="1"/>
          </p:nvPr>
        </p:nvSpPr>
        <p:spPr>
          <a:xfrm>
            <a:off x="1097280" y="1916832"/>
            <a:ext cx="10058400" cy="4331568"/>
          </a:xfrm>
        </p:spPr>
        <p:txBody>
          <a:bodyPr>
            <a:normAutofit lnSpcReduction="10000"/>
          </a:bodyPr>
          <a:lstStyle/>
          <a:p>
            <a:pPr>
              <a:spcAft>
                <a:spcPts val="600"/>
              </a:spcAft>
              <a:buNone/>
            </a:pPr>
            <a:r>
              <a:rPr lang="cs-CZ" sz="2800" b="1" dirty="0">
                <a:latin typeface="Calibri" pitchFamily="34" charset="0"/>
              </a:rPr>
              <a:t>O převodu nebo způsobu výkonu (veřejných subjektivních) práv nebo povinností</a:t>
            </a:r>
          </a:p>
          <a:p>
            <a:pPr>
              <a:spcAft>
                <a:spcPts val="600"/>
              </a:spcAft>
              <a:buFont typeface="Arial" charset="0"/>
              <a:buChar char="•"/>
            </a:pPr>
            <a:r>
              <a:rPr lang="cs-CZ" sz="2400" dirty="0">
                <a:latin typeface="Calibri" pitchFamily="34" charset="0"/>
              </a:rPr>
              <a:t>Ti, kdo by byli hlavními účastníky správního řízení (dle části II. </a:t>
            </a:r>
            <a:r>
              <a:rPr lang="cs-CZ" sz="2400" dirty="0" err="1">
                <a:latin typeface="Calibri" pitchFamily="34" charset="0"/>
              </a:rPr>
              <a:t>SprŘ</a:t>
            </a:r>
            <a:r>
              <a:rPr lang="cs-CZ" sz="2400" dirty="0">
                <a:latin typeface="Calibri" pitchFamily="34" charset="0"/>
              </a:rPr>
              <a:t>), popř. ti, kdo účastníky takového řízení jsou</a:t>
            </a:r>
          </a:p>
          <a:p>
            <a:pPr>
              <a:spcAft>
                <a:spcPts val="600"/>
              </a:spcAft>
              <a:buFont typeface="Arial" charset="0"/>
              <a:buChar char="•"/>
            </a:pPr>
            <a:r>
              <a:rPr lang="cs-CZ" sz="2400" dirty="0">
                <a:latin typeface="Calibri" pitchFamily="34" charset="0"/>
              </a:rPr>
              <a:t>Předmětem je převod P nebo </a:t>
            </a:r>
            <a:r>
              <a:rPr lang="cs-CZ" sz="2400" dirty="0" err="1">
                <a:latin typeface="Calibri" pitchFamily="34" charset="0"/>
              </a:rPr>
              <a:t>pov</a:t>
            </a:r>
            <a:r>
              <a:rPr lang="cs-CZ" sz="2400" dirty="0">
                <a:latin typeface="Calibri" pitchFamily="34" charset="0"/>
              </a:rPr>
              <a:t>. nebo </a:t>
            </a:r>
            <a:r>
              <a:rPr lang="cs-CZ" sz="2400" dirty="0" err="1">
                <a:latin typeface="Calibri" pitchFamily="34" charset="0"/>
              </a:rPr>
              <a:t>způs</a:t>
            </a:r>
            <a:r>
              <a:rPr lang="cs-CZ" sz="2400" dirty="0">
                <a:latin typeface="Calibri" pitchFamily="34" charset="0"/>
              </a:rPr>
              <a:t>. jejich výkonu</a:t>
            </a:r>
          </a:p>
          <a:p>
            <a:pPr lvl="1">
              <a:spcAft>
                <a:spcPts val="600"/>
              </a:spcAft>
              <a:buFont typeface="Arial" charset="0"/>
              <a:buChar char="•"/>
            </a:pPr>
            <a:r>
              <a:rPr lang="cs-CZ" sz="2000" dirty="0">
                <a:latin typeface="Calibri" pitchFamily="34" charset="0"/>
              </a:rPr>
              <a:t> nevylučuje-li to povaha věci</a:t>
            </a:r>
          </a:p>
          <a:p>
            <a:pPr lvl="1">
              <a:spcAft>
                <a:spcPts val="600"/>
              </a:spcAft>
              <a:buFont typeface="Arial" charset="0"/>
              <a:buChar char="•"/>
            </a:pPr>
            <a:r>
              <a:rPr lang="cs-CZ" sz="2000" dirty="0">
                <a:latin typeface="Calibri" pitchFamily="34" charset="0"/>
              </a:rPr>
              <a:t> nestanoví-li zvláštní zákon jinak</a:t>
            </a:r>
          </a:p>
          <a:p>
            <a:pPr lvl="1">
              <a:spcAft>
                <a:spcPts val="600"/>
              </a:spcAft>
              <a:buFont typeface="Arial" charset="0"/>
              <a:buChar char="•"/>
            </a:pPr>
            <a:r>
              <a:rPr lang="cs-CZ" sz="2000" dirty="0">
                <a:latin typeface="Calibri" pitchFamily="34" charset="0"/>
              </a:rPr>
              <a:t>jen se souhlasem </a:t>
            </a:r>
            <a:r>
              <a:rPr lang="cs-CZ" sz="2000" dirty="0" err="1">
                <a:latin typeface="Calibri" pitchFamily="34" charset="0"/>
              </a:rPr>
              <a:t>spr</a:t>
            </a:r>
            <a:r>
              <a:rPr lang="cs-CZ" sz="2000" dirty="0">
                <a:latin typeface="Calibri" pitchFamily="34" charset="0"/>
              </a:rPr>
              <a:t>. orgánu (posuzuje soulad s </a:t>
            </a:r>
            <a:r>
              <a:rPr lang="cs-CZ" sz="2000" dirty="0" err="1">
                <a:latin typeface="Calibri" pitchFamily="34" charset="0"/>
              </a:rPr>
              <a:t>pr</a:t>
            </a:r>
            <a:r>
              <a:rPr lang="cs-CZ" sz="2000" dirty="0">
                <a:latin typeface="Calibri" pitchFamily="34" charset="0"/>
              </a:rPr>
              <a:t>. předpisy a veř. zájmem) / </a:t>
            </a:r>
            <a:r>
              <a:rPr lang="cs-CZ" sz="2000" i="1" dirty="0">
                <a:latin typeface="Calibri" pitchFamily="34" charset="0"/>
              </a:rPr>
              <a:t>při jeho přistoupení ke </a:t>
            </a:r>
            <a:r>
              <a:rPr lang="cs-CZ" sz="2000" i="1" dirty="0" err="1">
                <a:latin typeface="Calibri" pitchFamily="34" charset="0"/>
              </a:rPr>
              <a:t>sml</a:t>
            </a:r>
            <a:r>
              <a:rPr lang="cs-CZ" sz="2000" i="1" dirty="0">
                <a:latin typeface="Calibri" pitchFamily="34" charset="0"/>
              </a:rPr>
              <a:t>.</a:t>
            </a:r>
          </a:p>
          <a:p>
            <a:pPr>
              <a:spcAft>
                <a:spcPts val="600"/>
              </a:spcAft>
              <a:buFont typeface="Arial" charset="0"/>
              <a:buChar char="•"/>
            </a:pPr>
            <a:r>
              <a:rPr lang="cs-CZ" sz="2400" dirty="0">
                <a:latin typeface="Calibri" pitchFamily="34" charset="0"/>
              </a:rPr>
              <a:t>Nestanoví-li vodoprávní úřad jinak, může oprávněný umožnit výkon svého povolení k nakládání s vodami i jinému. (§ 11 odst. 3 zákona o vodách)</a:t>
            </a:r>
          </a:p>
          <a:p>
            <a:pPr>
              <a:spcAft>
                <a:spcPts val="600"/>
              </a:spcAft>
              <a:buFont typeface="Arial" charset="0"/>
              <a:buChar char="•"/>
            </a:pPr>
            <a:endParaRPr lang="cs-CZ" sz="2400" dirty="0">
              <a:latin typeface="Calibri" pitchFamily="34" charset="0"/>
            </a:endParaRPr>
          </a:p>
          <a:p>
            <a:endParaRPr lang="cs-CZ" sz="2400" dirty="0"/>
          </a:p>
        </p:txBody>
      </p:sp>
    </p:spTree>
    <p:extLst>
      <p:ext uri="{BB962C8B-B14F-4D97-AF65-F5344CB8AC3E}">
        <p14:creationId xmlns:p14="http://schemas.microsoft.com/office/powerpoint/2010/main" xmlns="" val="2184145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délník 1"/>
          <p:cNvSpPr>
            <a:spLocks noChangeArrowheads="1"/>
          </p:cNvSpPr>
          <p:nvPr/>
        </p:nvSpPr>
        <p:spPr bwMode="auto">
          <a:xfrm>
            <a:off x="1524000" y="0"/>
            <a:ext cx="9144000" cy="6186488"/>
          </a:xfrm>
          <a:prstGeom prst="rect">
            <a:avLst/>
          </a:prstGeom>
          <a:noFill/>
          <a:ln w="9525">
            <a:noFill/>
            <a:miter lim="800000"/>
            <a:headEnd/>
            <a:tailEnd/>
          </a:ln>
        </p:spPr>
        <p:txBody>
          <a:bodyPr>
            <a:spAutoFit/>
          </a:bodyPr>
          <a:lstStyle/>
          <a:p>
            <a:pPr algn="ctr"/>
            <a:r>
              <a:rPr lang="cs-CZ" sz="2200" u="sng" dirty="0">
                <a:latin typeface="Calibri" pitchFamily="34" charset="0"/>
              </a:rPr>
              <a:t>§ 11 zákona č. 254/2001 Sb., o vodách</a:t>
            </a:r>
          </a:p>
          <a:p>
            <a:endParaRPr lang="cs-CZ" sz="2200" dirty="0">
              <a:latin typeface="Calibri" pitchFamily="34" charset="0"/>
            </a:endParaRPr>
          </a:p>
          <a:p>
            <a:r>
              <a:rPr lang="cs-CZ" sz="2200" dirty="0">
                <a:latin typeface="Calibri" pitchFamily="34" charset="0"/>
              </a:rPr>
              <a:t>	(1) Práva a povinnosti vyplývající z povolení k nakládání s vodami, které bylo vydáno pro účel spojený s vlastnictvím k pozemkům a nebo stavbám, přecházejí na jejich nabyvatele, pokud tyto pozemky a nebo stavby budou i nadále sloužit účelu uvedenému v povolení. …</a:t>
            </a:r>
          </a:p>
          <a:p>
            <a:r>
              <a:rPr lang="cs-CZ" sz="2200" dirty="0">
                <a:latin typeface="Calibri" pitchFamily="34" charset="0"/>
              </a:rPr>
              <a:t> 	(2) Povolení k nakládání s vodami nezakládá práva k cizím pozemkům a stavbám ani nevzniká vodoprávnímu úřadu, správci vodního toku nebo vlastníku vodního díla právní povinnost náhrady oprávněným za nemožnost nakládat s vodami v maximálním povoleném množství a s určitými vlastnostmi.</a:t>
            </a:r>
          </a:p>
          <a:p>
            <a:r>
              <a:rPr lang="cs-CZ" sz="2200" dirty="0">
                <a:latin typeface="Calibri" pitchFamily="34" charset="0"/>
              </a:rPr>
              <a:t> 	</a:t>
            </a:r>
            <a:r>
              <a:rPr lang="cs-CZ" sz="2200" u="sng" dirty="0">
                <a:latin typeface="Calibri" pitchFamily="34" charset="0"/>
              </a:rPr>
              <a:t>(3) Nestanoví-li vodoprávní úřad jinak, může oprávněný umožnit výkon svého povolení k nakládání s vodami i jinému.</a:t>
            </a:r>
          </a:p>
          <a:p>
            <a:r>
              <a:rPr lang="cs-CZ" sz="2200" dirty="0">
                <a:latin typeface="Calibri" pitchFamily="34" charset="0"/>
              </a:rPr>
              <a:t> 	(4) Je-li povolené nakládání s vodami nezbytně třeba ve veř. zájmu a oprávněný své povolení nevyužívá zcela nebo zčásti, může mu vodoprávní úřad uložit povinnost umožnit využití jeho vodního díla nebo zařízení k povolenému nakládání s vodami jinou, vodoprávním úřadem určenou fyzickou nebo právnickou osobou, na dobu nezbytně nutnou nebo do doby rozhodnutí o jeho vyvlastnění nebo omezení vlastnického práva, a to za přiměřenou náhradu.</a:t>
            </a:r>
          </a:p>
        </p:txBody>
      </p:sp>
    </p:spTree>
    <p:extLst>
      <p:ext uri="{BB962C8B-B14F-4D97-AF65-F5344CB8AC3E}">
        <p14:creationId xmlns:p14="http://schemas.microsoft.com/office/powerpoint/2010/main" xmlns="" val="1516278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Opatření obecné povahy</a:t>
            </a:r>
          </a:p>
        </p:txBody>
      </p:sp>
      <p:sp>
        <p:nvSpPr>
          <p:cNvPr id="3" name="Zástupný symbol pro obsah 2"/>
          <p:cNvSpPr>
            <a:spLocks noGrp="1"/>
          </p:cNvSpPr>
          <p:nvPr>
            <p:ph idx="1"/>
          </p:nvPr>
        </p:nvSpPr>
        <p:spPr/>
        <p:txBody>
          <a:bodyPr/>
          <a:lstStyle/>
          <a:p>
            <a:pPr>
              <a:spcBef>
                <a:spcPts val="600"/>
              </a:spcBef>
              <a:spcAft>
                <a:spcPts val="600"/>
              </a:spcAft>
            </a:pPr>
            <a:r>
              <a:rPr lang="cs-CZ" sz="2800" dirty="0">
                <a:latin typeface="Calibri" pitchFamily="34" charset="0"/>
              </a:rPr>
              <a:t>= smíšený právní akt (má znaky ISA i NSA)</a:t>
            </a:r>
          </a:p>
          <a:p>
            <a:pPr>
              <a:spcBef>
                <a:spcPts val="600"/>
              </a:spcBef>
              <a:spcAft>
                <a:spcPts val="600"/>
              </a:spcAft>
              <a:buFont typeface="Arial" pitchFamily="34" charset="0"/>
              <a:buChar char="•"/>
            </a:pPr>
            <a:r>
              <a:rPr lang="cs-CZ" sz="2800" dirty="0">
                <a:latin typeface="Calibri" pitchFamily="34" charset="0"/>
              </a:rPr>
              <a:t> Dle </a:t>
            </a:r>
            <a:r>
              <a:rPr lang="cs-CZ" sz="2800" dirty="0" err="1">
                <a:latin typeface="Calibri" pitchFamily="34" charset="0"/>
              </a:rPr>
              <a:t>SprŘ</a:t>
            </a:r>
            <a:r>
              <a:rPr lang="cs-CZ" sz="2800" dirty="0">
                <a:latin typeface="Calibri" pitchFamily="34" charset="0"/>
              </a:rPr>
              <a:t> </a:t>
            </a:r>
            <a:r>
              <a:rPr lang="cs-CZ" sz="2800" i="1" dirty="0">
                <a:latin typeface="Calibri" pitchFamily="34" charset="0"/>
              </a:rPr>
              <a:t>není ani právním předpisem, ani rozhodnutím</a:t>
            </a:r>
          </a:p>
          <a:p>
            <a:pPr>
              <a:spcBef>
                <a:spcPts val="600"/>
              </a:spcBef>
              <a:spcAft>
                <a:spcPts val="600"/>
              </a:spcAft>
              <a:buFont typeface="Arial" pitchFamily="34" charset="0"/>
              <a:buChar char="•"/>
            </a:pPr>
            <a:r>
              <a:rPr lang="cs-CZ" sz="2800" dirty="0">
                <a:latin typeface="Calibri" pitchFamily="34" charset="0"/>
              </a:rPr>
              <a:t> obecná úprava je obsažena ve správním řádu</a:t>
            </a:r>
          </a:p>
          <a:p>
            <a:pPr lvl="1">
              <a:spcBef>
                <a:spcPts val="600"/>
              </a:spcBef>
              <a:spcAft>
                <a:spcPts val="600"/>
              </a:spcAft>
              <a:buFont typeface="Arial" pitchFamily="34" charset="0"/>
              <a:buChar char="•"/>
            </a:pPr>
            <a:r>
              <a:rPr lang="cs-CZ" sz="2800" dirty="0">
                <a:latin typeface="Calibri" pitchFamily="34" charset="0"/>
              </a:rPr>
              <a:t> zejména v části VI. § 171 - § 174 </a:t>
            </a:r>
          </a:p>
          <a:p>
            <a:pPr lvl="1">
              <a:spcBef>
                <a:spcPts val="600"/>
              </a:spcBef>
              <a:spcAft>
                <a:spcPts val="600"/>
              </a:spcAft>
              <a:buFont typeface="Arial" pitchFamily="34" charset="0"/>
              <a:buChar char="•"/>
            </a:pPr>
            <a:r>
              <a:rPr lang="cs-CZ" sz="2800" dirty="0">
                <a:latin typeface="Calibri" pitchFamily="34" charset="0"/>
              </a:rPr>
              <a:t> obdobně se použije i část I. (§ 1 - § 8), přiměřeně i část II.</a:t>
            </a:r>
          </a:p>
          <a:p>
            <a:pPr>
              <a:spcBef>
                <a:spcPts val="600"/>
              </a:spcBef>
              <a:spcAft>
                <a:spcPts val="600"/>
              </a:spcAft>
              <a:buFont typeface="Arial" pitchFamily="34" charset="0"/>
              <a:buChar char="•"/>
            </a:pPr>
            <a:r>
              <a:rPr lang="cs-CZ" sz="2800" dirty="0">
                <a:latin typeface="Calibri" pitchFamily="34" charset="0"/>
              </a:rPr>
              <a:t> zvláštní úprava v jiných předpisech</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33</a:t>
            </a:fld>
            <a:endParaRPr lang="cs-CZ" dirty="0"/>
          </a:p>
        </p:txBody>
      </p:sp>
    </p:spTree>
    <p:extLst>
      <p:ext uri="{BB962C8B-B14F-4D97-AF65-F5344CB8AC3E}">
        <p14:creationId xmlns:p14="http://schemas.microsoft.com/office/powerpoint/2010/main" xmlns="" val="4054315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délník 1"/>
          <p:cNvSpPr>
            <a:spLocks noChangeArrowheads="1"/>
          </p:cNvSpPr>
          <p:nvPr/>
        </p:nvSpPr>
        <p:spPr bwMode="auto">
          <a:xfrm>
            <a:off x="1524000" y="116632"/>
            <a:ext cx="9144000" cy="6247864"/>
          </a:xfrm>
          <a:prstGeom prst="rect">
            <a:avLst/>
          </a:prstGeom>
          <a:noFill/>
          <a:ln w="9525">
            <a:noFill/>
            <a:miter lim="800000"/>
            <a:headEnd/>
            <a:tailEnd/>
          </a:ln>
        </p:spPr>
        <p:txBody>
          <a:bodyPr wrap="square">
            <a:spAutoFit/>
          </a:bodyPr>
          <a:lstStyle/>
          <a:p>
            <a:pPr algn="ctr"/>
            <a:r>
              <a:rPr lang="cs-CZ" sz="2000" u="sng" dirty="0">
                <a:latin typeface="Calibri" pitchFamily="34" charset="0"/>
              </a:rPr>
              <a:t>§ 15 zákona č. 48/1997 Sb., o veřejné zdravotním pojištění</a:t>
            </a:r>
          </a:p>
          <a:p>
            <a:endParaRPr lang="cs-CZ" sz="2000" dirty="0">
              <a:latin typeface="Calibri" pitchFamily="34" charset="0"/>
            </a:endParaRPr>
          </a:p>
          <a:p>
            <a:r>
              <a:rPr lang="cs-CZ" sz="2000" dirty="0">
                <a:latin typeface="Calibri" pitchFamily="34" charset="0"/>
              </a:rPr>
              <a:t>	(1) Ze zdravotního pojištění se nehradí, nebo se hradí jen za určitých podmínek, zdravotní výkony uvedené v příloze č. 1 tohoto zákona.</a:t>
            </a:r>
          </a:p>
          <a:p>
            <a:r>
              <a:rPr lang="cs-CZ" sz="2000" dirty="0">
                <a:latin typeface="Calibri" pitchFamily="34" charset="0"/>
              </a:rPr>
              <a:t> 	(2) Ze zdravotního pojištění se dále nehradí výkony akupunktury.</a:t>
            </a:r>
          </a:p>
          <a:p>
            <a:r>
              <a:rPr lang="cs-CZ" sz="2000" dirty="0">
                <a:latin typeface="Calibri" pitchFamily="34" charset="0"/>
              </a:rPr>
              <a:t> 	(3) Hrazené služby zahrnují …</a:t>
            </a:r>
          </a:p>
          <a:p>
            <a:r>
              <a:rPr lang="cs-CZ" sz="2000" dirty="0">
                <a:latin typeface="Calibri" pitchFamily="34" charset="0"/>
              </a:rPr>
              <a:t>	(4) Ze zdravotního pojištění se vždy plně hradí …</a:t>
            </a:r>
          </a:p>
          <a:p>
            <a:r>
              <a:rPr lang="cs-CZ" sz="2000" dirty="0">
                <a:latin typeface="Calibri" pitchFamily="34" charset="0"/>
              </a:rPr>
              <a:t>	(5) Ze zdravotního pojištění se hradí při poskytování ambulantní zdravotní péče léčivé přípravky a potraviny pro zvláštní lékařské účely, pokud pro ně Státní ústav pro kontrolu léčiv (dále jen "Ústav") rozhodl o výši úhrady (§ 39h). V každé skupině léčivých látek uvedených v příloze č. 2 se ze zdravotního pojištění vždy plně hradí nejméně jeden léčivý přípravek nebo potravina pro zvláštní lékařské účely. Dále se ze zdravotního pojištění hradí individuálně připravované léčivé přípravky, radiofarmaka, </a:t>
            </a:r>
            <a:r>
              <a:rPr lang="cs-CZ" sz="2000" dirty="0" err="1">
                <a:latin typeface="Calibri" pitchFamily="34" charset="0"/>
              </a:rPr>
              <a:t>transfúzní</a:t>
            </a:r>
            <a:r>
              <a:rPr lang="cs-CZ" sz="2000" dirty="0">
                <a:latin typeface="Calibri" pitchFamily="34" charset="0"/>
              </a:rPr>
              <a:t> přípravky, léčivé přípravky pro moderní terapii a tkáně a buňky ve výši stanovené Ústavem opatřením obecné povahy. Ze zdravotního pojištění se při poskytování lůžkové péče plně hradí léčivé přípravky a potraviny pro zvláštní lékařské účely, individuálně připravované léčivé přípravky, radiofarmaka, </a:t>
            </a:r>
            <a:r>
              <a:rPr lang="cs-CZ" sz="2000" dirty="0" err="1">
                <a:latin typeface="Calibri" pitchFamily="34" charset="0"/>
              </a:rPr>
              <a:t>transfúzní</a:t>
            </a:r>
            <a:r>
              <a:rPr lang="cs-CZ" sz="2000" dirty="0">
                <a:latin typeface="Calibri" pitchFamily="34" charset="0"/>
              </a:rPr>
              <a:t> přípravky, zdravotnické prostředky, léčivé přípravky pro moderní terapii a tkáně a buňky, v provedení nejméně ekonomicky náročném, v závislosti na míře a závažnosti onemocnění, a pojištěnec se na jejich úhradě nepodílí.</a:t>
            </a:r>
          </a:p>
        </p:txBody>
      </p:sp>
      <p:pic>
        <p:nvPicPr>
          <p:cNvPr id="34819" name="Obrázek 2" descr="attachment.png"/>
          <p:cNvPicPr>
            <a:picLocks noChangeAspect="1"/>
          </p:cNvPicPr>
          <p:nvPr/>
        </p:nvPicPr>
        <p:blipFill>
          <a:blip r:embed="rId2" cstate="print"/>
          <a:srcRect/>
          <a:stretch>
            <a:fillRect/>
          </a:stretch>
        </p:blipFill>
        <p:spPr bwMode="auto">
          <a:xfrm>
            <a:off x="9310688" y="1071563"/>
            <a:ext cx="1065212" cy="1065212"/>
          </a:xfrm>
          <a:prstGeom prst="rect">
            <a:avLst/>
          </a:prstGeom>
          <a:noFill/>
          <a:ln w="9525">
            <a:noFill/>
            <a:miter lim="800000"/>
            <a:headEnd/>
            <a:tailEnd/>
          </a:ln>
        </p:spPr>
      </p:pic>
    </p:spTree>
    <p:extLst>
      <p:ext uri="{BB962C8B-B14F-4D97-AF65-F5344CB8AC3E}">
        <p14:creationId xmlns:p14="http://schemas.microsoft.com/office/powerpoint/2010/main" xmlns="" val="2975374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Stížnost (§ 175)</a:t>
            </a:r>
          </a:p>
        </p:txBody>
      </p:sp>
      <p:sp>
        <p:nvSpPr>
          <p:cNvPr id="3" name="Zástupný symbol pro obsah 2"/>
          <p:cNvSpPr>
            <a:spLocks noGrp="1"/>
          </p:cNvSpPr>
          <p:nvPr>
            <p:ph idx="1"/>
          </p:nvPr>
        </p:nvSpPr>
        <p:spPr/>
        <p:txBody>
          <a:bodyPr>
            <a:noAutofit/>
          </a:bodyPr>
          <a:lstStyle/>
          <a:p>
            <a:r>
              <a:rPr lang="cs-CZ" sz="2400" dirty="0"/>
              <a:t>mohou podat dotčené osoby (studenti, uchazeči, jiní účastníci…) u orgánu, který vede řízení</a:t>
            </a:r>
          </a:p>
          <a:p>
            <a:pPr lvl="1"/>
            <a:r>
              <a:rPr lang="cs-CZ" sz="2000" b="1" dirty="0"/>
              <a:t>proti nevhodnému chování úředních osob </a:t>
            </a:r>
            <a:r>
              <a:rPr lang="cs-CZ" sz="2000" dirty="0"/>
              <a:t>nebo</a:t>
            </a:r>
          </a:p>
          <a:p>
            <a:pPr lvl="1"/>
            <a:r>
              <a:rPr lang="cs-CZ" sz="2000" b="1" dirty="0"/>
              <a:t>proti postupu správního orgánu, neposkytuje-li tento zákon jiný prostředek ochrany </a:t>
            </a:r>
            <a:r>
              <a:rPr lang="cs-CZ" sz="2000" dirty="0"/>
              <a:t>(zejm. žádost o uplatnění opatření proti nečinnosti podle § 80 odst. 3 </a:t>
            </a:r>
            <a:r>
              <a:rPr lang="cs-CZ" sz="2000" dirty="0" err="1"/>
              <a:t>SprŘ</a:t>
            </a:r>
            <a:r>
              <a:rPr lang="cs-CZ" sz="2000" dirty="0"/>
              <a:t>, odvolání, námitky proti exekučnímu orgánu, námitka podjatosti, námitka proti obsahu protokolu)</a:t>
            </a:r>
          </a:p>
          <a:p>
            <a:r>
              <a:rPr lang="cs-CZ" sz="2400" dirty="0"/>
              <a:t>povinen </a:t>
            </a:r>
            <a:r>
              <a:rPr lang="cs-CZ" sz="2400" u="sng" dirty="0"/>
              <a:t>prošetřit skutečnosti uvedené ve stížnosti </a:t>
            </a:r>
            <a:r>
              <a:rPr lang="cs-CZ" sz="2400" dirty="0"/>
              <a:t>(lze i vyslechnout stěžovatele či další osoby) a vyřídit stížnost do 60 dnů (a informovat o vyřízení)</a:t>
            </a:r>
          </a:p>
          <a:p>
            <a:pPr lvl="1"/>
            <a:r>
              <a:rPr lang="cs-CZ" sz="2000" dirty="0"/>
              <a:t>byla-li shledána důvodnou -&gt; bezodkladně </a:t>
            </a:r>
            <a:r>
              <a:rPr lang="cs-CZ" sz="2000" u="sng" dirty="0"/>
              <a:t>učinit nezbytná opatření k nápravě </a:t>
            </a:r>
            <a:r>
              <a:rPr lang="cs-CZ" sz="2000" dirty="0"/>
              <a:t>(vyrozumění stěžovatele, pokud o to požádal)</a:t>
            </a:r>
          </a:p>
          <a:p>
            <a:r>
              <a:rPr lang="cs-CZ" sz="2400" dirty="0"/>
              <a:t>má-li stěžovatel za to, že stížnost nebyla řádně vyřízena, může </a:t>
            </a:r>
            <a:r>
              <a:rPr lang="cs-CZ" sz="2400" u="sng" dirty="0"/>
              <a:t>požádat nadřízený správní orgán, aby přešetřil způsob vyřízení stížnosti</a:t>
            </a:r>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35</a:t>
            </a:fld>
            <a:endParaRPr lang="cs-CZ" dirty="0"/>
          </a:p>
        </p:txBody>
      </p:sp>
    </p:spTree>
    <p:extLst>
      <p:ext uri="{BB962C8B-B14F-4D97-AF65-F5344CB8AC3E}">
        <p14:creationId xmlns:p14="http://schemas.microsoft.com/office/powerpoint/2010/main" xmlns="" val="3944071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3392" y="1484785"/>
            <a:ext cx="10945216" cy="1800200"/>
          </a:xfrm>
        </p:spPr>
        <p:txBody>
          <a:bodyPr>
            <a:normAutofit/>
          </a:bodyPr>
          <a:lstStyle/>
          <a:p>
            <a:r>
              <a:rPr lang="cs-CZ" dirty="0"/>
              <a:t>	Děkuji za pozornost</a:t>
            </a:r>
            <a:endParaRPr lang="cs-CZ" sz="2000" b="0" dirty="0">
              <a:solidFill>
                <a:schemeClr val="bg1">
                  <a:lumMod val="50000"/>
                </a:schemeClr>
              </a:solidFill>
            </a:endParaRPr>
          </a:p>
        </p:txBody>
      </p:sp>
    </p:spTree>
    <p:extLst>
      <p:ext uri="{BB962C8B-B14F-4D97-AF65-F5344CB8AC3E}">
        <p14:creationId xmlns:p14="http://schemas.microsoft.com/office/powerpoint/2010/main" xmlns="" val="25386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Procesní práva</a:t>
            </a:r>
          </a:p>
        </p:txBody>
      </p:sp>
      <p:sp>
        <p:nvSpPr>
          <p:cNvPr id="3" name="Zástupný symbol pro obsah 2"/>
          <p:cNvSpPr>
            <a:spLocks noGrp="1"/>
          </p:cNvSpPr>
          <p:nvPr>
            <p:ph idx="1"/>
          </p:nvPr>
        </p:nvSpPr>
        <p:spPr>
          <a:xfrm>
            <a:off x="1097280" y="1845734"/>
            <a:ext cx="10058400" cy="4247562"/>
          </a:xfrm>
        </p:spPr>
        <p:txBody>
          <a:bodyPr>
            <a:normAutofit fontScale="92500" lnSpcReduction="10000"/>
          </a:bodyPr>
          <a:lstStyle/>
          <a:p>
            <a:pPr marL="0" indent="0">
              <a:buNone/>
            </a:pPr>
            <a:r>
              <a:rPr lang="cs-CZ" sz="2800" dirty="0"/>
              <a:t>= práva, která lze uplatňovat v řízení vedoucím k vydání správního rozhodnutí (zjednodušeně)</a:t>
            </a:r>
          </a:p>
          <a:p>
            <a:r>
              <a:rPr lang="cs-CZ" sz="2800" b="1" dirty="0"/>
              <a:t>Kvalitní procesní postup vede ke „správnému“ rozhodnutí</a:t>
            </a:r>
          </a:p>
          <a:p>
            <a:r>
              <a:rPr lang="cs-CZ" altLang="cs-CZ" sz="2800" dirty="0"/>
              <a:t>Příklady procesních práv</a:t>
            </a:r>
          </a:p>
          <a:p>
            <a:pPr lvl="1"/>
            <a:r>
              <a:rPr lang="cs-CZ" altLang="cs-CZ" sz="2400" dirty="0"/>
              <a:t>„právo být slyšen“ (vyjádřit v řízení své stanovisko, navrhovat důkazy a činit jiné návrhy…)</a:t>
            </a:r>
          </a:p>
          <a:p>
            <a:pPr lvl="1"/>
            <a:r>
              <a:rPr lang="cs-CZ" altLang="cs-CZ" sz="2400" dirty="0"/>
              <a:t>„být respektován“ (nestranný přístup, legitimní očekávání…)</a:t>
            </a:r>
          </a:p>
          <a:p>
            <a:pPr lvl="1"/>
            <a:r>
              <a:rPr lang="cs-CZ" altLang="cs-CZ" sz="2400" dirty="0"/>
              <a:t>„právo být informován“ (nahlížet do spisu, obdržet dostatečné odůvodnění…)</a:t>
            </a:r>
          </a:p>
          <a:p>
            <a:pPr lvl="1"/>
            <a:r>
              <a:rPr lang="cs-CZ" altLang="cs-CZ" sz="2400" dirty="0"/>
              <a:t>„moci se bránit“ (žádat o uplatnění opatření proti nečinnosti, o přezkoumání rozhodnutí, a to i soudní…)</a:t>
            </a:r>
          </a:p>
          <a:p>
            <a:r>
              <a:rPr lang="cs-CZ" altLang="cs-CZ" sz="2600" dirty="0"/>
              <a:t>Kvalitní procesní postup upraven zejména ve </a:t>
            </a:r>
            <a:r>
              <a:rPr lang="cs-CZ" altLang="cs-CZ" sz="2600" b="1" dirty="0"/>
              <a:t>správním řádu</a:t>
            </a:r>
          </a:p>
          <a:p>
            <a:endParaRPr lang="cs-CZ" dirty="0"/>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4</a:t>
            </a:fld>
            <a:endParaRPr lang="cs-CZ" dirty="0"/>
          </a:p>
        </p:txBody>
      </p:sp>
    </p:spTree>
    <p:extLst>
      <p:ext uri="{BB962C8B-B14F-4D97-AF65-F5344CB8AC3E}">
        <p14:creationId xmlns:p14="http://schemas.microsoft.com/office/powerpoint/2010/main" xmlns="" val="409094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Správní řád</a:t>
            </a:r>
          </a:p>
        </p:txBody>
      </p:sp>
      <p:sp>
        <p:nvSpPr>
          <p:cNvPr id="3" name="Zástupný symbol pro obsah 2"/>
          <p:cNvSpPr>
            <a:spLocks noGrp="1"/>
          </p:cNvSpPr>
          <p:nvPr>
            <p:ph idx="1"/>
          </p:nvPr>
        </p:nvSpPr>
        <p:spPr>
          <a:xfrm>
            <a:off x="1097280" y="1845734"/>
            <a:ext cx="10831368" cy="4175554"/>
          </a:xfrm>
        </p:spPr>
        <p:txBody>
          <a:bodyPr>
            <a:noAutofit/>
          </a:bodyPr>
          <a:lstStyle/>
          <a:p>
            <a:r>
              <a:rPr lang="cs-CZ" sz="2200" dirty="0"/>
              <a:t>Obecný předpis pro správní řízení a některé jiné formy realizace veřejné správy</a:t>
            </a:r>
          </a:p>
          <a:p>
            <a:r>
              <a:rPr lang="cs-CZ" sz="2200" dirty="0"/>
              <a:t>Použije se, </a:t>
            </a:r>
            <a:r>
              <a:rPr lang="cs-CZ" sz="2200" u="sng" dirty="0"/>
              <a:t>pokud zvláštní zákon (jeho ustanovení) nestanoví </a:t>
            </a:r>
            <a:r>
              <a:rPr lang="cs-CZ" sz="2200" i="1" u="sng" dirty="0"/>
              <a:t>jiné pravidlo </a:t>
            </a:r>
            <a:r>
              <a:rPr lang="cs-CZ" sz="2200" dirty="0"/>
              <a:t>pro daný postup (institut), např.</a:t>
            </a:r>
          </a:p>
          <a:p>
            <a:endParaRPr lang="cs-CZ" sz="2200" dirty="0"/>
          </a:p>
          <a:p>
            <a:pPr marL="0" lvl="1" indent="0">
              <a:buNone/>
            </a:pPr>
            <a:r>
              <a:rPr lang="cs-CZ" sz="2200" i="1" dirty="0"/>
              <a:t>§ 83 </a:t>
            </a:r>
            <a:r>
              <a:rPr lang="cs-CZ" sz="2200" i="1" dirty="0" err="1"/>
              <a:t>SprŘ</a:t>
            </a:r>
            <a:r>
              <a:rPr lang="cs-CZ" sz="2200" i="1" dirty="0"/>
              <a:t> (1) Odvolací lhůta činí 15 dnů ode dne oznámení rozhodnutí, </a:t>
            </a:r>
            <a:r>
              <a:rPr lang="cs-CZ" sz="2200" i="1" u="sng" dirty="0"/>
              <a:t>pokud zvláštní zákon nestanoví jinak</a:t>
            </a:r>
            <a:r>
              <a:rPr lang="cs-CZ" sz="2200" i="1" dirty="0"/>
              <a:t>.</a:t>
            </a:r>
          </a:p>
          <a:p>
            <a:pPr marL="0" lvl="1" indent="0">
              <a:buNone/>
            </a:pPr>
            <a:r>
              <a:rPr lang="cs-CZ" sz="2200" i="1" dirty="0"/>
              <a:t>§ 50 ZVŠ  (6) Proti rozhodnutí se uchazeč může odvolat ve lhůtě 30 dnů ode dne jeho oznámení.</a:t>
            </a:r>
          </a:p>
          <a:p>
            <a:pPr marL="0" lvl="1" indent="0">
              <a:buNone/>
            </a:pPr>
            <a:endParaRPr lang="cs-CZ" sz="2200" i="1" dirty="0"/>
          </a:p>
          <a:p>
            <a:pPr marL="0" lvl="1" indent="0">
              <a:buNone/>
            </a:pPr>
            <a:r>
              <a:rPr lang="cs-CZ" sz="2200" i="1" dirty="0"/>
              <a:t>§ 27 </a:t>
            </a:r>
            <a:r>
              <a:rPr lang="cs-CZ" sz="2200" i="1" dirty="0" err="1"/>
              <a:t>SprŘ</a:t>
            </a:r>
            <a:r>
              <a:rPr lang="cs-CZ" sz="2200" i="1" dirty="0"/>
              <a:t> (2) Účastníky jsou též další dotčené osoby, pokud mohou být rozhodnutím přímo dotčeny ve svých právech nebo povinnostech.</a:t>
            </a:r>
          </a:p>
          <a:p>
            <a:pPr marL="0" lvl="1" indent="0">
              <a:buNone/>
            </a:pPr>
            <a:r>
              <a:rPr lang="cs-CZ" sz="2200" i="1" dirty="0"/>
              <a:t>§ 50 ZVŠ (1) Účastníkem přijímacího řízení je pouze uchazeč, o jehož přihlášku ke studiu jde. </a:t>
            </a:r>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5</a:t>
            </a:fld>
            <a:endParaRPr lang="cs-CZ" dirty="0"/>
          </a:p>
        </p:txBody>
      </p:sp>
    </p:spTree>
    <p:extLst>
      <p:ext uri="{BB962C8B-B14F-4D97-AF65-F5344CB8AC3E}">
        <p14:creationId xmlns:p14="http://schemas.microsoft.com/office/powerpoint/2010/main" xmlns="" val="5684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správního řádu</a:t>
            </a:r>
          </a:p>
        </p:txBody>
      </p:sp>
      <p:sp>
        <p:nvSpPr>
          <p:cNvPr id="3" name="Zástupný symbol pro obsah 2"/>
          <p:cNvSpPr>
            <a:spLocks noGrp="1"/>
          </p:cNvSpPr>
          <p:nvPr>
            <p:ph idx="1"/>
          </p:nvPr>
        </p:nvSpPr>
        <p:spPr>
          <a:xfrm>
            <a:off x="1097280" y="1845734"/>
            <a:ext cx="10058400" cy="4319570"/>
          </a:xfrm>
        </p:spPr>
        <p:txBody>
          <a:bodyPr>
            <a:normAutofit lnSpcReduction="10000"/>
          </a:bodyPr>
          <a:lstStyle/>
          <a:p>
            <a:r>
              <a:rPr lang="cs-CZ" sz="2200" dirty="0"/>
              <a:t>Část první – </a:t>
            </a:r>
            <a:r>
              <a:rPr lang="cs-CZ" sz="2200" b="1" dirty="0"/>
              <a:t>úvodní ustanovení</a:t>
            </a:r>
          </a:p>
          <a:p>
            <a:pPr lvl="1"/>
            <a:r>
              <a:rPr lang="cs-CZ" sz="2200" dirty="0"/>
              <a:t>Vymezení působnosti (§ 1), základní zásady činnosti správních orgánů (§ 2 – 8)</a:t>
            </a:r>
          </a:p>
          <a:p>
            <a:pPr marL="358775" indent="-276225" algn="ctr">
              <a:buFont typeface="Wingdings 2" pitchFamily="18" charset="2"/>
              <a:buNone/>
              <a:defRPr/>
            </a:pPr>
            <a:r>
              <a:rPr lang="cs-CZ" sz="2400" b="1" dirty="0"/>
              <a:t>§ 1</a:t>
            </a:r>
          </a:p>
          <a:p>
            <a:pPr marL="358775" indent="-276225" algn="just">
              <a:buFont typeface="Wingdings 2" pitchFamily="18" charset="2"/>
              <a:buNone/>
              <a:defRPr/>
            </a:pPr>
            <a:r>
              <a:rPr lang="cs-CZ" sz="2400" dirty="0"/>
              <a:t>(1) Tento zákon upravuje postup orgánů moci výkonné, orgánů územních samosprávných celků a jiných orgánů, právnických a fyzických osob, pokud vykonávají působnost v oblasti veřejné správy (dále jen „správní orgán”).</a:t>
            </a:r>
          </a:p>
          <a:p>
            <a:pPr marL="358775" indent="-276225" algn="just">
              <a:buFont typeface="Wingdings 2" pitchFamily="18" charset="2"/>
              <a:buNone/>
              <a:defRPr/>
            </a:pPr>
            <a:r>
              <a:rPr lang="cs-CZ" sz="2400" dirty="0"/>
              <a:t>(2) Tento zákon nebo jeho jednotlivá ustanovení se použijí, nestanoví-li zvláštní zákon jiný postup.</a:t>
            </a:r>
          </a:p>
          <a:p>
            <a:pPr marL="358775" indent="-276225" algn="just">
              <a:buFont typeface="Wingdings 2" pitchFamily="18" charset="2"/>
              <a:buNone/>
              <a:defRPr/>
            </a:pPr>
            <a:r>
              <a:rPr lang="cs-CZ" sz="2400" dirty="0"/>
              <a:t>(3) Tento zákon se nepoužije pro občanskoprávní, obchodněprávní a pracovněprávní úkony prováděné správními orgány a na vztahy mezi orgány téhož územního samosprávného celku při výkonu samostatné působnosti.</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6</a:t>
            </a:fld>
            <a:endParaRPr lang="cs-CZ" dirty="0"/>
          </a:p>
        </p:txBody>
      </p:sp>
    </p:spTree>
    <p:extLst>
      <p:ext uri="{BB962C8B-B14F-4D97-AF65-F5344CB8AC3E}">
        <p14:creationId xmlns:p14="http://schemas.microsoft.com/office/powerpoint/2010/main" xmlns="" val="334925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zásady</a:t>
            </a:r>
          </a:p>
        </p:txBody>
      </p:sp>
      <p:sp>
        <p:nvSpPr>
          <p:cNvPr id="3" name="Zástupný symbol pro obsah 2"/>
          <p:cNvSpPr>
            <a:spLocks noGrp="1"/>
          </p:cNvSpPr>
          <p:nvPr>
            <p:ph idx="1"/>
          </p:nvPr>
        </p:nvSpPr>
        <p:spPr/>
        <p:txBody>
          <a:bodyPr>
            <a:normAutofit/>
          </a:bodyPr>
          <a:lstStyle/>
          <a:p>
            <a:pPr marL="0" indent="0">
              <a:buNone/>
            </a:pPr>
            <a:r>
              <a:rPr lang="cs-CZ" sz="3200" dirty="0"/>
              <a:t>= hodnotová kritéria</a:t>
            </a:r>
          </a:p>
          <a:p>
            <a:r>
              <a:rPr lang="cs-CZ" sz="3200" dirty="0"/>
              <a:t>jsou podrobněji vyjádřena v dalších částech správního řádu</a:t>
            </a:r>
          </a:p>
          <a:p>
            <a:r>
              <a:rPr lang="cs-CZ" sz="3200" dirty="0"/>
              <a:t>určují, jak postupovat, pokud pravidla pro určitý postup chybí, nejsou jednoznačná, apod.</a:t>
            </a:r>
          </a:p>
          <a:p>
            <a:r>
              <a:rPr lang="cs-CZ" sz="3200" dirty="0"/>
              <a:t>dopadají i na postupy, pro které je správní řád </a:t>
            </a:r>
            <a:r>
              <a:rPr lang="cs-CZ" sz="3200" dirty="0" smtClean="0"/>
              <a:t>zvláštním zákonem vyloučen </a:t>
            </a:r>
            <a:r>
              <a:rPr lang="cs-CZ" sz="3200" dirty="0"/>
              <a:t>(§ 177 odst. 1 </a:t>
            </a:r>
            <a:r>
              <a:rPr lang="cs-CZ" sz="3200" dirty="0" err="1"/>
              <a:t>SprŘ</a:t>
            </a:r>
            <a:r>
              <a:rPr lang="cs-CZ" sz="3200" dirty="0" smtClean="0"/>
              <a:t>)</a:t>
            </a:r>
            <a:endParaRPr lang="cs-CZ" sz="3200" dirty="0"/>
          </a:p>
          <a:p>
            <a:r>
              <a:rPr lang="cs-CZ" sz="3200" dirty="0"/>
              <a:t>upraveny v § 2 – 8 </a:t>
            </a:r>
            <a:r>
              <a:rPr lang="cs-CZ" sz="3200" dirty="0" err="1"/>
              <a:t>SprŘ</a:t>
            </a:r>
            <a:endParaRPr lang="cs-CZ" sz="3200" dirty="0"/>
          </a:p>
        </p:txBody>
      </p:sp>
      <p:sp>
        <p:nvSpPr>
          <p:cNvPr id="4" name="Zástupný symbol pro číslo snímku 3"/>
          <p:cNvSpPr>
            <a:spLocks noGrp="1"/>
          </p:cNvSpPr>
          <p:nvPr>
            <p:ph type="sldNum" sz="quarter" idx="12"/>
          </p:nvPr>
        </p:nvSpPr>
        <p:spPr/>
        <p:txBody>
          <a:bodyPr/>
          <a:lstStyle/>
          <a:p>
            <a:pPr>
              <a:defRPr/>
            </a:pPr>
            <a:fld id="{2828D455-E0E5-49DD-878D-BEDC3B3387E1}" type="slidenum">
              <a:rPr lang="cs-CZ" smtClean="0"/>
              <a:pPr>
                <a:defRPr/>
              </a:pPr>
              <a:t>7</a:t>
            </a:fld>
            <a:endParaRPr lang="cs-CZ" dirty="0"/>
          </a:p>
        </p:txBody>
      </p:sp>
    </p:spTree>
    <p:extLst>
      <p:ext uri="{BB962C8B-B14F-4D97-AF65-F5344CB8AC3E}">
        <p14:creationId xmlns:p14="http://schemas.microsoft.com/office/powerpoint/2010/main" xmlns="" val="76682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zásady</a:t>
            </a:r>
          </a:p>
        </p:txBody>
      </p:sp>
      <p:sp>
        <p:nvSpPr>
          <p:cNvPr id="3" name="Zástupný symbol pro obsah 2"/>
          <p:cNvSpPr>
            <a:spLocks noGrp="1"/>
          </p:cNvSpPr>
          <p:nvPr>
            <p:ph idx="1"/>
          </p:nvPr>
        </p:nvSpPr>
        <p:spPr>
          <a:xfrm>
            <a:off x="119336" y="1845734"/>
            <a:ext cx="11953328" cy="4023360"/>
          </a:xfrm>
        </p:spPr>
        <p:txBody>
          <a:bodyPr numCol="2">
            <a:noAutofit/>
          </a:bodyPr>
          <a:lstStyle/>
          <a:p>
            <a:pPr marL="342900" lvl="0" indent="-342900" fontAlgn="base">
              <a:lnSpc>
                <a:spcPct val="100000"/>
              </a:lnSpc>
              <a:spcBef>
                <a:spcPct val="20000"/>
              </a:spcBef>
              <a:spcAft>
                <a:spcPct val="0"/>
              </a:spcAft>
              <a:buClrTx/>
              <a:buSzTx/>
              <a:buNone/>
              <a:defRPr/>
            </a:pPr>
            <a:r>
              <a:rPr lang="cs-CZ" sz="2400" dirty="0"/>
              <a:t>Dobré správy</a:t>
            </a:r>
          </a:p>
          <a:p>
            <a:pPr marL="342900" lvl="0" indent="-342900" fontAlgn="base">
              <a:lnSpc>
                <a:spcPct val="100000"/>
              </a:lnSpc>
              <a:spcBef>
                <a:spcPct val="20000"/>
              </a:spcBef>
              <a:spcAft>
                <a:spcPct val="0"/>
              </a:spcAft>
              <a:buClrTx/>
              <a:buSzTx/>
              <a:buNone/>
              <a:defRPr/>
            </a:pPr>
            <a:r>
              <a:rPr lang="cs-CZ" sz="2400" dirty="0"/>
              <a:t>Hospodárnosti</a:t>
            </a:r>
          </a:p>
          <a:p>
            <a:pPr marL="342900" lvl="0" indent="-342900" fontAlgn="base">
              <a:lnSpc>
                <a:spcPct val="100000"/>
              </a:lnSpc>
              <a:spcBef>
                <a:spcPct val="20000"/>
              </a:spcBef>
              <a:spcAft>
                <a:spcPct val="0"/>
              </a:spcAft>
              <a:buClrTx/>
              <a:buSzTx/>
              <a:buNone/>
              <a:defRPr/>
            </a:pPr>
            <a:r>
              <a:rPr lang="cs-CZ" sz="2400" dirty="0"/>
              <a:t>Koordinace</a:t>
            </a:r>
          </a:p>
          <a:p>
            <a:pPr marL="342900" lvl="0" indent="-342900" fontAlgn="base">
              <a:lnSpc>
                <a:spcPct val="100000"/>
              </a:lnSpc>
              <a:spcBef>
                <a:spcPct val="20000"/>
              </a:spcBef>
              <a:spcAft>
                <a:spcPct val="0"/>
              </a:spcAft>
              <a:buClrTx/>
              <a:buSzTx/>
              <a:buNone/>
              <a:defRPr/>
            </a:pPr>
            <a:r>
              <a:rPr lang="cs-CZ" sz="2400" dirty="0"/>
              <a:t>Legality</a:t>
            </a:r>
          </a:p>
          <a:p>
            <a:pPr marL="342900" lvl="0" indent="-342900" fontAlgn="base">
              <a:lnSpc>
                <a:spcPct val="100000"/>
              </a:lnSpc>
              <a:spcBef>
                <a:spcPct val="20000"/>
              </a:spcBef>
              <a:spcAft>
                <a:spcPct val="0"/>
              </a:spcAft>
              <a:buClrTx/>
              <a:buSzTx/>
              <a:buNone/>
              <a:defRPr/>
            </a:pPr>
            <a:r>
              <a:rPr lang="cs-CZ" sz="2400" dirty="0"/>
              <a:t>Legitimního očekávání</a:t>
            </a:r>
          </a:p>
          <a:p>
            <a:pPr marL="342900" lvl="0" indent="-342900" fontAlgn="base">
              <a:lnSpc>
                <a:spcPct val="100000"/>
              </a:lnSpc>
              <a:spcBef>
                <a:spcPct val="20000"/>
              </a:spcBef>
              <a:spcAft>
                <a:spcPct val="0"/>
              </a:spcAft>
              <a:buClrTx/>
              <a:buSzTx/>
              <a:buNone/>
              <a:defRPr/>
            </a:pPr>
            <a:r>
              <a:rPr lang="cs-CZ" sz="2400" dirty="0"/>
              <a:t>Materiální pravdy</a:t>
            </a:r>
          </a:p>
          <a:p>
            <a:pPr marL="342900" lvl="0" indent="-342900" fontAlgn="base">
              <a:lnSpc>
                <a:spcPct val="100000"/>
              </a:lnSpc>
              <a:spcBef>
                <a:spcPct val="20000"/>
              </a:spcBef>
              <a:spcAft>
                <a:spcPct val="0"/>
              </a:spcAft>
              <a:buClrTx/>
              <a:buSzTx/>
              <a:buNone/>
              <a:defRPr/>
            </a:pPr>
            <a:r>
              <a:rPr lang="cs-CZ" sz="2400" dirty="0"/>
              <a:t>Nestranného postupu a rovného přístupu</a:t>
            </a:r>
          </a:p>
          <a:p>
            <a:pPr marL="342900" lvl="0" indent="-342900" fontAlgn="base">
              <a:lnSpc>
                <a:spcPct val="100000"/>
              </a:lnSpc>
              <a:spcBef>
                <a:spcPct val="20000"/>
              </a:spcBef>
              <a:spcAft>
                <a:spcPct val="0"/>
              </a:spcAft>
              <a:buClrTx/>
              <a:buSzTx/>
              <a:buNone/>
              <a:defRPr/>
            </a:pPr>
            <a:r>
              <a:rPr lang="cs-CZ" sz="2400" dirty="0"/>
              <a:t>Poučovací</a:t>
            </a:r>
          </a:p>
          <a:p>
            <a:pPr marL="342900" lvl="0" indent="-342900" fontAlgn="base">
              <a:lnSpc>
                <a:spcPct val="100000"/>
              </a:lnSpc>
              <a:spcBef>
                <a:spcPct val="20000"/>
              </a:spcBef>
              <a:spcAft>
                <a:spcPct val="0"/>
              </a:spcAft>
              <a:buClrTx/>
              <a:buSzTx/>
              <a:buNone/>
              <a:defRPr/>
            </a:pPr>
            <a:r>
              <a:rPr lang="cs-CZ" sz="2400" dirty="0"/>
              <a:t>Předběžné informovanosti</a:t>
            </a:r>
          </a:p>
          <a:p>
            <a:pPr marL="342900" lvl="0" indent="-342900" fontAlgn="base">
              <a:lnSpc>
                <a:spcPct val="100000"/>
              </a:lnSpc>
              <a:spcBef>
                <a:spcPct val="20000"/>
              </a:spcBef>
              <a:spcAft>
                <a:spcPct val="0"/>
              </a:spcAft>
              <a:buClrTx/>
              <a:buSzTx/>
              <a:buNone/>
              <a:defRPr/>
            </a:pPr>
            <a:r>
              <a:rPr lang="cs-CZ" sz="2400" dirty="0"/>
              <a:t>Rovnosti dotčených osob a zákazu diskriminace</a:t>
            </a:r>
          </a:p>
          <a:p>
            <a:pPr marL="342900" lvl="0" indent="-342900" fontAlgn="base">
              <a:lnSpc>
                <a:spcPct val="100000"/>
              </a:lnSpc>
              <a:spcBef>
                <a:spcPct val="20000"/>
              </a:spcBef>
              <a:spcAft>
                <a:spcPct val="0"/>
              </a:spcAft>
              <a:buClrTx/>
              <a:buSzTx/>
              <a:buNone/>
              <a:defRPr/>
            </a:pPr>
            <a:r>
              <a:rPr lang="cs-CZ" sz="2400" dirty="0"/>
              <a:t>Rychlosti</a:t>
            </a:r>
          </a:p>
          <a:p>
            <a:pPr marL="342900" lvl="0" indent="-342900" fontAlgn="base">
              <a:lnSpc>
                <a:spcPct val="100000"/>
              </a:lnSpc>
              <a:spcBef>
                <a:spcPct val="20000"/>
              </a:spcBef>
              <a:spcAft>
                <a:spcPct val="0"/>
              </a:spcAft>
              <a:buClrTx/>
              <a:buSzTx/>
              <a:buNone/>
              <a:defRPr/>
            </a:pPr>
            <a:r>
              <a:rPr lang="cs-CZ" sz="2400" dirty="0"/>
              <a:t>Součinnosti správních orgánů s dotčenými osobami</a:t>
            </a:r>
          </a:p>
          <a:p>
            <a:pPr marL="342900" lvl="0" indent="-342900" fontAlgn="base">
              <a:lnSpc>
                <a:spcPct val="100000"/>
              </a:lnSpc>
              <a:spcBef>
                <a:spcPct val="20000"/>
              </a:spcBef>
              <a:spcAft>
                <a:spcPct val="0"/>
              </a:spcAft>
              <a:buClrTx/>
              <a:buSzTx/>
              <a:buNone/>
              <a:defRPr/>
            </a:pPr>
            <a:r>
              <a:rPr lang="cs-CZ" sz="2400" dirty="0"/>
              <a:t>Subsidiarity</a:t>
            </a:r>
          </a:p>
          <a:p>
            <a:pPr marL="342900" lvl="0" indent="-342900" fontAlgn="base">
              <a:lnSpc>
                <a:spcPct val="100000"/>
              </a:lnSpc>
              <a:spcBef>
                <a:spcPct val="20000"/>
              </a:spcBef>
              <a:spcAft>
                <a:spcPct val="0"/>
              </a:spcAft>
              <a:buClrTx/>
              <a:buSzTx/>
              <a:buNone/>
              <a:defRPr/>
            </a:pPr>
            <a:r>
              <a:rPr lang="cs-CZ" sz="2400" dirty="0"/>
              <a:t>Ochrany práv nabytých v dobré víře</a:t>
            </a:r>
          </a:p>
          <a:p>
            <a:pPr marL="342900" lvl="0" indent="-342900" fontAlgn="base">
              <a:lnSpc>
                <a:spcPct val="100000"/>
              </a:lnSpc>
              <a:spcBef>
                <a:spcPct val="20000"/>
              </a:spcBef>
              <a:spcAft>
                <a:spcPct val="0"/>
              </a:spcAft>
              <a:buClrTx/>
              <a:buSzTx/>
              <a:buNone/>
              <a:defRPr/>
            </a:pPr>
            <a:r>
              <a:rPr lang="cs-CZ" sz="2400" dirty="0"/>
              <a:t>Ochrany veřejného zájmu</a:t>
            </a:r>
          </a:p>
          <a:p>
            <a:pPr marL="342900" lvl="0" indent="-342900" fontAlgn="base">
              <a:lnSpc>
                <a:spcPct val="100000"/>
              </a:lnSpc>
              <a:spcBef>
                <a:spcPct val="20000"/>
              </a:spcBef>
              <a:spcAft>
                <a:spcPct val="0"/>
              </a:spcAft>
              <a:buClrTx/>
              <a:buSzTx/>
              <a:buNone/>
              <a:defRPr/>
            </a:pPr>
            <a:r>
              <a:rPr lang="cs-CZ" sz="2400" dirty="0"/>
              <a:t>Proporcionality</a:t>
            </a:r>
          </a:p>
          <a:p>
            <a:pPr marL="342900" lvl="0" indent="-342900" fontAlgn="base">
              <a:lnSpc>
                <a:spcPct val="100000"/>
              </a:lnSpc>
              <a:spcBef>
                <a:spcPct val="20000"/>
              </a:spcBef>
              <a:spcAft>
                <a:spcPct val="0"/>
              </a:spcAft>
              <a:buClrTx/>
              <a:buSzTx/>
              <a:buNone/>
              <a:defRPr/>
            </a:pPr>
            <a:r>
              <a:rPr lang="cs-CZ" sz="2400" dirty="0"/>
              <a:t>Uplatňování práv a oprávněných zájmů</a:t>
            </a:r>
          </a:p>
          <a:p>
            <a:pPr marL="342900" lvl="0" indent="-342900" fontAlgn="base">
              <a:lnSpc>
                <a:spcPct val="100000"/>
              </a:lnSpc>
              <a:spcBef>
                <a:spcPct val="20000"/>
              </a:spcBef>
              <a:spcAft>
                <a:spcPct val="0"/>
              </a:spcAft>
              <a:buClrTx/>
              <a:buSzTx/>
              <a:buNone/>
              <a:defRPr/>
            </a:pPr>
            <a:r>
              <a:rPr lang="cs-CZ" sz="2400" dirty="0"/>
              <a:t>Veřejné správy jako služby</a:t>
            </a:r>
          </a:p>
          <a:p>
            <a:pPr marL="342900" lvl="0" indent="-342900" fontAlgn="base">
              <a:lnSpc>
                <a:spcPct val="100000"/>
              </a:lnSpc>
              <a:spcBef>
                <a:spcPct val="20000"/>
              </a:spcBef>
              <a:spcAft>
                <a:spcPct val="0"/>
              </a:spcAft>
              <a:buClrTx/>
              <a:buSzTx/>
              <a:buNone/>
              <a:defRPr/>
            </a:pPr>
            <a:r>
              <a:rPr lang="cs-CZ" sz="2400" dirty="0"/>
              <a:t>Zákazu zneužití pravomoci a správního uvážení</a:t>
            </a:r>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8</a:t>
            </a:fld>
            <a:endParaRPr lang="cs-CZ" dirty="0"/>
          </a:p>
        </p:txBody>
      </p:sp>
    </p:spTree>
    <p:extLst>
      <p:ext uri="{BB962C8B-B14F-4D97-AF65-F5344CB8AC3E}">
        <p14:creationId xmlns:p14="http://schemas.microsoft.com/office/powerpoint/2010/main" xmlns="" val="212546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zásady</a:t>
            </a:r>
          </a:p>
        </p:txBody>
      </p:sp>
      <p:sp>
        <p:nvSpPr>
          <p:cNvPr id="3" name="Zástupný symbol pro obsah 2"/>
          <p:cNvSpPr>
            <a:spLocks noGrp="1"/>
          </p:cNvSpPr>
          <p:nvPr>
            <p:ph idx="1"/>
          </p:nvPr>
        </p:nvSpPr>
        <p:spPr>
          <a:xfrm>
            <a:off x="119336" y="1845734"/>
            <a:ext cx="11953328" cy="4247562"/>
          </a:xfrm>
        </p:spPr>
        <p:txBody>
          <a:bodyPr numCol="2">
            <a:noAutofit/>
          </a:bodyPr>
          <a:lstStyle/>
          <a:p>
            <a:pPr marL="342900" indent="-342900">
              <a:spcBef>
                <a:spcPct val="20000"/>
              </a:spcBef>
              <a:buFont typeface="Arial" charset="0"/>
              <a:buNone/>
            </a:pPr>
            <a:r>
              <a:rPr lang="cs-CZ" sz="2400" dirty="0"/>
              <a:t>Dobré správy 8/2</a:t>
            </a:r>
          </a:p>
          <a:p>
            <a:pPr marL="342900" indent="-342900">
              <a:spcBef>
                <a:spcPct val="20000"/>
              </a:spcBef>
              <a:buFont typeface="Arial" charset="0"/>
              <a:buNone/>
            </a:pPr>
            <a:r>
              <a:rPr lang="cs-CZ" sz="2400" dirty="0"/>
              <a:t>Hospodárnosti 6/2</a:t>
            </a:r>
          </a:p>
          <a:p>
            <a:pPr marL="342900" indent="-342900">
              <a:spcBef>
                <a:spcPct val="20000"/>
              </a:spcBef>
              <a:buFont typeface="Arial" charset="0"/>
              <a:buNone/>
            </a:pPr>
            <a:r>
              <a:rPr lang="cs-CZ" sz="2400" dirty="0"/>
              <a:t>Koordinace 8/1</a:t>
            </a:r>
          </a:p>
          <a:p>
            <a:pPr marL="342900" indent="-342900">
              <a:spcBef>
                <a:spcPct val="20000"/>
              </a:spcBef>
              <a:buFont typeface="Arial" charset="0"/>
              <a:buNone/>
            </a:pPr>
            <a:r>
              <a:rPr lang="cs-CZ" sz="2400" dirty="0"/>
              <a:t>Legality 2/1</a:t>
            </a:r>
          </a:p>
          <a:p>
            <a:pPr marL="342900" indent="-342900">
              <a:spcBef>
                <a:spcPct val="20000"/>
              </a:spcBef>
              <a:buFont typeface="Arial" charset="0"/>
              <a:buNone/>
            </a:pPr>
            <a:r>
              <a:rPr lang="cs-CZ" sz="2400" dirty="0"/>
              <a:t>Legitimního očekávání 2/4</a:t>
            </a:r>
          </a:p>
          <a:p>
            <a:pPr marL="342900" indent="-342900">
              <a:spcBef>
                <a:spcPct val="20000"/>
              </a:spcBef>
              <a:buFont typeface="Arial" charset="0"/>
              <a:buNone/>
            </a:pPr>
            <a:r>
              <a:rPr lang="cs-CZ" sz="2400" dirty="0"/>
              <a:t>Materiální pravdy 3</a:t>
            </a:r>
          </a:p>
          <a:p>
            <a:pPr marL="342900" indent="-342900">
              <a:spcBef>
                <a:spcPct val="20000"/>
              </a:spcBef>
              <a:buFont typeface="Arial" charset="0"/>
              <a:buNone/>
            </a:pPr>
            <a:r>
              <a:rPr lang="cs-CZ" sz="2400" dirty="0"/>
              <a:t>Nestranného postupu a rovného přístupu 2/4</a:t>
            </a:r>
          </a:p>
          <a:p>
            <a:pPr marL="342900" indent="-342900">
              <a:spcBef>
                <a:spcPct val="20000"/>
              </a:spcBef>
              <a:buFont typeface="Arial" charset="0"/>
              <a:buNone/>
            </a:pPr>
            <a:r>
              <a:rPr lang="cs-CZ" sz="2400" dirty="0"/>
              <a:t>Poučovací 4/2</a:t>
            </a:r>
          </a:p>
          <a:p>
            <a:pPr marL="342900" indent="-342900">
              <a:spcBef>
                <a:spcPct val="20000"/>
              </a:spcBef>
              <a:buFont typeface="Arial" charset="0"/>
              <a:buNone/>
            </a:pPr>
            <a:r>
              <a:rPr lang="cs-CZ" sz="2400" dirty="0"/>
              <a:t>Předběžné informovanosti 4/3</a:t>
            </a:r>
          </a:p>
          <a:p>
            <a:pPr marL="342900" indent="-342900">
              <a:spcBef>
                <a:spcPct val="20000"/>
              </a:spcBef>
              <a:buFont typeface="Arial" charset="0"/>
              <a:buNone/>
            </a:pPr>
            <a:r>
              <a:rPr lang="cs-CZ" sz="2400" dirty="0"/>
              <a:t>Rovnosti dotčených os. a zákazu diskriminace 7</a:t>
            </a:r>
          </a:p>
          <a:p>
            <a:pPr marL="342900" indent="-342900">
              <a:spcBef>
                <a:spcPct val="20000"/>
              </a:spcBef>
              <a:buFont typeface="Arial" charset="0"/>
              <a:buNone/>
            </a:pPr>
            <a:endParaRPr lang="cs-CZ" sz="2400" dirty="0"/>
          </a:p>
          <a:p>
            <a:pPr marL="342900" indent="-342900">
              <a:spcBef>
                <a:spcPct val="20000"/>
              </a:spcBef>
              <a:buFont typeface="Arial" charset="0"/>
              <a:buNone/>
            </a:pPr>
            <a:r>
              <a:rPr lang="cs-CZ" sz="2400" dirty="0"/>
              <a:t>Rychlosti 6/1</a:t>
            </a:r>
          </a:p>
          <a:p>
            <a:pPr marL="342900" indent="-342900">
              <a:spcBef>
                <a:spcPct val="20000"/>
              </a:spcBef>
              <a:buFont typeface="Arial" charset="0"/>
              <a:buNone/>
            </a:pPr>
            <a:r>
              <a:rPr lang="cs-CZ" sz="2400" dirty="0"/>
              <a:t>Součinnosti správních orgánů s dotčenými osobami 6/2</a:t>
            </a:r>
          </a:p>
          <a:p>
            <a:pPr marL="342900" indent="-342900">
              <a:spcBef>
                <a:spcPct val="20000"/>
              </a:spcBef>
              <a:buFont typeface="Arial" charset="0"/>
              <a:buNone/>
            </a:pPr>
            <a:r>
              <a:rPr lang="cs-CZ" sz="2400" dirty="0"/>
              <a:t>Subsidiarity 5</a:t>
            </a:r>
          </a:p>
          <a:p>
            <a:pPr marL="342900" indent="-342900">
              <a:spcBef>
                <a:spcPct val="20000"/>
              </a:spcBef>
              <a:buFont typeface="Arial" charset="0"/>
              <a:buNone/>
            </a:pPr>
            <a:r>
              <a:rPr lang="cs-CZ" sz="2400" dirty="0"/>
              <a:t>Ochrany práv nabytých v dobré víře 2/3</a:t>
            </a:r>
          </a:p>
          <a:p>
            <a:pPr marL="342900" indent="-342900">
              <a:spcBef>
                <a:spcPct val="20000"/>
              </a:spcBef>
              <a:buFont typeface="Arial" charset="0"/>
              <a:buNone/>
            </a:pPr>
            <a:r>
              <a:rPr lang="cs-CZ" sz="2400" dirty="0"/>
              <a:t>Ochrany veřejného zájmu 2/4</a:t>
            </a:r>
          </a:p>
          <a:p>
            <a:pPr marL="342900" indent="-342900">
              <a:spcBef>
                <a:spcPct val="20000"/>
              </a:spcBef>
              <a:buFont typeface="Arial" charset="0"/>
              <a:buNone/>
            </a:pPr>
            <a:r>
              <a:rPr lang="cs-CZ" sz="2400" dirty="0"/>
              <a:t>Proporcionality 2/3</a:t>
            </a:r>
          </a:p>
          <a:p>
            <a:pPr marL="342900" lvl="0" indent="-342900">
              <a:spcBef>
                <a:spcPct val="20000"/>
              </a:spcBef>
              <a:defRPr/>
            </a:pPr>
            <a:r>
              <a:rPr lang="cs-CZ" sz="2400" dirty="0"/>
              <a:t>Uplatňování práv a oprávněných zájmů 4/4</a:t>
            </a:r>
          </a:p>
          <a:p>
            <a:pPr marL="342900" indent="-342900">
              <a:spcBef>
                <a:spcPct val="20000"/>
              </a:spcBef>
              <a:buFont typeface="Arial" charset="0"/>
              <a:buNone/>
            </a:pPr>
            <a:r>
              <a:rPr lang="cs-CZ" sz="2400" dirty="0"/>
              <a:t>Veřejné správy jako služby 4/1</a:t>
            </a:r>
          </a:p>
          <a:p>
            <a:pPr marL="342900" indent="-342900">
              <a:spcBef>
                <a:spcPct val="20000"/>
              </a:spcBef>
              <a:buFont typeface="Arial" charset="0"/>
              <a:buNone/>
            </a:pPr>
            <a:r>
              <a:rPr lang="cs-CZ" sz="2400" dirty="0"/>
              <a:t>Zákazu zneužití pravomoci a </a:t>
            </a:r>
            <a:r>
              <a:rPr lang="cs-CZ" sz="2400" dirty="0" err="1"/>
              <a:t>spr</a:t>
            </a:r>
            <a:r>
              <a:rPr lang="cs-CZ" sz="2400" dirty="0"/>
              <a:t>. uvážení 2/2</a:t>
            </a:r>
          </a:p>
          <a:p>
            <a:endParaRPr lang="cs-CZ" sz="2400" dirty="0"/>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pPr>
              <a:defRPr/>
            </a:pPr>
            <a:fld id="{2828D455-E0E5-49DD-878D-BEDC3B3387E1}" type="slidenum">
              <a:rPr lang="cs-CZ" smtClean="0"/>
              <a:pPr>
                <a:defRPr/>
              </a:pPr>
              <a:t>9</a:t>
            </a:fld>
            <a:endParaRPr lang="cs-CZ" dirty="0"/>
          </a:p>
        </p:txBody>
      </p:sp>
    </p:spTree>
    <p:extLst>
      <p:ext uri="{BB962C8B-B14F-4D97-AF65-F5344CB8AC3E}">
        <p14:creationId xmlns:p14="http://schemas.microsoft.com/office/powerpoint/2010/main" xmlns="" val="57879618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1_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Paralaxa">
  <a:themeElements>
    <a:clrScheme name="Paralax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a">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4.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2355</Words>
  <Application>Microsoft Office PowerPoint</Application>
  <PresentationFormat>Vlastní</PresentationFormat>
  <Paragraphs>303</Paragraphs>
  <Slides>36</Slides>
  <Notes>17</Notes>
  <HiddenSlides>0</HiddenSlides>
  <MMClips>0</MMClips>
  <ScaleCrop>false</ScaleCrop>
  <HeadingPairs>
    <vt:vector size="4" baseType="variant">
      <vt:variant>
        <vt:lpstr>Motiv</vt:lpstr>
      </vt:variant>
      <vt:variant>
        <vt:i4>4</vt:i4>
      </vt:variant>
      <vt:variant>
        <vt:lpstr>Nadpisy snímků</vt:lpstr>
      </vt:variant>
      <vt:variant>
        <vt:i4>36</vt:i4>
      </vt:variant>
    </vt:vector>
  </HeadingPairs>
  <TitlesOfParts>
    <vt:vector size="40" baseType="lpstr">
      <vt:lpstr>Fazeta</vt:lpstr>
      <vt:lpstr>1_Fazeta</vt:lpstr>
      <vt:lpstr>Paralaxa</vt:lpstr>
      <vt:lpstr>Retrospektiva</vt:lpstr>
      <vt:lpstr>Správní řád  jako základ právní úpravy procesních forem veřejné správy</vt:lpstr>
      <vt:lpstr>Základní pojmy</vt:lpstr>
      <vt:lpstr>Výhrada zákona</vt:lpstr>
      <vt:lpstr>Procesní práva</vt:lpstr>
      <vt:lpstr>Správní řád</vt:lpstr>
      <vt:lpstr>Struktura správního řádu</vt:lpstr>
      <vt:lpstr>Základní zásady</vt:lpstr>
      <vt:lpstr>Základní zásady</vt:lpstr>
      <vt:lpstr>Základní zásady</vt:lpstr>
      <vt:lpstr>Základní zásady a jejich promítnutí</vt:lpstr>
      <vt:lpstr>Struktura správního řádu</vt:lpstr>
      <vt:lpstr>Správní řízení</vt:lpstr>
      <vt:lpstr>Správní rozhodnutí</vt:lpstr>
      <vt:lpstr>Přípravná fáze</vt:lpstr>
      <vt:lpstr>Zahájení řízení</vt:lpstr>
      <vt:lpstr>Vyšetřování</vt:lpstr>
      <vt:lpstr>Realizace (a vydání) rozhodnutí</vt:lpstr>
      <vt:lpstr>Realizace (a vydání) rozhodnutí</vt:lpstr>
      <vt:lpstr>Vydání rozhodnutí (§ 72 odst. 1)</vt:lpstr>
      <vt:lpstr>Odvolání</vt:lpstr>
      <vt:lpstr>Soudní přezkum</vt:lpstr>
      <vt:lpstr>Dílčí poznámky</vt:lpstr>
      <vt:lpstr>Struktura správního řádu</vt:lpstr>
      <vt:lpstr>Jiné správní úkony</vt:lpstr>
      <vt:lpstr>Veřejnoprávní smlouvy</vt:lpstr>
      <vt:lpstr>Druhy veřejnoprávních smluv</vt:lpstr>
      <vt:lpstr>Snímek 27</vt:lpstr>
      <vt:lpstr>Snímek 28</vt:lpstr>
      <vt:lpstr>Druhy veřejnoprávních smluv</vt:lpstr>
      <vt:lpstr>Snímek 30</vt:lpstr>
      <vt:lpstr>Druhy veřejnoprávních smluv</vt:lpstr>
      <vt:lpstr>Snímek 32</vt:lpstr>
      <vt:lpstr>Opatření obecné povahy</vt:lpstr>
      <vt:lpstr>Snímek 34</vt:lpstr>
      <vt:lpstr>Stížnost (§ 175)</vt:lpstr>
      <vt:lpstr> Děkuji za pozornost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2016-10-09T20:48:16Z</dcterms:created>
  <dcterms:modified xsi:type="dcterms:W3CDTF">2016-10-18T05:49:43Z</dcterms:modified>
</cp:coreProperties>
</file>