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55"/>
  </p:notesMasterIdLst>
  <p:handoutMasterIdLst>
    <p:handoutMasterId r:id="rId56"/>
  </p:handoutMasterIdLst>
  <p:sldIdLst>
    <p:sldId id="309" r:id="rId3"/>
    <p:sldId id="304" r:id="rId4"/>
    <p:sldId id="311" r:id="rId5"/>
    <p:sldId id="310" r:id="rId6"/>
    <p:sldId id="312" r:id="rId7"/>
    <p:sldId id="314" r:id="rId8"/>
    <p:sldId id="305" r:id="rId9"/>
    <p:sldId id="318" r:id="rId10"/>
    <p:sldId id="319" r:id="rId11"/>
    <p:sldId id="315" r:id="rId12"/>
    <p:sldId id="313" r:id="rId13"/>
    <p:sldId id="320" r:id="rId14"/>
    <p:sldId id="316" r:id="rId15"/>
    <p:sldId id="317" r:id="rId16"/>
    <p:sldId id="321" r:id="rId17"/>
    <p:sldId id="322" r:id="rId18"/>
    <p:sldId id="323" r:id="rId19"/>
    <p:sldId id="324" r:id="rId20"/>
    <p:sldId id="325" r:id="rId21"/>
    <p:sldId id="326" r:id="rId22"/>
    <p:sldId id="327" r:id="rId23"/>
    <p:sldId id="328" r:id="rId24"/>
    <p:sldId id="330" r:id="rId25"/>
    <p:sldId id="329" r:id="rId26"/>
    <p:sldId id="331" r:id="rId27"/>
    <p:sldId id="332" r:id="rId28"/>
    <p:sldId id="333" r:id="rId29"/>
    <p:sldId id="334" r:id="rId30"/>
    <p:sldId id="335" r:id="rId31"/>
    <p:sldId id="336" r:id="rId32"/>
    <p:sldId id="337" r:id="rId33"/>
    <p:sldId id="339" r:id="rId34"/>
    <p:sldId id="338" r:id="rId35"/>
    <p:sldId id="340" r:id="rId36"/>
    <p:sldId id="341" r:id="rId37"/>
    <p:sldId id="342" r:id="rId38"/>
    <p:sldId id="344" r:id="rId39"/>
    <p:sldId id="343" r:id="rId40"/>
    <p:sldId id="345" r:id="rId41"/>
    <p:sldId id="348" r:id="rId42"/>
    <p:sldId id="346" r:id="rId43"/>
    <p:sldId id="349" r:id="rId44"/>
    <p:sldId id="350" r:id="rId45"/>
    <p:sldId id="356" r:id="rId46"/>
    <p:sldId id="351" r:id="rId47"/>
    <p:sldId id="352" r:id="rId48"/>
    <p:sldId id="353" r:id="rId49"/>
    <p:sldId id="358" r:id="rId50"/>
    <p:sldId id="359" r:id="rId51"/>
    <p:sldId id="360" r:id="rId52"/>
    <p:sldId id="355" r:id="rId53"/>
    <p:sldId id="357" r:id="rId54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747" autoAdjust="0"/>
  </p:normalViewPr>
  <p:slideViewPr>
    <p:cSldViewPr>
      <p:cViewPr varScale="1">
        <p:scale>
          <a:sx n="103" d="100"/>
          <a:sy n="103" d="100"/>
        </p:scale>
        <p:origin x="-1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6930D0C6-9B78-46A0-845F-5CF8CCE5A4B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9474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9CE307F-301A-4D76-8621-5A3D16A90DA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1708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E1DBB2-5517-4F4D-BDCD-FEAAAAC6B75E}" type="slidenum">
              <a:rPr lang="cs-CZ"/>
              <a:pPr/>
              <a:t>2</a:t>
            </a:fld>
            <a:endParaRPr 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D5E47E-983A-4639-8995-99B9E0230021}" type="slidenum">
              <a:rPr lang="cs-CZ"/>
              <a:pPr/>
              <a:t>41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D5E47E-983A-4639-8995-99B9E0230021}" type="slidenum">
              <a:rPr lang="cs-CZ"/>
              <a:pPr/>
              <a:t>4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D5E47E-983A-4639-8995-99B9E0230021}" type="slidenum">
              <a:rPr lang="cs-CZ"/>
              <a:pPr/>
              <a:t>6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D5E47E-983A-4639-8995-99B9E0230021}" type="slidenum">
              <a:rPr lang="cs-CZ"/>
              <a:pPr/>
              <a:t>10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D5E47E-983A-4639-8995-99B9E0230021}" type="slidenum">
              <a:rPr lang="cs-CZ"/>
              <a:pPr/>
              <a:t>12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D5E47E-983A-4639-8995-99B9E0230021}" type="slidenum">
              <a:rPr lang="cs-CZ"/>
              <a:pPr/>
              <a:t>23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D5E47E-983A-4639-8995-99B9E0230021}" type="slidenum">
              <a:rPr lang="cs-CZ"/>
              <a:pPr/>
              <a:t>32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D5E47E-983A-4639-8995-99B9E0230021}" type="slidenum">
              <a:rPr lang="cs-CZ"/>
              <a:pPr/>
              <a:t>37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D5E47E-983A-4639-8995-99B9E0230021}" type="slidenum">
              <a:rPr lang="cs-CZ"/>
              <a:pPr/>
              <a:t>39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DCC7C260-FAF2-486B-9B51-E19189A325ED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3D01E5-F432-4584-A7CB-B8D7952F4BF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4FAB433-EC85-4887-BBB9-830D23DDFC5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112F192-DE77-49F4-8123-CF33E7612B4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E250C2-E66E-41D9-8102-6149FACE585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354092-3ECB-4112-B771-FE0B32517F7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20B46A-9868-490F-8D0D-526320782EF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1091E8-CA44-4181-A5CC-0DE7958ADE3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499C45-4C3A-489F-8239-6C195582F5B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C3F03F-52DC-4CB7-9966-B23C4163E0D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672887-5FB2-4E2F-8467-36AD66AFD29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5A91AE6B-9515-4E4A-8277-AEABCAE083FA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spcBef>
                <a:spcPts val="3600"/>
              </a:spcBef>
              <a:spcAft>
                <a:spcPts val="2400"/>
              </a:spcAft>
            </a:pPr>
            <a:r>
              <a:rPr lang="cs-CZ" sz="4800" dirty="0" smtClean="0"/>
              <a:t>Společné jmění manželů</a:t>
            </a:r>
            <a:r>
              <a:rPr lang="cs-CZ" dirty="0"/>
              <a:t/>
            </a:r>
            <a:br>
              <a:rPr lang="cs-CZ" dirty="0"/>
            </a:br>
            <a:r>
              <a:rPr lang="cs-CZ" sz="2400" dirty="0" smtClean="0"/>
              <a:t>v pojetí nového občanského zákoníku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1800" dirty="0" smtClean="0"/>
              <a:t>© Monika Schön, 2012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6447477-0D37-4C76-BA45-5C3FFC5C1066}" type="slidenum">
              <a:rPr lang="cs-CZ"/>
              <a:pPr/>
              <a:t>10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Režimy SJM</a:t>
            </a:r>
            <a:endParaRPr lang="cs-CZ" dirty="0"/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 režimy SJM upravené NOZ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Členění dle způsobu vzniku:</a:t>
            </a:r>
          </a:p>
          <a:p>
            <a:pPr marL="457200" indent="-457200">
              <a:buAutoNum type="arabicPeriod"/>
            </a:pPr>
            <a:r>
              <a:rPr lang="cs-CZ" dirty="0" smtClean="0"/>
              <a:t>Zákonný režim (§ 709 </a:t>
            </a:r>
            <a:r>
              <a:rPr lang="cs-CZ" dirty="0" err="1" smtClean="0"/>
              <a:t>an</a:t>
            </a:r>
            <a:r>
              <a:rPr lang="cs-CZ" dirty="0" smtClean="0"/>
              <a:t>. NOZ)</a:t>
            </a:r>
          </a:p>
          <a:p>
            <a:pPr marL="457200" indent="-457200">
              <a:buAutoNum type="arabicPeriod"/>
            </a:pPr>
            <a:r>
              <a:rPr lang="cs-CZ" dirty="0" smtClean="0"/>
              <a:t>Smluvený režim (§ 716 </a:t>
            </a:r>
            <a:r>
              <a:rPr lang="cs-CZ" dirty="0" err="1" smtClean="0"/>
              <a:t>an</a:t>
            </a:r>
            <a:r>
              <a:rPr lang="cs-CZ" dirty="0" smtClean="0"/>
              <a:t>. NOZ)</a:t>
            </a:r>
          </a:p>
          <a:p>
            <a:pPr marL="457200" indent="-457200">
              <a:buAutoNum type="arabicPeriod"/>
            </a:pPr>
            <a:r>
              <a:rPr lang="cs-CZ" dirty="0" smtClean="0"/>
              <a:t>Režim založený rozhodnutím soudu (§ 724 </a:t>
            </a:r>
            <a:r>
              <a:rPr lang="cs-CZ" dirty="0" err="1" smtClean="0"/>
              <a:t>an</a:t>
            </a:r>
            <a:r>
              <a:rPr lang="cs-CZ" dirty="0" smtClean="0"/>
              <a:t>. NOZ)</a:t>
            </a:r>
          </a:p>
          <a:p>
            <a:pPr marL="457200" indent="-457200">
              <a:buAutoNum type="arabicPeriod"/>
            </a:pPr>
            <a:endParaRPr lang="cs-CZ" dirty="0"/>
          </a:p>
          <a:p>
            <a:pPr marL="457200" indent="-457200">
              <a:buAutoNum type="arabicPeriod"/>
            </a:pPr>
            <a:endParaRPr lang="cs-CZ" dirty="0" smtClean="0"/>
          </a:p>
          <a:p>
            <a:pPr marL="457200" indent="-457200" algn="just">
              <a:buNone/>
            </a:pPr>
            <a:r>
              <a:rPr lang="cs-CZ" sz="1800" dirty="0" smtClean="0"/>
              <a:t>	Pozn. Režim oddělených jmění (§ 729 </a:t>
            </a:r>
            <a:r>
              <a:rPr lang="cs-CZ" sz="1800" dirty="0" err="1" smtClean="0"/>
              <a:t>an</a:t>
            </a:r>
            <a:r>
              <a:rPr lang="cs-CZ" sz="1800" dirty="0" smtClean="0"/>
              <a:t>. NOZ) není dalším zvláštním režimem, může vzniknout na základě smlouvy nebo rozhodnutím soudu (</a:t>
            </a:r>
            <a:r>
              <a:rPr lang="cs-CZ" sz="1800" dirty="0" err="1" smtClean="0"/>
              <a:t>srv</a:t>
            </a:r>
            <a:r>
              <a:rPr lang="cs-CZ" sz="1800" dirty="0" smtClean="0"/>
              <a:t>. § 708/2 NOZ)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6447477-0D37-4C76-BA45-5C3FFC5C1066}" type="slidenum">
              <a:rPr lang="cs-CZ"/>
              <a:pPr/>
              <a:t>12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Zákonný režim</a:t>
            </a:r>
            <a:endParaRPr lang="cs-CZ" dirty="0"/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Zákonný režim - společenství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Uplatní se vždy, pokud není modifikován</a:t>
            </a:r>
          </a:p>
          <a:p>
            <a:pPr lvl="1">
              <a:buFontTx/>
              <a:buChar char="-"/>
            </a:pPr>
            <a:r>
              <a:rPr lang="cs-CZ" dirty="0" smtClean="0"/>
              <a:t>Smlouvou manželů (snoubenců)</a:t>
            </a:r>
          </a:p>
          <a:p>
            <a:pPr lvl="1">
              <a:buFontTx/>
              <a:buChar char="-"/>
            </a:pPr>
            <a:r>
              <a:rPr lang="cs-CZ" dirty="0" smtClean="0"/>
              <a:t>Rozhodnutím soudu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 SJM v zákonném režimu </a:t>
            </a:r>
            <a:r>
              <a:rPr lang="cs-CZ" sz="2400" dirty="0" smtClean="0"/>
              <a:t>§ 709 NOZ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vše, co nabyl jeden manžel nebo oba manželé společně</a:t>
            </a:r>
          </a:p>
          <a:p>
            <a:r>
              <a:rPr lang="cs-CZ" dirty="0" smtClean="0"/>
              <a:t>i zisk z výhradního majetku</a:t>
            </a:r>
          </a:p>
          <a:p>
            <a:r>
              <a:rPr lang="cs-CZ" dirty="0" smtClean="0"/>
              <a:t>i podíl v obchodní společnosti nebo družstvu (nejedná-li se o zákonnou výluku)</a:t>
            </a:r>
          </a:p>
          <a:p>
            <a:r>
              <a:rPr lang="cs-CZ" dirty="0" smtClean="0"/>
              <a:t>i dluhy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Zákonný režim – výjimky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To, co</a:t>
            </a:r>
          </a:p>
          <a:p>
            <a:pPr>
              <a:buNone/>
            </a:pPr>
            <a:r>
              <a:rPr lang="cs-CZ" dirty="0" smtClean="0"/>
              <a:t>	- slouží </a:t>
            </a:r>
            <a:r>
              <a:rPr lang="cs-CZ" dirty="0"/>
              <a:t>osobní potřebě </a:t>
            </a:r>
            <a:r>
              <a:rPr lang="cs-CZ" dirty="0" smtClean="0"/>
              <a:t>manželů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- nabyl </a:t>
            </a:r>
            <a:r>
              <a:rPr lang="cs-CZ" dirty="0"/>
              <a:t>jeden manžel darem, děděním nebo </a:t>
            </a:r>
            <a:r>
              <a:rPr lang="cs-CZ" dirty="0" smtClean="0"/>
              <a:t>odkazem</a:t>
            </a:r>
            <a:endParaRPr lang="cs-CZ" sz="1800" dirty="0"/>
          </a:p>
          <a:p>
            <a:pPr>
              <a:buNone/>
            </a:pPr>
            <a:r>
              <a:rPr lang="cs-CZ" dirty="0" smtClean="0"/>
              <a:t>	- nabyl </a:t>
            </a:r>
            <a:r>
              <a:rPr lang="cs-CZ" dirty="0"/>
              <a:t>jeden manžel jako </a:t>
            </a:r>
            <a:r>
              <a:rPr lang="cs-CZ" dirty="0" smtClean="0"/>
              <a:t>náhradu </a:t>
            </a:r>
            <a:r>
              <a:rPr lang="cs-CZ" dirty="0"/>
              <a:t>za nemajetkovou újmu na jeho přirozených právech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Zákonný režim – výjimky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To, co</a:t>
            </a:r>
          </a:p>
          <a:p>
            <a:pPr>
              <a:buFont typeface="Wingdings" pitchFamily="2" charset="2"/>
              <a:buNone/>
            </a:pPr>
            <a:r>
              <a:rPr lang="cs-CZ" dirty="0" smtClean="0"/>
              <a:t>	- nabyl </a:t>
            </a:r>
            <a:r>
              <a:rPr lang="cs-CZ" dirty="0"/>
              <a:t>jeden manžel právním jednáním vztahujícím se k jeho výhradnímu majetku</a:t>
            </a:r>
          </a:p>
          <a:p>
            <a:pPr>
              <a:buNone/>
            </a:pPr>
            <a:r>
              <a:rPr lang="cs-CZ" dirty="0" smtClean="0"/>
              <a:t>	- nabyl </a:t>
            </a:r>
            <a:r>
              <a:rPr lang="cs-CZ" dirty="0"/>
              <a:t>jeden manžel náhradou za poškození, zničení nebo ztrátu svého výhradního majetku</a:t>
            </a:r>
          </a:p>
          <a:p>
            <a:pPr>
              <a:buNone/>
            </a:pPr>
            <a:r>
              <a:rPr lang="cs-CZ" dirty="0" smtClean="0"/>
              <a:t>	- dluhy </a:t>
            </a:r>
            <a:r>
              <a:rPr lang="cs-CZ" dirty="0"/>
              <a:t>týkající se výhradního majetku, a to v rozsahu přesahující zisk z tohoto majetku</a:t>
            </a:r>
          </a:p>
          <a:p>
            <a:pPr>
              <a:buNone/>
            </a:pPr>
            <a:r>
              <a:rPr lang="cs-CZ" dirty="0" smtClean="0"/>
              <a:t>	- dluhy </a:t>
            </a:r>
            <a:r>
              <a:rPr lang="cs-CZ" dirty="0"/>
              <a:t>převzaté jedním z manželů bez souhlasu druhého manžela s výjimkou obstarávání každodenních nebo běžných potřeb rodiny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Zákonný režim – okamžik nabytí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832"/>
            <a:ext cx="7772400" cy="4214093"/>
          </a:xfrm>
        </p:spPr>
        <p:txBody>
          <a:bodyPr/>
          <a:lstStyle/>
          <a:p>
            <a:r>
              <a:rPr lang="cs-CZ" dirty="0" smtClean="0"/>
              <a:t>Kdy se stane majetek součástí SJM?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- výdělek, plat, mzda, zisk a jiné hodnoty z pracovní a jiné výdělečné činnosti: když manžel nabude možnost s nimi nakládat (§ 711/1 NOZ)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- pohledávky z výhradního majetku: dnem splatnosti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Zákonný režim – správa SJM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oběma manželům svědčí vlastnické právo k součástem SJM (věcem)</a:t>
            </a:r>
          </a:p>
          <a:p>
            <a:r>
              <a:rPr lang="cs-CZ" dirty="0" smtClean="0"/>
              <a:t>proto</a:t>
            </a:r>
            <a:endParaRPr lang="cs-CZ" sz="3000" dirty="0" smtClean="0"/>
          </a:p>
          <a:p>
            <a:pPr lvl="1"/>
            <a:r>
              <a:rPr lang="cs-CZ" dirty="0" smtClean="0"/>
              <a:t>oba stejně užívají, udržují, nakládají s nimi, hospodaří s nimi a spravují je</a:t>
            </a:r>
          </a:p>
          <a:p>
            <a:pPr lvl="1"/>
            <a:r>
              <a:rPr lang="cs-CZ" dirty="0" smtClean="0"/>
              <a:t>nebo jiná úprava na základě dohody manželů</a:t>
            </a:r>
          </a:p>
          <a:p>
            <a:r>
              <a:rPr lang="cs-CZ" dirty="0" smtClean="0"/>
              <a:t>stejně práva a povinnosti spojená se SJM: oba manželé společně a nerozdílně </a:t>
            </a:r>
            <a:r>
              <a:rPr lang="cs-CZ" sz="3000" dirty="0" smtClean="0"/>
              <a:t>(§ 713/2 NOZ)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971600" y="6594475"/>
            <a:ext cx="6837363" cy="263525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Zákonný režim - závazky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Solidarita manželů:</a:t>
            </a:r>
          </a:p>
          <a:p>
            <a:pPr>
              <a:buNone/>
            </a:pPr>
            <a:r>
              <a:rPr lang="cs-CZ" dirty="0" smtClean="0"/>
              <a:t>	- z právních jednání týkajících se SJM nebo jeho součásti manželé zavázáni a oprávněni společně a nerozdílně (§ 713/3 NOZ)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D39D1E-EC0D-43EE-81DC-F782B2148364}" type="slidenum">
              <a:rPr lang="cs-CZ"/>
              <a:pPr/>
              <a:t>2</a:t>
            </a:fld>
            <a:endParaRPr 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Prameny úpravy</a:t>
            </a:r>
          </a:p>
          <a:p>
            <a:r>
              <a:rPr lang="cs-CZ" dirty="0" smtClean="0"/>
              <a:t>Vznik SJM</a:t>
            </a:r>
          </a:p>
          <a:p>
            <a:r>
              <a:rPr lang="cs-CZ" dirty="0" smtClean="0"/>
              <a:t>Režimy SJM</a:t>
            </a:r>
          </a:p>
          <a:p>
            <a:r>
              <a:rPr lang="cs-CZ" dirty="0" smtClean="0"/>
              <a:t>Zánik</a:t>
            </a:r>
          </a:p>
          <a:p>
            <a:r>
              <a:rPr lang="cs-CZ" dirty="0" smtClean="0"/>
              <a:t>Vypořádání</a:t>
            </a:r>
          </a:p>
          <a:p>
            <a:r>
              <a:rPr lang="cs-CZ" dirty="0" smtClean="0"/>
              <a:t>Ochrana 3. osob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Zákonný režim – právní jednání týkající se SJM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běžných záležitostech: lze každý manžel samostatně</a:t>
            </a:r>
          </a:p>
          <a:p>
            <a:pPr lvl="1"/>
            <a:r>
              <a:rPr lang="cs-CZ" dirty="0" smtClean="0"/>
              <a:t>NOZ neobsahuje definici běžné záležitosti (význam judikatury)</a:t>
            </a:r>
          </a:p>
          <a:p>
            <a:r>
              <a:rPr lang="cs-CZ" dirty="0" smtClean="0"/>
              <a:t>v ostatních záležitostech: oba manželé společně nebo jeden se souhlasem druhého</a:t>
            </a:r>
          </a:p>
          <a:p>
            <a:pPr lvl="1"/>
            <a:r>
              <a:rPr lang="cs-CZ" dirty="0" smtClean="0"/>
              <a:t>možnost domáhat se nahrazení chybějícího souhlasu manžela rozhodnutím soudu (§ 714/1 NOZ)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Zákonný režim – právní jednání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Následek </a:t>
            </a:r>
            <a:r>
              <a:rPr lang="cs-CZ" dirty="0"/>
              <a:t>chybějícího souhlasu druhého manžela u nikoli běžné záležitosti: </a:t>
            </a:r>
          </a:p>
          <a:p>
            <a:r>
              <a:rPr lang="cs-CZ" dirty="0" smtClean="0"/>
              <a:t>relativní </a:t>
            </a:r>
            <a:r>
              <a:rPr lang="cs-CZ" dirty="0"/>
              <a:t>neplatnost právního </a:t>
            </a:r>
            <a:r>
              <a:rPr lang="cs-CZ" dirty="0" smtClean="0"/>
              <a:t>jednání (§ 714/1 NOZ)</a:t>
            </a:r>
            <a:endParaRPr lang="cs-CZ" dirty="0"/>
          </a:p>
          <a:p>
            <a:r>
              <a:rPr lang="cs-CZ" dirty="0" smtClean="0"/>
              <a:t>Domáhat </a:t>
            </a:r>
            <a:r>
              <a:rPr lang="cs-CZ" dirty="0"/>
              <a:t>neplatnosti se může pouze druhý manžel </a:t>
            </a:r>
            <a:endParaRPr lang="cs-CZ" dirty="0" smtClean="0"/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(§ 714/1 NOZ)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1079326"/>
          </a:xfrm>
        </p:spPr>
        <p:txBody>
          <a:bodyPr/>
          <a:lstStyle/>
          <a:p>
            <a:pPr algn="ctr"/>
            <a:r>
              <a:rPr lang="cs-CZ" dirty="0" smtClean="0"/>
              <a:t>Zákonný režim – použití součásti SJM k podnikání § 715 NOZ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r>
              <a:rPr lang="cs-CZ" dirty="0" smtClean="0"/>
              <a:t>nutný souhlas druhého manžela: u součástí SJM, jejichž hodnota přesahuje míru přiměřenou majetkovým poměrům manželů (§ 715/1 NOZ)</a:t>
            </a:r>
          </a:p>
          <a:p>
            <a:pPr>
              <a:buNone/>
            </a:pPr>
            <a:r>
              <a:rPr lang="cs-CZ" sz="1800" dirty="0"/>
              <a:t>	</a:t>
            </a:r>
            <a:r>
              <a:rPr lang="cs-CZ" sz="1800" dirty="0" smtClean="0"/>
              <a:t>(x § 146 OZ souhlas nutný vždy)</a:t>
            </a:r>
          </a:p>
          <a:p>
            <a:pPr>
              <a:buNone/>
            </a:pPr>
            <a:r>
              <a:rPr lang="cs-CZ" dirty="0" smtClean="0"/>
              <a:t>	- ale pouze u prvního takového použití</a:t>
            </a:r>
          </a:p>
          <a:p>
            <a:pPr>
              <a:buNone/>
            </a:pPr>
            <a:r>
              <a:rPr lang="cs-CZ" dirty="0" smtClean="0"/>
              <a:t>	- obdobně u nabytí podílu v obchodní společnosti nebo družstvu (§ 715/2 NOZ)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6447477-0D37-4C76-BA45-5C3FFC5C1066}" type="slidenum">
              <a:rPr lang="cs-CZ"/>
              <a:pPr/>
              <a:t>23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Smluvený režim</a:t>
            </a:r>
            <a:endParaRPr lang="cs-CZ" dirty="0"/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Smluvený režim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smlouvu mohou uzavřít: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- </a:t>
            </a:r>
            <a:r>
              <a:rPr lang="cs-CZ" b="1" dirty="0" smtClean="0"/>
              <a:t>manželé</a:t>
            </a:r>
            <a:endParaRPr lang="cs-CZ" dirty="0"/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	- účinky pro </a:t>
            </a:r>
            <a:r>
              <a:rPr lang="cs-CZ" dirty="0" err="1" smtClean="0"/>
              <a:t>futuro</a:t>
            </a:r>
            <a:r>
              <a:rPr lang="cs-CZ" dirty="0" smtClean="0"/>
              <a:t> (SJM již vzniklo)</a:t>
            </a:r>
          </a:p>
          <a:p>
            <a:pPr>
              <a:buNone/>
            </a:pPr>
            <a:r>
              <a:rPr lang="cs-CZ" dirty="0" smtClean="0"/>
              <a:t>		- k případnému zpětnému účinku se nepřihlíží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- </a:t>
            </a:r>
            <a:r>
              <a:rPr lang="cs-CZ" b="1" dirty="0" smtClean="0"/>
              <a:t>snoubenci </a:t>
            </a:r>
            <a:r>
              <a:rPr lang="cs-CZ" dirty="0" smtClean="0"/>
              <a:t>(účinnost uzavřením manželství)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1079326"/>
          </a:xfrm>
        </p:spPr>
        <p:txBody>
          <a:bodyPr/>
          <a:lstStyle/>
          <a:p>
            <a:r>
              <a:rPr lang="cs-CZ" dirty="0" smtClean="0"/>
              <a:t>Smluvený režim – obsah smlouvy </a:t>
            </a:r>
            <a:br>
              <a:rPr lang="cs-CZ" dirty="0" smtClean="0"/>
            </a:br>
            <a:r>
              <a:rPr lang="cs-CZ" sz="2400" dirty="0" smtClean="0"/>
              <a:t>§ 716 NOZ - § 718 NOZ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r>
              <a:rPr lang="cs-CZ" dirty="0" smtClean="0"/>
              <a:t>modifikace zákonného režimu, resp. jeho vzniku:</a:t>
            </a:r>
          </a:p>
          <a:p>
            <a:pPr>
              <a:buNone/>
            </a:pPr>
            <a:r>
              <a:rPr lang="cs-CZ" dirty="0" smtClean="0"/>
              <a:t>	- odložení vzniku (§ 717 NOZ)</a:t>
            </a:r>
          </a:p>
          <a:p>
            <a:pPr>
              <a:buNone/>
            </a:pPr>
            <a:r>
              <a:rPr lang="cs-CZ" dirty="0" smtClean="0"/>
              <a:t>	- rozšíření/zúžení zákonného rozsahu (§ 717 NOZ)</a:t>
            </a:r>
          </a:p>
          <a:p>
            <a:pPr>
              <a:buNone/>
            </a:pPr>
            <a:r>
              <a:rPr lang="cs-CZ" dirty="0" smtClean="0"/>
              <a:t>	- režim oddělených jmění (§ 717 NOZ)</a:t>
            </a:r>
          </a:p>
          <a:p>
            <a:pPr>
              <a:buNone/>
            </a:pPr>
            <a:r>
              <a:rPr lang="cs-CZ" dirty="0" smtClean="0"/>
              <a:t>	- uspořádání pro případ zániku manželství, vč. smrti (§ 718/2 NOZ)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Smluvený režim - limity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věci tvořící součást obvyklého vybavení rodinné domácnosti – nelze odklon od zákonného režimu(§ 718/3 NOZ)</a:t>
            </a:r>
          </a:p>
          <a:p>
            <a:pPr lvl="1">
              <a:buFontTx/>
              <a:buChar char="-"/>
            </a:pPr>
            <a:r>
              <a:rPr lang="cs-CZ" dirty="0" err="1" smtClean="0"/>
              <a:t>výj</a:t>
            </a:r>
            <a:r>
              <a:rPr lang="cs-CZ" dirty="0" smtClean="0"/>
              <a:t>.: pokud manžel trvale opustí domácnost a odmítá se do ní vrátit</a:t>
            </a:r>
          </a:p>
          <a:p>
            <a:r>
              <a:rPr lang="cs-CZ" dirty="0" smtClean="0"/>
              <a:t>jaký je však zákonný režim součástí obvyklého vybavení rodinné domácnosti?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26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Smluvený režim – forma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060848"/>
            <a:ext cx="7772400" cy="4070077"/>
          </a:xfrm>
        </p:spPr>
        <p:txBody>
          <a:bodyPr/>
          <a:lstStyle/>
          <a:p>
            <a:r>
              <a:rPr lang="cs-CZ" dirty="0" smtClean="0"/>
              <a:t>forma: veřejná listina (§ 716/2 NOZ)</a:t>
            </a:r>
          </a:p>
          <a:p>
            <a:r>
              <a:rPr lang="cs-CZ" dirty="0" smtClean="0"/>
              <a:t>zápis do veřejného seznamu (§ 720 NOZ)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27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Smluvený režim – změny </a:t>
            </a:r>
            <a:r>
              <a:rPr lang="cs-CZ" sz="2400" dirty="0" smtClean="0"/>
              <a:t>(§ 717/2 NOZ)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dohodou stran</a:t>
            </a:r>
          </a:p>
          <a:p>
            <a:r>
              <a:rPr lang="cs-CZ" dirty="0" smtClean="0"/>
              <a:t>rozhodnutím soudu</a:t>
            </a:r>
          </a:p>
          <a:p>
            <a:r>
              <a:rPr lang="cs-CZ" dirty="0" smtClean="0"/>
              <a:t>k tomu vždy nutná dohoda manželů/rozhodnutí soudu o součástech SJM v dosavadním režimu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28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Smluvený režim - omezení autonomie vůle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060848"/>
            <a:ext cx="7772400" cy="4070077"/>
          </a:xfrm>
        </p:spPr>
        <p:txBody>
          <a:bodyPr/>
          <a:lstStyle/>
          <a:p>
            <a:r>
              <a:rPr lang="cs-CZ" dirty="0" smtClean="0"/>
              <a:t>smlouva nesmí svými důsledky vyloučit schopnost manžela zabezpečovat rodinu 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sz="2000" dirty="0" smtClean="0"/>
              <a:t>(</a:t>
            </a:r>
            <a:r>
              <a:rPr lang="cs-CZ" sz="2000" dirty="0" err="1" smtClean="0"/>
              <a:t>srv</a:t>
            </a:r>
            <a:r>
              <a:rPr lang="cs-CZ" sz="2000" dirty="0" smtClean="0"/>
              <a:t>. § 687 </a:t>
            </a:r>
            <a:r>
              <a:rPr lang="cs-CZ" sz="2000" dirty="0" err="1" smtClean="0"/>
              <a:t>an</a:t>
            </a:r>
            <a:r>
              <a:rPr lang="cs-CZ" sz="2000" dirty="0" smtClean="0"/>
              <a:t>., zejm. § 690 NOZ)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dirty="0" smtClean="0"/>
              <a:t>obvyklé vybavení rodinné domácnosti (§ 718/3 NOZ)</a:t>
            </a:r>
          </a:p>
          <a:p>
            <a:pPr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29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zkratky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b="1" dirty="0" smtClean="0"/>
              <a:t>SJM</a:t>
            </a:r>
            <a:r>
              <a:rPr lang="cs-CZ" sz="2200" dirty="0" smtClean="0"/>
              <a:t> – společné jmění manželů</a:t>
            </a:r>
          </a:p>
          <a:p>
            <a:r>
              <a:rPr lang="cs-CZ" sz="2200" b="1" dirty="0" smtClean="0"/>
              <a:t>OZ</a:t>
            </a:r>
            <a:r>
              <a:rPr lang="cs-CZ" sz="2200" dirty="0" smtClean="0"/>
              <a:t> – zák. č. 40/1964 Sb., občanský zákoník, ve znění pozdějších předpisů</a:t>
            </a:r>
          </a:p>
          <a:p>
            <a:r>
              <a:rPr lang="cs-CZ" sz="2200" b="1" dirty="0" smtClean="0"/>
              <a:t>NOZ</a:t>
            </a:r>
            <a:r>
              <a:rPr lang="cs-CZ" sz="2200" dirty="0" smtClean="0"/>
              <a:t> – zák. č. 89/2012 Sb., občanský zákoník</a:t>
            </a:r>
          </a:p>
          <a:p>
            <a:r>
              <a:rPr lang="cs-CZ" sz="2200" b="1" dirty="0" smtClean="0"/>
              <a:t>ZMPS</a:t>
            </a:r>
            <a:r>
              <a:rPr lang="cs-CZ" sz="2200" dirty="0" smtClean="0"/>
              <a:t> – zák. č. 97/1963 Sb., o mezinárodním právu soukromém a procesním, ve znění pozdějších předpisů</a:t>
            </a:r>
          </a:p>
          <a:p>
            <a:r>
              <a:rPr lang="cs-CZ" sz="2200" b="1" dirty="0" smtClean="0"/>
              <a:t>IZ</a:t>
            </a:r>
            <a:r>
              <a:rPr lang="cs-CZ" sz="2200" dirty="0" smtClean="0"/>
              <a:t> – zák. č. 186/2006 Sb., o úpadku a způsobech jeho řešení (</a:t>
            </a:r>
            <a:r>
              <a:rPr lang="cs-CZ" sz="2200" dirty="0" err="1" smtClean="0"/>
              <a:t>insolvenční</a:t>
            </a:r>
            <a:r>
              <a:rPr lang="cs-CZ" sz="2200" dirty="0" smtClean="0"/>
              <a:t> zákon), ve znění pozdějších předpisů</a:t>
            </a:r>
          </a:p>
          <a:p>
            <a:r>
              <a:rPr lang="cs-CZ" sz="2200" b="1" dirty="0" smtClean="0"/>
              <a:t>TZ</a:t>
            </a:r>
            <a:r>
              <a:rPr lang="cs-CZ" sz="2200" dirty="0" smtClean="0"/>
              <a:t> – zák. č. 40/2009 Sb., trestní zákoník, ve znění pozdějších předpisů</a:t>
            </a:r>
            <a:endParaRPr lang="cs-CZ" sz="2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 flipV="1">
            <a:off x="611560" y="6309320"/>
            <a:ext cx="6837363" cy="152400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Smluvený režim - 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obdoba smluvní modifikace rozsahu SJM v zákonném režimu, tedy:</a:t>
            </a:r>
          </a:p>
          <a:p>
            <a:pPr>
              <a:buNone/>
            </a:pPr>
            <a:r>
              <a:rPr lang="cs-CZ" dirty="0" smtClean="0"/>
              <a:t>	- možnost dohody manželů o realizaci správy SJM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30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1223342"/>
          </a:xfrm>
        </p:spPr>
        <p:txBody>
          <a:bodyPr/>
          <a:lstStyle/>
          <a:p>
            <a:r>
              <a:rPr lang="cs-CZ" sz="2800" dirty="0" smtClean="0"/>
              <a:t>Smluvený režim </a:t>
            </a:r>
            <a:br>
              <a:rPr lang="cs-CZ" sz="2800" dirty="0" smtClean="0"/>
            </a:br>
            <a:r>
              <a:rPr lang="cs-CZ" sz="2800" dirty="0" smtClean="0"/>
              <a:t>– omezení autonomie vůle při dohodě o správě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348880"/>
            <a:ext cx="7772400" cy="3782045"/>
          </a:xfrm>
        </p:spPr>
        <p:txBody>
          <a:bodyPr/>
          <a:lstStyle/>
          <a:p>
            <a:r>
              <a:rPr lang="cs-CZ" dirty="0" smtClean="0"/>
              <a:t>základní omezení: jako u modifikace rozsahu</a:t>
            </a:r>
          </a:p>
          <a:p>
            <a:r>
              <a:rPr lang="cs-CZ" dirty="0" smtClean="0"/>
              <a:t>omezení navíc: pokud dohoda o tom, že jeden manžel spravuje všechno SJM, nutný souhlas druhého manžela:</a:t>
            </a:r>
          </a:p>
          <a:p>
            <a:pPr lvl="1">
              <a:buFontTx/>
              <a:buChar char="-"/>
            </a:pPr>
            <a:r>
              <a:rPr lang="cs-CZ" dirty="0" smtClean="0"/>
              <a:t>při nakládání se SJM jako celkem</a:t>
            </a:r>
          </a:p>
          <a:p>
            <a:pPr lvl="1">
              <a:buFontTx/>
              <a:buChar char="-"/>
            </a:pPr>
            <a:r>
              <a:rPr lang="cs-CZ" dirty="0" smtClean="0"/>
              <a:t>při nakládání s obydlím, v němž je rodinná domácnost (podrobně specifikované podmínky viz § 723/2 NOZ)</a:t>
            </a:r>
          </a:p>
          <a:p>
            <a:pPr lvl="1">
              <a:buFontTx/>
              <a:buChar char="-"/>
            </a:pPr>
            <a:r>
              <a:rPr lang="cs-CZ" dirty="0" smtClean="0"/>
              <a:t>jinak: sankce relativní neplatnosti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31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6447477-0D37-4C76-BA45-5C3FFC5C1066}" type="slidenum">
              <a:rPr lang="cs-CZ"/>
              <a:pPr/>
              <a:t>32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Režim založený rozhodnutím soudu</a:t>
            </a:r>
            <a:endParaRPr lang="cs-CZ" dirty="0"/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Režim založený rozhodnutím soudu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podmínkou rozhodnutí soudu = </a:t>
            </a:r>
            <a:r>
              <a:rPr lang="cs-CZ" i="1" dirty="0" smtClean="0"/>
              <a:t>závažný </a:t>
            </a:r>
            <a:r>
              <a:rPr lang="cs-CZ" dirty="0" smtClean="0"/>
              <a:t>důvod dle § 724/1 NOZ</a:t>
            </a:r>
          </a:p>
          <a:p>
            <a:r>
              <a:rPr lang="cs-CZ" i="1" dirty="0" smtClean="0"/>
              <a:t>závažný</a:t>
            </a:r>
            <a:r>
              <a:rPr lang="cs-CZ" dirty="0" smtClean="0"/>
              <a:t> </a:t>
            </a:r>
            <a:r>
              <a:rPr lang="cs-CZ" i="1" dirty="0" smtClean="0"/>
              <a:t>důvod:</a:t>
            </a:r>
          </a:p>
          <a:p>
            <a:pPr>
              <a:buNone/>
            </a:pPr>
            <a:r>
              <a:rPr lang="cs-CZ" i="1" dirty="0" smtClean="0"/>
              <a:t>	</a:t>
            </a:r>
            <a:r>
              <a:rPr lang="cs-CZ" dirty="0" smtClean="0"/>
              <a:t>- NOZ neobsahuje zákonnou definici</a:t>
            </a:r>
          </a:p>
          <a:p>
            <a:pPr>
              <a:buNone/>
            </a:pPr>
            <a:r>
              <a:rPr lang="cs-CZ" dirty="0" smtClean="0"/>
              <a:t>	- příklad vždy závažného důvodu: § 724/2 NOZ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3568" y="6594475"/>
            <a:ext cx="6837363" cy="263525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33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1151334"/>
          </a:xfrm>
        </p:spPr>
        <p:txBody>
          <a:bodyPr/>
          <a:lstStyle/>
          <a:p>
            <a:r>
              <a:rPr lang="cs-CZ" dirty="0" smtClean="0"/>
              <a:t>Režim založený rozhodnutím soudu</a:t>
            </a:r>
            <a:br>
              <a:rPr lang="cs-CZ" dirty="0" smtClean="0"/>
            </a:br>
            <a:r>
              <a:rPr lang="cs-CZ" dirty="0" smtClean="0"/>
              <a:t>- možnost modifikace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420888"/>
            <a:ext cx="7772400" cy="3710037"/>
          </a:xfrm>
        </p:spPr>
        <p:txBody>
          <a:bodyPr/>
          <a:lstStyle/>
          <a:p>
            <a:r>
              <a:rPr lang="cs-CZ" dirty="0" smtClean="0"/>
              <a:t>rozhodnutím soudu</a:t>
            </a:r>
          </a:p>
          <a:p>
            <a:r>
              <a:rPr lang="cs-CZ" dirty="0" smtClean="0"/>
              <a:t>dohodou manželů</a:t>
            </a:r>
          </a:p>
          <a:p>
            <a:pPr>
              <a:buNone/>
            </a:pPr>
            <a:r>
              <a:rPr lang="cs-CZ" dirty="0" smtClean="0"/>
              <a:t>	(§ 725 NOZ)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34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1079326"/>
          </a:xfrm>
        </p:spPr>
        <p:txBody>
          <a:bodyPr/>
          <a:lstStyle/>
          <a:p>
            <a:r>
              <a:rPr lang="cs-CZ" dirty="0" smtClean="0"/>
              <a:t>Režim založený rozhodnutím soudu</a:t>
            </a:r>
            <a:br>
              <a:rPr lang="cs-CZ" dirty="0" smtClean="0"/>
            </a:br>
            <a:r>
              <a:rPr lang="cs-CZ" dirty="0" smtClean="0"/>
              <a:t>- omezení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76872"/>
            <a:ext cx="7772400" cy="3854053"/>
          </a:xfrm>
        </p:spPr>
        <p:txBody>
          <a:bodyPr/>
          <a:lstStyle/>
          <a:p>
            <a:r>
              <a:rPr lang="cs-CZ" sz="2800" dirty="0" smtClean="0"/>
              <a:t>nelze vyloučit zákonný režim obvyklého vybavení rodinné domácnosti (§ 727/1 NOZ)</a:t>
            </a:r>
          </a:p>
          <a:p>
            <a:r>
              <a:rPr lang="cs-CZ" sz="2800" dirty="0" smtClean="0"/>
              <a:t>nelze vyloučit schopnost manžela zabezpečovat rodinu (</a:t>
            </a:r>
            <a:r>
              <a:rPr lang="cs-CZ" sz="2800" dirty="0" err="1" smtClean="0"/>
              <a:t>srv</a:t>
            </a:r>
            <a:r>
              <a:rPr lang="cs-CZ" sz="2800" dirty="0" smtClean="0"/>
              <a:t>. § 687 </a:t>
            </a:r>
            <a:r>
              <a:rPr lang="cs-CZ" sz="2800" dirty="0" err="1" smtClean="0"/>
              <a:t>an</a:t>
            </a:r>
            <a:r>
              <a:rPr lang="cs-CZ" sz="2800" dirty="0" smtClean="0"/>
              <a:t>. NOZ, zejména § 690 NOZ)</a:t>
            </a:r>
          </a:p>
          <a:p>
            <a:r>
              <a:rPr lang="cs-CZ" sz="2800" dirty="0" smtClean="0"/>
              <a:t>účinky vůči třetí osobě: pouze s jejím souhlasem (§ 727/3 NOZ)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35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1079326"/>
          </a:xfrm>
        </p:spPr>
        <p:txBody>
          <a:bodyPr/>
          <a:lstStyle/>
          <a:p>
            <a:r>
              <a:rPr lang="cs-CZ" dirty="0" smtClean="0"/>
              <a:t>Režim založený rozhodnutím soudu – správa SJM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76872"/>
            <a:ext cx="7772400" cy="3854053"/>
          </a:xfrm>
        </p:spPr>
        <p:txBody>
          <a:bodyPr/>
          <a:lstStyle/>
          <a:p>
            <a:r>
              <a:rPr lang="cs-CZ" dirty="0" smtClean="0"/>
              <a:t>rozhodnutím soudu lze upravit též pouze režim správy SJM (§ 728 NOZ)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36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6447477-0D37-4C76-BA45-5C3FFC5C1066}" type="slidenum">
              <a:rPr lang="cs-CZ"/>
              <a:pPr/>
              <a:t>37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Ochrana třetích osob</a:t>
            </a:r>
            <a:endParaRPr lang="cs-CZ" dirty="0"/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osob v souvislosti se SJM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možnost dotčení SJM při výkonu rozhodnutí </a:t>
            </a:r>
          </a:p>
          <a:p>
            <a:pPr>
              <a:buNone/>
            </a:pPr>
            <a:r>
              <a:rPr lang="cs-CZ" dirty="0" smtClean="0"/>
              <a:t>	(§ 731 NOZ)</a:t>
            </a:r>
          </a:p>
          <a:p>
            <a:r>
              <a:rPr lang="cs-CZ" dirty="0" smtClean="0"/>
              <a:t>omezení v případě, že dluh vznikl proti vůli druhého manžela, který nesouhlas projevil včas (§ 732 NOZ)</a:t>
            </a:r>
          </a:p>
          <a:p>
            <a:r>
              <a:rPr lang="cs-CZ" dirty="0" smtClean="0"/>
              <a:t>časové omezení účinků modifikace zákonného režimu bezprostředně po uzavření dohody či vydání rozhodnutí (§ 733, § 734 NOZ)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38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1259632" y="6578600"/>
            <a:ext cx="4960938" cy="279400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6447477-0D37-4C76-BA45-5C3FFC5C1066}" type="slidenum">
              <a:rPr lang="cs-CZ"/>
              <a:pPr/>
              <a:t>39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Zánik SJM</a:t>
            </a:r>
            <a:endParaRPr lang="cs-CZ" dirty="0"/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6447477-0D37-4C76-BA45-5C3FFC5C1066}" type="slidenum">
              <a:rPr lang="cs-CZ"/>
              <a:pPr/>
              <a:t>4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Prameny úpravy</a:t>
            </a:r>
            <a:endParaRPr lang="cs-CZ" dirty="0"/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 SJM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nejčastěji zánikem manželství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sz="1800" dirty="0" smtClean="0"/>
              <a:t>(resp. od okamžiku zániku manželství se již dále nenabývá do SJM; </a:t>
            </a:r>
          </a:p>
          <a:p>
            <a:pPr>
              <a:buNone/>
            </a:pPr>
            <a:r>
              <a:rPr lang="cs-CZ" sz="1800" dirty="0" smtClean="0"/>
              <a:t>	to, co se do té doby stalo součástí SJM, zůstává součástí SJM)</a:t>
            </a:r>
          </a:p>
          <a:p>
            <a:r>
              <a:rPr lang="cs-CZ" dirty="0" smtClean="0"/>
              <a:t>za doby trvání manželství:</a:t>
            </a:r>
          </a:p>
          <a:p>
            <a:pPr>
              <a:buNone/>
            </a:pPr>
            <a:r>
              <a:rPr lang="cs-CZ" dirty="0" smtClean="0"/>
              <a:t>	- prohlášením konkurzu § 268 IZ</a:t>
            </a:r>
          </a:p>
          <a:p>
            <a:pPr>
              <a:buNone/>
            </a:pPr>
            <a:r>
              <a:rPr lang="cs-CZ" dirty="0" smtClean="0"/>
              <a:t>	- výrokem o propadnutí majetku § 66/4 TZ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40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6447477-0D37-4C76-BA45-5C3FFC5C1066}" type="slidenum">
              <a:rPr lang="cs-CZ"/>
              <a:pPr/>
              <a:t>41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Vypořádání SJM</a:t>
            </a:r>
            <a:endParaRPr lang="cs-CZ" dirty="0"/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Vypořádání SJM - důvody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zrušení SJM</a:t>
            </a:r>
          </a:p>
          <a:p>
            <a:r>
              <a:rPr lang="cs-CZ" dirty="0" smtClean="0"/>
              <a:t>zánik SJM</a:t>
            </a:r>
          </a:p>
          <a:p>
            <a:r>
              <a:rPr lang="cs-CZ" dirty="0" smtClean="0"/>
              <a:t>zúžení rozsahu SJM</a:t>
            </a:r>
          </a:p>
          <a:p>
            <a:endParaRPr lang="cs-CZ" dirty="0" smtClean="0"/>
          </a:p>
          <a:p>
            <a:r>
              <a:rPr lang="cs-CZ" dirty="0" smtClean="0"/>
              <a:t>Dokud není vypořádáno: </a:t>
            </a:r>
          </a:p>
          <a:p>
            <a:pPr>
              <a:buNone/>
            </a:pPr>
            <a:r>
              <a:rPr lang="cs-CZ" dirty="0" smtClean="0"/>
              <a:t>	přiměřené použití úpravy o SJM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42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Vypořádání - způsoby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dohoda § 738 </a:t>
            </a:r>
            <a:r>
              <a:rPr lang="cs-CZ" dirty="0" err="1" smtClean="0"/>
              <a:t>an</a:t>
            </a:r>
            <a:r>
              <a:rPr lang="cs-CZ" dirty="0" smtClean="0"/>
              <a:t>. NOZ</a:t>
            </a:r>
          </a:p>
          <a:p>
            <a:r>
              <a:rPr lang="cs-CZ" dirty="0" smtClean="0"/>
              <a:t>rozhodnutí soudu § 740 NOZ</a:t>
            </a:r>
          </a:p>
          <a:p>
            <a:r>
              <a:rPr lang="cs-CZ" dirty="0" smtClean="0"/>
              <a:t>domněnka vypořádání § 741 NOZ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43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Vypořádání - omezení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účinky vypořádání (dohodou i rozhodnutím soudu): </a:t>
            </a:r>
            <a:r>
              <a:rPr lang="cs-CZ" dirty="0" err="1" smtClean="0"/>
              <a:t>inter</a:t>
            </a:r>
            <a:r>
              <a:rPr lang="cs-CZ" dirty="0" smtClean="0"/>
              <a:t> partes</a:t>
            </a:r>
          </a:p>
          <a:p>
            <a:r>
              <a:rPr lang="cs-CZ" dirty="0" smtClean="0"/>
              <a:t>nelze se vypořádáním dotknout práv třetí osoby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44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Vypořádání - dohoda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písemná forma</a:t>
            </a:r>
          </a:p>
          <a:p>
            <a:pPr lvl="1">
              <a:buNone/>
            </a:pPr>
            <a:r>
              <a:rPr lang="cs-CZ" dirty="0" smtClean="0"/>
              <a:t>- pokud uzavřena za trvání manželství</a:t>
            </a:r>
          </a:p>
          <a:p>
            <a:pPr lvl="1">
              <a:buNone/>
            </a:pPr>
            <a:r>
              <a:rPr lang="cs-CZ" dirty="0" smtClean="0"/>
              <a:t>- pokud předmětem vypořádání věc, u níž je písemná forma nutná pro převod vlastnického práva</a:t>
            </a:r>
          </a:p>
          <a:p>
            <a:r>
              <a:rPr lang="cs-CZ" dirty="0" smtClean="0"/>
              <a:t>ve zbytku: postačí potvrzení o tom, jak se manželé vypořádali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45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Vypořádání – účinky dohody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vždy ke dni zúžení/zrušení/zániku SJM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	x věci zapisované do veřejného seznamu: zápisem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-324544" y="6381328"/>
            <a:ext cx="6837363" cy="263525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46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Vypořádání – rozhodnutí soudu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absence dohody: lze rozhodnutí soudu</a:t>
            </a:r>
          </a:p>
          <a:p>
            <a:r>
              <a:rPr lang="cs-CZ" dirty="0" smtClean="0"/>
              <a:t>rozhodnutí soudu: dle stavu v době zúžení/zrušení/zániku SJM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47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Vypořádání – pravidla I. (§ 742/1 NOZ)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76872"/>
            <a:ext cx="7772400" cy="385405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Použití:</a:t>
            </a:r>
          </a:p>
          <a:p>
            <a:r>
              <a:rPr lang="cs-CZ" dirty="0" smtClean="0"/>
              <a:t>při absenci dohody o vypořádání a současně</a:t>
            </a:r>
          </a:p>
          <a:p>
            <a:r>
              <a:rPr lang="cs-CZ" dirty="0" smtClean="0"/>
              <a:t>při neuplatnění domněnky vypořádání SJM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48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Vypořádání – pravidla II. (§ 742/1 NOZ)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podíly manželů stejné</a:t>
            </a:r>
          </a:p>
          <a:p>
            <a:r>
              <a:rPr lang="cs-CZ" dirty="0" smtClean="0"/>
              <a:t>náhrada, co ze společného použito na výhradní majetek </a:t>
            </a:r>
            <a:r>
              <a:rPr lang="cs-CZ" sz="1800" dirty="0" smtClean="0"/>
              <a:t>(zvyšování/snižování hodnoty dle </a:t>
            </a:r>
          </a:p>
          <a:p>
            <a:pPr>
              <a:buNone/>
            </a:pPr>
            <a:r>
              <a:rPr lang="cs-CZ" sz="1800" dirty="0" smtClean="0"/>
              <a:t>	§ 742/2 NOZ)</a:t>
            </a:r>
          </a:p>
          <a:p>
            <a:r>
              <a:rPr lang="cs-CZ" dirty="0" smtClean="0"/>
              <a:t>přihlédnutí k potřebám nezaopatřených dětí</a:t>
            </a:r>
          </a:p>
          <a:p>
            <a:r>
              <a:rPr lang="cs-CZ" dirty="0" smtClean="0"/>
              <a:t>přihlédnutím k péči o rodinu, děti a rodinnou domácnost</a:t>
            </a:r>
          </a:p>
          <a:p>
            <a:r>
              <a:rPr lang="cs-CZ" dirty="0" smtClean="0"/>
              <a:t>přihlédnutí k tomu, jak se kdo zasloužil o nabytí a udržení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49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Současná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vnitrostátní úprava: </a:t>
            </a:r>
            <a:r>
              <a:rPr lang="cs-CZ" dirty="0" err="1" smtClean="0"/>
              <a:t>ust</a:t>
            </a:r>
            <a:r>
              <a:rPr lang="cs-CZ" dirty="0" smtClean="0"/>
              <a:t>. § 708 </a:t>
            </a:r>
            <a:r>
              <a:rPr lang="cs-CZ" dirty="0" err="1" smtClean="0"/>
              <a:t>an</a:t>
            </a:r>
            <a:r>
              <a:rPr lang="cs-CZ" dirty="0" smtClean="0"/>
              <a:t>. NOZ</a:t>
            </a:r>
          </a:p>
          <a:p>
            <a:r>
              <a:rPr lang="cs-CZ" dirty="0" smtClean="0"/>
              <a:t>v případě mezinárodního prvku: § 21 ZMPS</a:t>
            </a:r>
          </a:p>
          <a:p>
            <a:pPr>
              <a:buNone/>
            </a:pPr>
            <a:r>
              <a:rPr lang="cs-CZ" dirty="0" smtClean="0"/>
              <a:t>	(</a:t>
            </a:r>
            <a:r>
              <a:rPr lang="cs-CZ" dirty="0" err="1" smtClean="0"/>
              <a:t>komunitární</a:t>
            </a:r>
            <a:r>
              <a:rPr lang="cs-CZ" dirty="0" smtClean="0"/>
              <a:t> úprava: ne</a:t>
            </a:r>
          </a:p>
          <a:p>
            <a:pPr>
              <a:buNone/>
            </a:pPr>
            <a:r>
              <a:rPr lang="cs-CZ" dirty="0" smtClean="0"/>
              <a:t>	mezinárodní smlouva: ne)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Vypořádání – pravidla III. (§ 742/2 NOZ)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započítávání:</a:t>
            </a:r>
          </a:p>
          <a:p>
            <a:pPr>
              <a:buNone/>
            </a:pPr>
            <a:r>
              <a:rPr lang="cs-CZ" dirty="0" smtClean="0"/>
              <a:t>	- co ze společného vynaloženo do výhradního majetku manžela</a:t>
            </a:r>
          </a:p>
          <a:p>
            <a:pPr>
              <a:buNone/>
            </a:pPr>
            <a:r>
              <a:rPr lang="cs-CZ" dirty="0" smtClean="0"/>
              <a:t>	- co z výhradního majetku vynaloženo na společný majetek</a:t>
            </a:r>
          </a:p>
          <a:p>
            <a:r>
              <a:rPr lang="cs-CZ" dirty="0" smtClean="0"/>
              <a:t>hodnota takto započítávaného se započítává se zohledněním zvýšení/snížení hodnoty v mezidobí mezi vynaložením a zrušením/zúžením/zánikem SJM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50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Vypořádání - domněnka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Podmínka:</a:t>
            </a:r>
          </a:p>
          <a:p>
            <a:pPr lvl="1">
              <a:buNone/>
            </a:pPr>
            <a:r>
              <a:rPr lang="cs-CZ" sz="2800" dirty="0" smtClean="0"/>
              <a:t>- nedojde k vypořádání dohodou a nepodán návrh na rozhodnutí soudu do tří let od zrušení/zániku/zúžení rozsahu SJM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51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Vypořádání - domněnka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Domněnka vypořádání:</a:t>
            </a:r>
          </a:p>
          <a:p>
            <a:r>
              <a:rPr lang="cs-CZ" b="1" dirty="0" smtClean="0"/>
              <a:t>hmotné věci movité</a:t>
            </a:r>
            <a:r>
              <a:rPr lang="cs-CZ" dirty="0" smtClean="0"/>
              <a:t>: ve vlastnictví toho, kdo je  užívá jako vlastník (§ 741 písm. a) NOZ)</a:t>
            </a:r>
          </a:p>
          <a:p>
            <a:r>
              <a:rPr lang="cs-CZ" b="1" dirty="0" smtClean="0"/>
              <a:t>ostatní hmotné věci movité a nemovité věci</a:t>
            </a:r>
            <a:r>
              <a:rPr lang="cs-CZ" dirty="0" smtClean="0"/>
              <a:t>: podílové spoluvlastnictví obou manželů; rovnost podílů</a:t>
            </a:r>
          </a:p>
          <a:p>
            <a:r>
              <a:rPr lang="cs-CZ" b="1" dirty="0" smtClean="0"/>
              <a:t>ostatní majetková práva, pohledávky a dluhy: náleží oběma manželům </a:t>
            </a:r>
            <a:r>
              <a:rPr lang="cs-CZ" dirty="0" smtClean="0"/>
              <a:t>společně; podíly stejné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52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555776" y="6578600"/>
            <a:ext cx="4960938" cy="2794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6447477-0D37-4C76-BA45-5C3FFC5C1066}" type="slidenum">
              <a:rPr lang="cs-CZ"/>
              <a:pPr/>
              <a:t>6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Vznik SJM</a:t>
            </a:r>
            <a:endParaRPr lang="cs-CZ" dirty="0"/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C5BBE8-DFF4-4848-8814-E2FA2B5C7770}" type="slidenum">
              <a:rPr lang="cs-CZ"/>
              <a:pPr/>
              <a:t>7</a:t>
            </a:fld>
            <a:endParaRPr lang="cs-CZ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cs-CZ" dirty="0" smtClean="0"/>
              <a:t>Za doby trvání manželství manželé nabývají do SJM</a:t>
            </a:r>
          </a:p>
          <a:p>
            <a:pPr lvl="1">
              <a:buFontTx/>
              <a:buChar char="-"/>
            </a:pPr>
            <a:r>
              <a:rPr lang="cs-CZ" dirty="0" smtClean="0"/>
              <a:t>to, co má majetkovou hodnotu</a:t>
            </a:r>
          </a:p>
          <a:p>
            <a:pPr lvl="1">
              <a:buFontTx/>
              <a:buChar char="-"/>
            </a:pPr>
            <a:r>
              <a:rPr lang="cs-CZ" dirty="0"/>
              <a:t>a</a:t>
            </a:r>
            <a:r>
              <a:rPr lang="cs-CZ" dirty="0" smtClean="0"/>
              <a:t> není vyloučeno z právních poměrů</a:t>
            </a:r>
          </a:p>
          <a:p>
            <a:r>
              <a:rPr lang="cs-CZ" dirty="0" smtClean="0"/>
              <a:t>Výjimka: zanikne-li SJM za doby trvání manželství na základě zákona</a:t>
            </a:r>
          </a:p>
          <a:p>
            <a:r>
              <a:rPr lang="cs-CZ" dirty="0" smtClean="0"/>
              <a:t>V abstraktní rovině tedy SJM vzniká uzavřením manželství</a:t>
            </a:r>
          </a:p>
          <a:p>
            <a:r>
              <a:rPr lang="cs-CZ" dirty="0" smtClean="0"/>
              <a:t>Možnost smluvní modifikace (k tomu viz dále – Smluvený režim)</a:t>
            </a:r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935310"/>
          </a:xfrm>
        </p:spPr>
        <p:txBody>
          <a:bodyPr/>
          <a:lstStyle/>
          <a:p>
            <a:pPr algn="ctr"/>
            <a:r>
              <a:rPr lang="cs-CZ" dirty="0" smtClean="0"/>
              <a:t>Obvyklé vybavení rodinné domácnosti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sz="2000" dirty="0" smtClean="0"/>
              <a:t>§ 698 </a:t>
            </a:r>
            <a:r>
              <a:rPr lang="cs-CZ" sz="2000" dirty="0" err="1" smtClean="0"/>
              <a:t>an</a:t>
            </a:r>
            <a:r>
              <a:rPr lang="cs-CZ" sz="2000" dirty="0" smtClean="0"/>
              <a:t>. NOZ)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564904"/>
            <a:ext cx="7772400" cy="3566021"/>
          </a:xfrm>
        </p:spPr>
        <p:txBody>
          <a:bodyPr/>
          <a:lstStyle/>
          <a:p>
            <a:r>
              <a:rPr lang="cs-CZ" dirty="0" smtClean="0"/>
              <a:t>Soubor movitých věcí sloužících běžným potřebám rodiny</a:t>
            </a:r>
          </a:p>
          <a:p>
            <a:r>
              <a:rPr lang="cs-CZ" dirty="0" smtClean="0"/>
              <a:t>Nerozhodné, zda náleží jednomu či oběma manželům</a:t>
            </a:r>
          </a:p>
          <a:p>
            <a:r>
              <a:rPr lang="cs-CZ" dirty="0" smtClean="0"/>
              <a:t>K nakládání s nimi nutný souhlas druhého manžela</a:t>
            </a:r>
          </a:p>
          <a:p>
            <a:pPr lvl="1">
              <a:buNone/>
            </a:pPr>
            <a:r>
              <a:rPr lang="cs-CZ" dirty="0" smtClean="0"/>
              <a:t>- jinak: sankce relativní neplatnosti</a:t>
            </a:r>
          </a:p>
          <a:p>
            <a:pPr>
              <a:buNone/>
            </a:pPr>
            <a:r>
              <a:rPr lang="cs-CZ" sz="1800" dirty="0"/>
              <a:t>	</a:t>
            </a:r>
            <a:r>
              <a:rPr lang="cs-CZ" sz="1800" dirty="0" smtClean="0"/>
              <a:t>(</a:t>
            </a:r>
            <a:r>
              <a:rPr lang="cs-CZ" sz="1800" dirty="0" err="1" smtClean="0"/>
              <a:t>výj</a:t>
            </a:r>
            <a:r>
              <a:rPr lang="cs-CZ" sz="1800" dirty="0" smtClean="0"/>
              <a:t>.: věci zanedbatelné hodnoty)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Obvyklé vybavení rodinné domácnosti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Nelze smluvní modifikace zákonného režimu věcí, které tvoří obvyklé vybavení rodinné domácnosti</a:t>
            </a:r>
          </a:p>
          <a:p>
            <a:r>
              <a:rPr lang="cs-CZ" dirty="0" smtClean="0"/>
              <a:t>Jaký je však zákonný režim???</a:t>
            </a:r>
          </a:p>
          <a:p>
            <a:r>
              <a:rPr lang="cs-CZ" dirty="0" smtClean="0"/>
              <a:t>NOZ úpravu neobsahuje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sz="2000" dirty="0" smtClean="0"/>
              <a:t>(pouze přechodná ustanovení - § 3038 NOZ)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12F192-DE77-49F4-8123-CF33E7612B43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česká_prezentace">
  <a:themeElements>
    <a:clrScheme name="3558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3558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558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česká_prezentace</Template>
  <TotalTime>150</TotalTime>
  <Words>1193</Words>
  <Application>Microsoft Office PowerPoint</Application>
  <PresentationFormat>Předvádění na obrazovce (4:3)</PresentationFormat>
  <Paragraphs>281</Paragraphs>
  <Slides>52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52</vt:i4>
      </vt:variant>
    </vt:vector>
  </HeadingPairs>
  <TitlesOfParts>
    <vt:vector size="54" baseType="lpstr">
      <vt:lpstr>česká_prezentace</vt:lpstr>
      <vt:lpstr>BÉŽOVÁ TITL</vt:lpstr>
      <vt:lpstr>Společné jmění manželů v pojetí nového občanského zákoníku  © Monika Schön, 2012</vt:lpstr>
      <vt:lpstr>OBSAH</vt:lpstr>
      <vt:lpstr>Použité zkratky </vt:lpstr>
      <vt:lpstr>Prameny úpravy</vt:lpstr>
      <vt:lpstr>Současná úprava</vt:lpstr>
      <vt:lpstr>Vznik SJM</vt:lpstr>
      <vt:lpstr>Prezentace aplikace PowerPoint</vt:lpstr>
      <vt:lpstr>Obvyklé vybavení rodinné domácnosti (§ 698 an. NOZ) </vt:lpstr>
      <vt:lpstr>Obvyklé vybavení rodinné domácnosti</vt:lpstr>
      <vt:lpstr>Režimy SJM</vt:lpstr>
      <vt:lpstr>3 režimy SJM upravené NOZ</vt:lpstr>
      <vt:lpstr>Zákonný režim</vt:lpstr>
      <vt:lpstr>Zákonný režim - společenství</vt:lpstr>
      <vt:lpstr>Předmět SJM v zákonném režimu § 709 NOZ</vt:lpstr>
      <vt:lpstr>Zákonný režim – výjimky I.</vt:lpstr>
      <vt:lpstr>Zákonný režim – výjimky II.</vt:lpstr>
      <vt:lpstr>Zákonný režim – okamžik nabytí</vt:lpstr>
      <vt:lpstr>Zákonný režim – správa SJM</vt:lpstr>
      <vt:lpstr>Zákonný režim - závazky</vt:lpstr>
      <vt:lpstr>Zákonný režim – právní jednání týkající se SJM</vt:lpstr>
      <vt:lpstr>Zákonný režim – právní jednání II.</vt:lpstr>
      <vt:lpstr>Zákonný režim – použití součásti SJM k podnikání § 715 NOZ</vt:lpstr>
      <vt:lpstr>Smluvený režim</vt:lpstr>
      <vt:lpstr>Smluvený režim</vt:lpstr>
      <vt:lpstr>Smluvený režim – obsah smlouvy  § 716 NOZ - § 718 NOZ</vt:lpstr>
      <vt:lpstr>Smluvený režim - limity</vt:lpstr>
      <vt:lpstr>Smluvený režim – forma smlouvy</vt:lpstr>
      <vt:lpstr>Smluvený režim – změny (§ 717/2 NOZ)</vt:lpstr>
      <vt:lpstr>Smluvený režim - omezení autonomie vůle</vt:lpstr>
      <vt:lpstr>Smluvený režim - správa</vt:lpstr>
      <vt:lpstr>Smluvený režim  – omezení autonomie vůle při dohodě o správě </vt:lpstr>
      <vt:lpstr>Režim založený rozhodnutím soudu</vt:lpstr>
      <vt:lpstr>Režim založený rozhodnutím soudu</vt:lpstr>
      <vt:lpstr>Režim založený rozhodnutím soudu - možnost modifikace</vt:lpstr>
      <vt:lpstr>Režim založený rozhodnutím soudu - omezení</vt:lpstr>
      <vt:lpstr>Režim založený rozhodnutím soudu – správa SJM</vt:lpstr>
      <vt:lpstr>Ochrana třetích osob</vt:lpstr>
      <vt:lpstr>Ochrana osob v souvislosti se SJM</vt:lpstr>
      <vt:lpstr>Zánik SJM</vt:lpstr>
      <vt:lpstr>Zánik SJM</vt:lpstr>
      <vt:lpstr>Vypořádání SJM</vt:lpstr>
      <vt:lpstr>Vypořádání SJM - důvody</vt:lpstr>
      <vt:lpstr>Vypořádání - způsoby</vt:lpstr>
      <vt:lpstr>Vypořádání - omezení</vt:lpstr>
      <vt:lpstr>Vypořádání - dohoda</vt:lpstr>
      <vt:lpstr>Vypořádání – účinky dohody</vt:lpstr>
      <vt:lpstr>Vypořádání – rozhodnutí soudu</vt:lpstr>
      <vt:lpstr>Vypořádání – pravidla I. (§ 742/1 NOZ)</vt:lpstr>
      <vt:lpstr>Vypořádání – pravidla II. (§ 742/1 NOZ)</vt:lpstr>
      <vt:lpstr>Vypořádání – pravidla III. (§ 742/2 NOZ)</vt:lpstr>
      <vt:lpstr>Vypořádání - domněnka</vt:lpstr>
      <vt:lpstr>Vypořádání - domněnka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Michal</dc:creator>
  <cp:lastModifiedBy>Zdeňka Králíčková</cp:lastModifiedBy>
  <cp:revision>22</cp:revision>
  <dcterms:created xsi:type="dcterms:W3CDTF">2012-06-06T19:44:19Z</dcterms:created>
  <dcterms:modified xsi:type="dcterms:W3CDTF">2015-09-23T12:53:29Z</dcterms:modified>
</cp:coreProperties>
</file>