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4" r:id="rId3"/>
    <p:sldId id="290" r:id="rId4"/>
    <p:sldId id="291" r:id="rId5"/>
    <p:sldId id="292" r:id="rId6"/>
    <p:sldId id="293" r:id="rId7"/>
    <p:sldId id="294" r:id="rId8"/>
    <p:sldId id="295" r:id="rId9"/>
    <p:sldId id="276" r:id="rId10"/>
    <p:sldId id="296" r:id="rId11"/>
    <p:sldId id="267" r:id="rId12"/>
    <p:sldId id="265" r:id="rId13"/>
    <p:sldId id="261" r:id="rId14"/>
    <p:sldId id="288" r:id="rId15"/>
    <p:sldId id="266" r:id="rId16"/>
    <p:sldId id="268" r:id="rId17"/>
    <p:sldId id="26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83" d="100"/>
          <a:sy n="83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9F96D-6DE1-4AA4-AC4F-39A2DC723075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E06C1-86EC-4FC2-8466-4CF9E1615E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33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Zdroj:</a:t>
            </a:r>
            <a:r>
              <a:rPr lang="cs-CZ" baseline="0" dirty="0" smtClean="0"/>
              <a:t> důvodová zpráva, V. </a:t>
            </a:r>
            <a:r>
              <a:rPr lang="cs-CZ" baseline="0" dirty="0" err="1" smtClean="0"/>
              <a:t>Pihera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E06C1-86EC-4FC2-8466-4CF9E1615EF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051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E36AA93-6650-4772-A4CE-382825534854}" type="datetimeFigureOut">
              <a:rPr lang="cs-CZ" smtClean="0"/>
              <a:pPr/>
              <a:t>4.4.2014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DB687C-EA77-4B2D-BBC8-93C6509272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AA93-6650-4772-A4CE-382825534854}" type="datetimeFigureOut">
              <a:rPr lang="cs-CZ" smtClean="0"/>
              <a:pPr/>
              <a:t>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687C-EA77-4B2D-BBC8-93C6509272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E36AA93-6650-4772-A4CE-382825534854}" type="datetimeFigureOut">
              <a:rPr lang="cs-CZ" smtClean="0"/>
              <a:pPr/>
              <a:t>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5DB687C-EA77-4B2D-BBC8-93C6509272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AA93-6650-4772-A4CE-382825534854}" type="datetimeFigureOut">
              <a:rPr lang="cs-CZ" smtClean="0"/>
              <a:pPr/>
              <a:t>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DB687C-EA77-4B2D-BBC8-93C6509272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AA93-6650-4772-A4CE-382825534854}" type="datetimeFigureOut">
              <a:rPr lang="cs-CZ" smtClean="0"/>
              <a:pPr/>
              <a:t>4.4.2014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5DB687C-EA77-4B2D-BBC8-93C6509272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E36AA93-6650-4772-A4CE-382825534854}" type="datetimeFigureOut">
              <a:rPr lang="cs-CZ" smtClean="0"/>
              <a:pPr/>
              <a:t>4.4.2014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5DB687C-EA77-4B2D-BBC8-93C6509272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E36AA93-6650-4772-A4CE-382825534854}" type="datetimeFigureOut">
              <a:rPr lang="cs-CZ" smtClean="0"/>
              <a:pPr/>
              <a:t>4.4.2014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5DB687C-EA77-4B2D-BBC8-93C6509272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AA93-6650-4772-A4CE-382825534854}" type="datetimeFigureOut">
              <a:rPr lang="cs-CZ" smtClean="0"/>
              <a:pPr/>
              <a:t>4.4.2014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DB687C-EA77-4B2D-BBC8-93C6509272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AA93-6650-4772-A4CE-382825534854}" type="datetimeFigureOut">
              <a:rPr lang="cs-CZ" smtClean="0"/>
              <a:pPr/>
              <a:t>4.4.2014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DB687C-EA77-4B2D-BBC8-93C6509272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AA93-6650-4772-A4CE-382825534854}" type="datetimeFigureOut">
              <a:rPr lang="cs-CZ" smtClean="0"/>
              <a:pPr/>
              <a:t>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DB687C-EA77-4B2D-BBC8-93C6509272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E36AA93-6650-4772-A4CE-382825534854}" type="datetimeFigureOut">
              <a:rPr lang="cs-CZ" smtClean="0"/>
              <a:pPr/>
              <a:t>4.4.2014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5DB687C-EA77-4B2D-BBC8-93C6509272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E36AA93-6650-4772-A4CE-382825534854}" type="datetimeFigureOut">
              <a:rPr lang="cs-CZ" smtClean="0"/>
              <a:pPr/>
              <a:t>4.4.2014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5DB687C-EA77-4B2D-BBC8-93C6509272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Transparentnost akciových společností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Josef Kotásek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66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„úniku“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</a:t>
            </a:r>
            <a:r>
              <a:rPr lang="cs-CZ" dirty="0" smtClean="0"/>
              <a:t>měna formy akcie</a:t>
            </a:r>
          </a:p>
          <a:p>
            <a:r>
              <a:rPr lang="cs-CZ" dirty="0" smtClean="0"/>
              <a:t>změna podoby (zaknihování akcie)</a:t>
            </a:r>
          </a:p>
          <a:p>
            <a:r>
              <a:rPr lang="cs-CZ" dirty="0" smtClean="0"/>
              <a:t>Imobilizace</a:t>
            </a:r>
          </a:p>
          <a:p>
            <a:endParaRPr lang="cs-CZ" dirty="0"/>
          </a:p>
          <a:p>
            <a:r>
              <a:rPr lang="cs-CZ" dirty="0" smtClean="0"/>
              <a:t>Sporné: dopady § 777 ZOK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04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formy ex lege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 1. lednu 2014 se mění listinné akcie na majitele, které nejsou imobilizovány, na listinné akcie na jméno; k tomuto dni rovněž dochází k odpovídající změně stanov společnosti. K účinnosti změny formy podle věty první se nevyžaduje zápis do obchodního rejstříku. </a:t>
            </a:r>
            <a:endParaRPr lang="cs-CZ" dirty="0" smtClean="0"/>
          </a:p>
          <a:p>
            <a:r>
              <a:rPr lang="cs-CZ" dirty="0" smtClean="0"/>
              <a:t>Úprava </a:t>
            </a:r>
            <a:r>
              <a:rPr lang="cs-CZ" dirty="0"/>
              <a:t>změny formy akcií v zákoně upravujícím právní poměry obchodních společností a družstev se nepoužije. </a:t>
            </a:r>
          </a:p>
        </p:txBody>
      </p:sp>
    </p:spTree>
    <p:extLst>
      <p:ext uri="{BB962C8B-B14F-4D97-AF65-F5344CB8AC3E}">
        <p14:creationId xmlns:p14="http://schemas.microsoft.com/office/powerpoint/2010/main" val="265957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Stanovy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Představenstvo společnosti uvede stanovy do souladu s odstavcem 1 a podá návrh na zápis změny formy akcií podle odstavce 1 do obchodního rejstříku nejpozději do 30. června 2014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Převádí-li akcionář akcii, jejíž forma se </a:t>
            </a:r>
            <a:r>
              <a:rPr lang="cs-CZ" dirty="0" smtClean="0"/>
              <a:t>změnila</a:t>
            </a:r>
            <a:r>
              <a:rPr lang="pl-PL" dirty="0" smtClean="0"/>
              <a:t>, </a:t>
            </a:r>
            <a:r>
              <a:rPr lang="pl-PL" dirty="0"/>
              <a:t>vyznačí na akcii své jméno a </a:t>
            </a:r>
            <a:r>
              <a:rPr lang="pl-PL" dirty="0" smtClean="0"/>
              <a:t>další </a:t>
            </a:r>
            <a:r>
              <a:rPr lang="cs-CZ" dirty="0" smtClean="0"/>
              <a:t>údaje </a:t>
            </a:r>
            <a:r>
              <a:rPr lang="cs-CZ" dirty="0"/>
              <a:t>nezbytné k jeho identifikaci.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812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Postup při změně formy akcií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Akcionáři předloží akcie </a:t>
            </a:r>
            <a:r>
              <a:rPr lang="cs-CZ" dirty="0" smtClean="0"/>
              <a:t>na majitele společnosti </a:t>
            </a:r>
            <a:r>
              <a:rPr lang="cs-CZ" dirty="0"/>
              <a:t>k vyznačení nezbytných údajů nebo k výměně za nové akcie na jméno a sdělí společnosti údaje potřebné pro zápis do seznamu akcionářů nejpozději do 30. června 2014. </a:t>
            </a:r>
            <a:endParaRPr lang="cs-CZ" dirty="0" smtClean="0"/>
          </a:p>
          <a:p>
            <a:r>
              <a:rPr lang="cs-CZ" dirty="0" smtClean="0"/>
              <a:t>Akcionář</a:t>
            </a:r>
            <a:r>
              <a:rPr lang="cs-CZ" dirty="0"/>
              <a:t>, který je v prodlení s plněním těchto povinností, není po dobu prodlení oprávněn vykonávat práva spojená s akciemi, ohledně nichž je</a:t>
            </a:r>
            <a:r>
              <a:rPr lang="cs-CZ" i="1" dirty="0"/>
              <a:t> </a:t>
            </a:r>
            <a:r>
              <a:rPr lang="cs-CZ" dirty="0"/>
              <a:t>v prodlení.</a:t>
            </a:r>
          </a:p>
        </p:txBody>
      </p:sp>
    </p:spTree>
    <p:extLst>
      <p:ext uri="{BB962C8B-B14F-4D97-AF65-F5344CB8AC3E}">
        <p14:creationId xmlns:p14="http://schemas.microsoft.com/office/powerpoint/2010/main" val="344822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Postup při změně formy </a:t>
            </a:r>
            <a:r>
              <a:rPr lang="cs-CZ" b="1" dirty="0" smtClean="0"/>
              <a:t>akcií II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Nejpozději </a:t>
            </a:r>
            <a:r>
              <a:rPr lang="cs-CZ" dirty="0"/>
              <a:t>3 měsíce před </a:t>
            </a:r>
            <a:r>
              <a:rPr lang="cs-CZ" dirty="0" smtClean="0"/>
              <a:t>30. 6. 2014 společnost </a:t>
            </a:r>
            <a:r>
              <a:rPr lang="cs-CZ" dirty="0"/>
              <a:t>uveřejní způsobem určeným pro svolání valné hromady společnosti výzvu k předložení akcií a oznámení o následcích spojených s </a:t>
            </a:r>
            <a:r>
              <a:rPr lang="cs-CZ" dirty="0" smtClean="0"/>
              <a:t>prodlením.</a:t>
            </a:r>
            <a:endParaRPr lang="cs-CZ" dirty="0"/>
          </a:p>
          <a:p>
            <a:r>
              <a:rPr lang="cs-CZ" dirty="0" smtClean="0"/>
              <a:t>Zda </a:t>
            </a:r>
            <a:r>
              <a:rPr lang="cs-CZ" dirty="0"/>
              <a:t>dojde k výměně akcií nebo pouze k vyznačení změn na dosavadních akciích, rozhodne představenstvo.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89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Důsledky prodlení ve vztahu k dividendě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Rozhodne-li </a:t>
            </a:r>
            <a:r>
              <a:rPr lang="pl-PL" dirty="0"/>
              <a:t>společnost o rozdělení zisku v </a:t>
            </a:r>
            <a:r>
              <a:rPr lang="pl-PL" dirty="0" smtClean="0"/>
              <a:t>době, </a:t>
            </a:r>
            <a:r>
              <a:rPr lang="cs-CZ" dirty="0" smtClean="0"/>
              <a:t>kdy </a:t>
            </a:r>
            <a:r>
              <a:rPr lang="cs-CZ" dirty="0"/>
              <a:t>je akcionář v prodlení s plněním </a:t>
            </a:r>
            <a:r>
              <a:rPr lang="cs-CZ" dirty="0" smtClean="0"/>
              <a:t>povinnosti</a:t>
            </a:r>
            <a:r>
              <a:rPr lang="pl-PL" dirty="0" smtClean="0"/>
              <a:t>, </a:t>
            </a:r>
            <a:r>
              <a:rPr lang="pl-PL" dirty="0"/>
              <a:t>právo na dividendu k akciím, s nimiž </a:t>
            </a:r>
            <a:r>
              <a:rPr lang="pl-PL" dirty="0" smtClean="0"/>
              <a:t>je </a:t>
            </a:r>
            <a:r>
              <a:rPr lang="cs-CZ" dirty="0" smtClean="0"/>
              <a:t>v </a:t>
            </a:r>
            <a:r>
              <a:rPr lang="cs-CZ" dirty="0"/>
              <a:t>prodlení, mu nevznikne.</a:t>
            </a:r>
          </a:p>
        </p:txBody>
      </p:sp>
    </p:spTree>
    <p:extLst>
      <p:ext uri="{BB962C8B-B14F-4D97-AF65-F5344CB8AC3E}">
        <p14:creationId xmlns:p14="http://schemas.microsoft.com/office/powerpoint/2010/main" val="2767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Výměna akcií a datum emise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Výměna </a:t>
            </a:r>
            <a:r>
              <a:rPr lang="cs-CZ" dirty="0"/>
              <a:t>akcií </a:t>
            </a:r>
            <a:r>
              <a:rPr lang="cs-CZ" dirty="0" smtClean="0"/>
              <a:t>není </a:t>
            </a:r>
            <a:r>
              <a:rPr lang="cs-CZ" dirty="0"/>
              <a:t>veřejnou </a:t>
            </a:r>
            <a:r>
              <a:rPr lang="cs-CZ" dirty="0" smtClean="0"/>
              <a:t>nabídkou investičních </a:t>
            </a:r>
            <a:r>
              <a:rPr lang="cs-CZ" dirty="0"/>
              <a:t>cenných papírů podle zákona </a:t>
            </a:r>
            <a:r>
              <a:rPr lang="cs-CZ" dirty="0" smtClean="0"/>
              <a:t>upravujícího </a:t>
            </a:r>
            <a:r>
              <a:rPr lang="pl-PL" dirty="0" smtClean="0"/>
              <a:t>podnikání </a:t>
            </a:r>
            <a:r>
              <a:rPr lang="pl-PL" dirty="0"/>
              <a:t>na kapitálovém trhu. </a:t>
            </a:r>
            <a:endParaRPr lang="pl-PL" dirty="0" smtClean="0"/>
          </a:p>
          <a:p>
            <a:r>
              <a:rPr lang="pl-PL" dirty="0" smtClean="0"/>
              <a:t>Jako </a:t>
            </a:r>
            <a:r>
              <a:rPr lang="pl-PL" dirty="0"/>
              <a:t>datum </a:t>
            </a:r>
            <a:r>
              <a:rPr lang="pl-PL" dirty="0" smtClean="0"/>
              <a:t>emise, </a:t>
            </a:r>
            <a:r>
              <a:rPr lang="cs-CZ" dirty="0" smtClean="0"/>
              <a:t>uvádí-li </a:t>
            </a:r>
            <a:r>
              <a:rPr lang="cs-CZ" dirty="0"/>
              <a:t>se, se na nových akciích na jméno uvede </a:t>
            </a:r>
            <a:r>
              <a:rPr lang="cs-CZ" dirty="0" smtClean="0"/>
              <a:t>den, kdy </a:t>
            </a:r>
            <a:r>
              <a:rPr lang="cs-CZ" dirty="0"/>
              <a:t>představenstvo rozhodlo o nahrazení akcií </a:t>
            </a:r>
            <a:r>
              <a:rPr lang="cs-CZ" dirty="0" smtClean="0"/>
              <a:t>na jméno </a:t>
            </a:r>
            <a:r>
              <a:rPr lang="cs-CZ" dirty="0"/>
              <a:t>novými.</a:t>
            </a:r>
          </a:p>
        </p:txBody>
      </p:sp>
    </p:spTree>
    <p:extLst>
      <p:ext uri="{BB962C8B-B14F-4D97-AF65-F5344CB8AC3E}">
        <p14:creationId xmlns:p14="http://schemas.microsoft.com/office/powerpoint/2010/main" val="194933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úniku - </a:t>
            </a:r>
            <a:r>
              <a:rPr lang="cs-CZ" dirty="0" err="1" smtClean="0"/>
              <a:t>immobilizace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Novela PKT § 93a: </a:t>
            </a:r>
            <a:r>
              <a:rPr lang="cs-CZ" b="1" dirty="0" smtClean="0"/>
              <a:t>Zvláštní ustanovení o </a:t>
            </a:r>
            <a:r>
              <a:rPr lang="cs-CZ" b="1" dirty="0"/>
              <a:t>imobilizovaných cenných </a:t>
            </a:r>
            <a:r>
              <a:rPr lang="cs-CZ" b="1" dirty="0" smtClean="0"/>
              <a:t>papírech + § 112 PKT</a:t>
            </a:r>
            <a:endParaRPr lang="cs-CZ" b="1" dirty="0"/>
          </a:p>
          <a:p>
            <a:pPr marL="0" indent="0">
              <a:buNone/>
            </a:pPr>
            <a:r>
              <a:rPr lang="pl-PL" dirty="0" smtClean="0"/>
              <a:t>Pokud </a:t>
            </a:r>
            <a:r>
              <a:rPr lang="pl-PL" dirty="0"/>
              <a:t>emitent rozhodne o imobilizaci </a:t>
            </a:r>
            <a:r>
              <a:rPr lang="pl-PL" dirty="0" smtClean="0"/>
              <a:t>podle </a:t>
            </a:r>
            <a:r>
              <a:rPr lang="cs-CZ" dirty="0" smtClean="0"/>
              <a:t>zákona </a:t>
            </a:r>
            <a:r>
              <a:rPr lang="cs-CZ" dirty="0"/>
              <a:t>upravujícího cenné papíry již vydaných </a:t>
            </a:r>
            <a:r>
              <a:rPr lang="cs-CZ" dirty="0" smtClean="0"/>
              <a:t>cenných papírů</a:t>
            </a:r>
            <a:r>
              <a:rPr lang="cs-CZ" dirty="0"/>
              <a:t>, postupuje přiměřeně podle právních </a:t>
            </a:r>
            <a:r>
              <a:rPr lang="cs-CZ" dirty="0" smtClean="0"/>
              <a:t>předpisů upravujících </a:t>
            </a:r>
            <a:r>
              <a:rPr lang="cs-CZ" dirty="0"/>
              <a:t>přeměnu listinných cenných </a:t>
            </a:r>
            <a:r>
              <a:rPr lang="cs-CZ" dirty="0" smtClean="0"/>
              <a:t>papírů na </a:t>
            </a:r>
            <a:r>
              <a:rPr lang="cs-CZ" dirty="0"/>
              <a:t>zaknihované cenné papíry. Při uložení cenných </a:t>
            </a:r>
            <a:r>
              <a:rPr lang="cs-CZ" dirty="0" smtClean="0"/>
              <a:t>papírů do </a:t>
            </a:r>
            <a:r>
              <a:rPr lang="cs-CZ" dirty="0"/>
              <a:t>hromadné úschovy může emitent též </a:t>
            </a:r>
            <a:r>
              <a:rPr lang="cs-CZ" dirty="0" smtClean="0"/>
              <a:t>rozhodnout o </a:t>
            </a:r>
            <a:r>
              <a:rPr lang="cs-CZ" dirty="0"/>
              <a:t>nahrazení všech listinných cenných </a:t>
            </a:r>
            <a:r>
              <a:rPr lang="cs-CZ" dirty="0" smtClean="0"/>
              <a:t>papírů, </a:t>
            </a:r>
            <a:r>
              <a:rPr lang="pl-PL" dirty="0" smtClean="0"/>
              <a:t>které </a:t>
            </a:r>
            <a:r>
              <a:rPr lang="pl-PL" dirty="0"/>
              <a:t>mu byly vráceny nebo které byly prohlášeny </a:t>
            </a:r>
            <a:r>
              <a:rPr lang="pl-PL" dirty="0" smtClean="0"/>
              <a:t>za </a:t>
            </a:r>
            <a:r>
              <a:rPr lang="cs-CZ" dirty="0" smtClean="0"/>
              <a:t>neplatné</a:t>
            </a:r>
            <a:r>
              <a:rPr lang="cs-CZ" dirty="0"/>
              <a:t>, hromadnou listinou nebo několika </a:t>
            </a:r>
            <a:r>
              <a:rPr lang="cs-CZ" dirty="0" smtClean="0"/>
              <a:t>hromadnými listinami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766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č. 134/2013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Rozeslána dne 31. května </a:t>
            </a:r>
            <a:r>
              <a:rPr lang="cs-CZ" dirty="0" smtClean="0"/>
              <a:t>2013</a:t>
            </a:r>
          </a:p>
          <a:p>
            <a:r>
              <a:rPr lang="cs-CZ" dirty="0" smtClean="0"/>
              <a:t>Zákon </a:t>
            </a:r>
            <a:r>
              <a:rPr lang="cs-CZ" dirty="0"/>
              <a:t>nabývá účinnosti třicátým dnem </a:t>
            </a:r>
            <a:r>
              <a:rPr lang="cs-CZ" dirty="0" smtClean="0"/>
              <a:t>ode dne </a:t>
            </a:r>
            <a:r>
              <a:rPr lang="cs-CZ" dirty="0"/>
              <a:t>jeho </a:t>
            </a:r>
            <a:r>
              <a:rPr lang="cs-CZ" dirty="0" smtClean="0"/>
              <a:t>vyhlášení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7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Možná alternativní řešení?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„jakýkoliv </a:t>
            </a:r>
            <a:r>
              <a:rPr lang="cs-CZ" dirty="0"/>
              <a:t>zásah do stávajícího stavu bude spjat s poměrně velkým zatížením soukromého sektoru. Na druhou stranu zde existuje veřejný zájem na transparentnosti podnikatelského prostředí. Zprůhlednění vlastnických struktur akciových společností může zčásti zabránit i únikům peněz do šedé ekonomiky. Stejně tak zprůhlednění transakcí, při nichž dochází k poskytování veřejných prostředků, může mít preventivní účinek před odváděním peněz do šedé ekonomiky a může vést k odhalení osob páchajících trestnou činnost. Potřeba přijmout nějaká opatření může vyplynout i ze srovnávací komparace, kdy velká část právních řádů Evropské unie má určitou ať už veřejnoprávní nebo soukromoprávní regulaci. Na potřebu urychleného řešení přijmout regulaci listinných akcií na majitele v České republice upozorňují i různé mezinárodní organizace. Za zmínku stojí například Organizace pro hospodářskou spolupráci a rozvoj či Mezinárodní měnový </a:t>
            </a:r>
            <a:r>
              <a:rPr lang="cs-CZ" dirty="0" smtClean="0"/>
              <a:t>fond“.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78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Možná alternativní řešení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„ponechání </a:t>
            </a:r>
            <a:r>
              <a:rPr lang="cs-CZ" dirty="0"/>
              <a:t>regulace na úrovni veřejného práva. Změna by spočívala v zásahu pouze do veřejnoprávních předpisů. Příslušná omezení by se týkala pouze vytypovaných oblastí, v nichž by byly vymezeny zákonné podmínky transparentnosti a veřejnoprávní sankce za porušování takových podmínek. Většina konzultujících subjektů však tuto změnu považuje za </a:t>
            </a:r>
            <a:r>
              <a:rPr lang="cs-CZ" dirty="0" smtClean="0"/>
              <a:t>nedostatečnou“.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32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Zvolené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akciovým </a:t>
            </a:r>
            <a:r>
              <a:rPr lang="cs-CZ" dirty="0"/>
              <a:t>společnostem se do budoucna nabídnou různé varianty, jak naložit s listinnými akciemi na majitele, aby došlo ke zprůhlednění akcionářské struktury. Uvažuje se o možnosti zaknihování akcií u Centrálního depozitáře, povinné imobilizaci listinných akcií na majitele, nebo povinné změny podoby listinných akcií. Problematika bude řešena samostatným zákonem, který zároveň novelizuje stávající obchodní zákoník, zákon o cenných papírech a zákon o podnikání na kapitálovém trhu.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5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Zahraničí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Právní úprava akcií v evropských zemích se značně liší. Listinné akcie na majitele nejsou zakázány např. v Německu, Velké Británii či Polsku. Další státy tyto akcie omezují, byť ne vždy zakazují. Často se cituje Zpráva OECD Tax Co-</a:t>
            </a:r>
            <a:r>
              <a:rPr lang="cs-CZ" dirty="0" err="1"/>
              <a:t>operation</a:t>
            </a:r>
            <a:r>
              <a:rPr lang="cs-CZ" dirty="0"/>
              <a:t> 2010</a:t>
            </a:r>
            <a:r>
              <a:rPr lang="cs-CZ"/>
              <a:t>, </a:t>
            </a:r>
            <a:r>
              <a:rPr lang="cs-CZ" smtClean="0"/>
              <a:t>ale! není </a:t>
            </a:r>
            <a:r>
              <a:rPr lang="cs-CZ" dirty="0"/>
              <a:t>pravda, že by v EU listinné akcie na majitele nebyly, to ostatně ani tato zpráva netvrdí. Nutno si všimnout, že nejvýznamnější evropské jurisdikce a také ty nejúspěšnější (Velká Británie, Nizozemí, Lucembursko či Německo) tyto akcie nezakazují, byť mají navazující ochranu v oblasti veřejných zakázek </a:t>
            </a:r>
            <a:r>
              <a:rPr lang="cs-CZ" dirty="0" err="1"/>
              <a:t>apod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844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Existuje zásadně svobodná volba, zda akcie společnosti budou emitovány jako akcie na majitele, nebo jako akcie na jméno.</a:t>
            </a:r>
          </a:p>
          <a:p>
            <a:r>
              <a:rPr lang="cs-CZ" dirty="0"/>
              <a:t>Povinnost k vydání akcií na jméno existuje pouze v určitých případech, kdy je s takovou akcií spojeno nějaké právo nebo povinnost. Speciální úprava platí v daňově-poradenských a auditorských společnostech, které smějí vydávat pouze vinkulované akcie na jméno. </a:t>
            </a:r>
          </a:p>
        </p:txBody>
      </p:sp>
    </p:spTree>
    <p:extLst>
      <p:ext uri="{BB962C8B-B14F-4D97-AF65-F5344CB8AC3E}">
        <p14:creationId xmlns:p14="http://schemas.microsoft.com/office/powerpoint/2010/main" val="345328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Rusko a Ukrajina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 smtClean="0"/>
              <a:t>Ukrajina </a:t>
            </a:r>
          </a:p>
          <a:p>
            <a:pPr marL="0" indent="0">
              <a:buNone/>
            </a:pPr>
            <a:r>
              <a:rPr lang="cs-CZ" dirty="0" smtClean="0"/>
              <a:t>Akciové </a:t>
            </a:r>
            <a:r>
              <a:rPr lang="cs-CZ" dirty="0"/>
              <a:t>společnosti s akciemi na majitele nejsou povoleny. 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Rusko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Akcie </a:t>
            </a:r>
            <a:r>
              <a:rPr lang="cs-CZ" dirty="0"/>
              <a:t>na majitele jsou zakázány. Mnoho společností </a:t>
            </a:r>
            <a:r>
              <a:rPr lang="cs-CZ" dirty="0" smtClean="0"/>
              <a:t>s </a:t>
            </a:r>
            <a:r>
              <a:rPr lang="cs-CZ" dirty="0"/>
              <a:t>akciemi na jméno je ale vlastněno nejrůznějšími </a:t>
            </a:r>
            <a:r>
              <a:rPr lang="cs-CZ" dirty="0" smtClean="0"/>
              <a:t>společnostmi </a:t>
            </a:r>
            <a:r>
              <a:rPr lang="cs-CZ" dirty="0"/>
              <a:t>v </a:t>
            </a:r>
            <a:r>
              <a:rPr lang="cs-CZ" dirty="0" err="1"/>
              <a:t>offshorových</a:t>
            </a:r>
            <a:r>
              <a:rPr lang="cs-CZ" dirty="0"/>
              <a:t> jurisdikcích, jejichž </a:t>
            </a:r>
            <a:r>
              <a:rPr lang="cs-CZ" dirty="0" smtClean="0"/>
              <a:t>majitelé </a:t>
            </a:r>
            <a:r>
              <a:rPr lang="cs-CZ" dirty="0"/>
              <a:t>jsou známi buď ve velmi omezené míře, </a:t>
            </a:r>
            <a:r>
              <a:rPr lang="cs-CZ" dirty="0" smtClean="0"/>
              <a:t>nebo </a:t>
            </a:r>
            <a:r>
              <a:rPr lang="cs-CZ" dirty="0"/>
              <a:t>vůbec.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34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zákon upravuje změnu listinných akcií na majitele, které nejsou imobilizovány, na listinné akcie na jméno a </a:t>
            </a:r>
            <a:r>
              <a:rPr lang="cs-CZ" dirty="0" smtClean="0"/>
              <a:t>s tím </a:t>
            </a:r>
            <a:r>
              <a:rPr lang="cs-CZ" dirty="0"/>
              <a:t>související povinnosti akciových </a:t>
            </a:r>
            <a:r>
              <a:rPr lang="cs-CZ" dirty="0" smtClean="0"/>
              <a:t>společností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možnost </a:t>
            </a:r>
            <a:r>
              <a:rPr lang="cs-CZ" dirty="0"/>
              <a:t>ověření identifikace akcionáře je důležitá pro orgány veřejné moci (např. orgány činné v trestním řízení, soudy, správce daně, BIS, FAÚ), které mohou získat pro účely výkonu své činnosti informace o akcionářské struktuře přímým dotazem u relevantních finančních institucí (v případě imobilizovaných akcií u depozitáře uvedeného v obchodním rejstříku) již podle platných právních </a:t>
            </a:r>
            <a:r>
              <a:rPr lang="cs-CZ" dirty="0" smtClean="0"/>
              <a:t>předpisů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793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93</TotalTime>
  <Words>601</Words>
  <Application>Microsoft Office PowerPoint</Application>
  <PresentationFormat>Předvádění na obrazovce (4:3)</PresentationFormat>
  <Paragraphs>55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Medián</vt:lpstr>
      <vt:lpstr>Transparentnost akciových společností</vt:lpstr>
      <vt:lpstr>Zákon č. 134/2013</vt:lpstr>
      <vt:lpstr>Možná alternativní řešení?</vt:lpstr>
      <vt:lpstr>Možná alternativní řešení II</vt:lpstr>
      <vt:lpstr>Zvolené řešení</vt:lpstr>
      <vt:lpstr>Zahraničí</vt:lpstr>
      <vt:lpstr>SRN</vt:lpstr>
      <vt:lpstr>Rusko a Ukrajina</vt:lpstr>
      <vt:lpstr>Cíl zákona</vt:lpstr>
      <vt:lpstr>Možnosti „úniku“ </vt:lpstr>
      <vt:lpstr>Změna formy ex lege</vt:lpstr>
      <vt:lpstr>Stanovy</vt:lpstr>
      <vt:lpstr>Postup při změně formy akcií </vt:lpstr>
      <vt:lpstr>Postup při změně formy akcií II </vt:lpstr>
      <vt:lpstr>Důsledky prodlení ve vztahu k dividendě</vt:lpstr>
      <vt:lpstr>Výměna akcií a datum emise</vt:lpstr>
      <vt:lpstr>Možnosti úniku - immobilizace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Náležitosti směnky</dc:title>
  <dc:creator>Josef Kotásek</dc:creator>
  <cp:lastModifiedBy>Josef Kotásek</cp:lastModifiedBy>
  <cp:revision>23</cp:revision>
  <dcterms:created xsi:type="dcterms:W3CDTF">2012-10-25T13:58:10Z</dcterms:created>
  <dcterms:modified xsi:type="dcterms:W3CDTF">2014-04-04T09:08:47Z</dcterms:modified>
</cp:coreProperties>
</file>