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9"/>
  </p:notesMasterIdLst>
  <p:handoutMasterIdLst>
    <p:handoutMasterId r:id="rId40"/>
  </p:handoutMasterIdLst>
  <p:sldIdLst>
    <p:sldId id="370" r:id="rId4"/>
    <p:sldId id="360" r:id="rId5"/>
    <p:sldId id="389" r:id="rId6"/>
    <p:sldId id="412" r:id="rId7"/>
    <p:sldId id="417" r:id="rId8"/>
    <p:sldId id="371" r:id="rId9"/>
    <p:sldId id="384" r:id="rId10"/>
    <p:sldId id="390" r:id="rId11"/>
    <p:sldId id="364" r:id="rId12"/>
    <p:sldId id="363" r:id="rId13"/>
    <p:sldId id="394" r:id="rId14"/>
    <p:sldId id="420" r:id="rId15"/>
    <p:sldId id="411" r:id="rId16"/>
    <p:sldId id="401" r:id="rId17"/>
    <p:sldId id="413" r:id="rId18"/>
    <p:sldId id="414" r:id="rId19"/>
    <p:sldId id="415" r:id="rId20"/>
    <p:sldId id="397" r:id="rId21"/>
    <p:sldId id="396" r:id="rId22"/>
    <p:sldId id="398" r:id="rId23"/>
    <p:sldId id="399" r:id="rId24"/>
    <p:sldId id="400" r:id="rId25"/>
    <p:sldId id="404" r:id="rId26"/>
    <p:sldId id="405" r:id="rId27"/>
    <p:sldId id="406" r:id="rId28"/>
    <p:sldId id="407" r:id="rId29"/>
    <p:sldId id="402" r:id="rId30"/>
    <p:sldId id="403" r:id="rId31"/>
    <p:sldId id="392" r:id="rId32"/>
    <p:sldId id="418" r:id="rId33"/>
    <p:sldId id="419" r:id="rId34"/>
    <p:sldId id="361" r:id="rId35"/>
    <p:sldId id="408" r:id="rId36"/>
    <p:sldId id="409" r:id="rId37"/>
    <p:sldId id="410" r:id="rId3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C8C10"/>
    <a:srgbClr val="080808"/>
    <a:srgbClr val="C0C0C0"/>
    <a:srgbClr val="000000"/>
    <a:srgbClr val="644B00"/>
    <a:srgbClr val="49494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0" autoAdjust="0"/>
    <p:restoredTop sz="63652" autoAdjust="0"/>
  </p:normalViewPr>
  <p:slideViewPr>
    <p:cSldViewPr>
      <p:cViewPr>
        <p:scale>
          <a:sx n="62" d="100"/>
          <a:sy n="62" d="100"/>
        </p:scale>
        <p:origin x="-1296" y="-210"/>
      </p:cViewPr>
      <p:guideLst>
        <p:guide orient="horz" pos="2160"/>
        <p:guide pos="2880"/>
      </p:guideLst>
    </p:cSldViewPr>
  </p:slideViewPr>
  <p:outlineViewPr>
    <p:cViewPr>
      <p:scale>
        <a:sx n="33" d="100"/>
        <a:sy n="33" d="100"/>
      </p:scale>
      <p:origin x="264" y="58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1805"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1" Type="http://schemas.openxmlformats.org/officeDocument/2006/relationships/image" Target="../media/image7.gif"/></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AC254-16FC-4479-90F5-8BFA78477BE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cs-CZ"/>
        </a:p>
      </dgm:t>
    </dgm:pt>
    <dgm:pt modelId="{E5E1E0E2-66C9-4DA2-94EE-7D85B3B24950}">
      <dgm:prSet custT="1"/>
      <dgm:spPr>
        <a:ln>
          <a:noFill/>
        </a:ln>
      </dgm:spPr>
      <dgm:t>
        <a:bodyPr/>
        <a:lstStyle/>
        <a:p>
          <a:pPr rtl="0"/>
          <a:r>
            <a:rPr lang="cs-CZ" sz="2400" dirty="0" smtClean="0"/>
            <a:t>(1) Každý má právo, aby byla zachována jeho lidská důstojnost, osobní čest, dobrá pověst a chráněno jeho jméno.</a:t>
          </a:r>
          <a:br>
            <a:rPr lang="cs-CZ" sz="2400" dirty="0" smtClean="0"/>
          </a:br>
          <a:endParaRPr lang="cs-CZ" sz="2400" dirty="0">
            <a:solidFill>
              <a:srgbClr val="FFC000"/>
            </a:solidFill>
          </a:endParaRPr>
        </a:p>
      </dgm:t>
    </dgm:pt>
    <dgm:pt modelId="{82493F66-69CD-4C6D-A360-2DAB2B0EF5CC}" type="parTrans" cxnId="{7534FC89-A032-460D-9E9E-99C338343C8A}">
      <dgm:prSet/>
      <dgm:spPr/>
      <dgm:t>
        <a:bodyPr/>
        <a:lstStyle/>
        <a:p>
          <a:endParaRPr lang="cs-CZ"/>
        </a:p>
      </dgm:t>
    </dgm:pt>
    <dgm:pt modelId="{3F24785C-ABA2-4009-A83E-9150200E6E21}" type="sibTrans" cxnId="{7534FC89-A032-460D-9E9E-99C338343C8A}">
      <dgm:prSet/>
      <dgm:spPr/>
      <dgm:t>
        <a:bodyPr/>
        <a:lstStyle/>
        <a:p>
          <a:endParaRPr lang="cs-CZ"/>
        </a:p>
      </dgm:t>
    </dgm:pt>
    <dgm:pt modelId="{AA7BC005-6DC1-1944-A6FB-3FB02DCD47E5}">
      <dgm:prSet custT="1"/>
      <dgm:spPr>
        <a:ln>
          <a:noFill/>
        </a:ln>
      </dgm:spPr>
      <dgm:t>
        <a:bodyPr/>
        <a:lstStyle/>
        <a:p>
          <a:pPr rtl="0"/>
          <a:r>
            <a:rPr lang="cs-CZ" sz="2400" dirty="0" smtClean="0"/>
            <a:t>(3) Každý má právo na ochranu před neoprávněným shromažďováním, zveřejňováním nebo jiným zneužíváním údajů o své osobě.</a:t>
          </a:r>
          <a:endParaRPr lang="cs-CZ" sz="2400" dirty="0">
            <a:solidFill>
              <a:srgbClr val="FFC000"/>
            </a:solidFill>
          </a:endParaRPr>
        </a:p>
      </dgm:t>
    </dgm:pt>
    <dgm:pt modelId="{79B62618-9774-B94A-B8A2-B29D933D9821}" type="parTrans" cxnId="{08726AE8-1721-F645-9294-2B86B4DD01D3}">
      <dgm:prSet/>
      <dgm:spPr/>
      <dgm:t>
        <a:bodyPr/>
        <a:lstStyle/>
        <a:p>
          <a:endParaRPr lang="en-US"/>
        </a:p>
      </dgm:t>
    </dgm:pt>
    <dgm:pt modelId="{42EA6484-74B6-A94B-B63E-0700B48542F0}" type="sibTrans" cxnId="{08726AE8-1721-F645-9294-2B86B4DD01D3}">
      <dgm:prSet/>
      <dgm:spPr/>
      <dgm:t>
        <a:bodyPr/>
        <a:lstStyle/>
        <a:p>
          <a:endParaRPr lang="en-US"/>
        </a:p>
      </dgm:t>
    </dgm:pt>
    <dgm:pt modelId="{D158AF58-4F53-6247-BB52-F2C0D451E3D8}">
      <dgm:prSet custT="1"/>
      <dgm:spPr>
        <a:ln>
          <a:noFill/>
        </a:ln>
      </dgm:spPr>
      <dgm:t>
        <a:bodyPr/>
        <a:lstStyle/>
        <a:p>
          <a:pPr rtl="0"/>
          <a:r>
            <a:rPr lang="cs-CZ" sz="2400" dirty="0" smtClean="0"/>
            <a:t>(2) Každý má právo na ochranu před neoprávněným zasahováním do soukromého a rodinného života.</a:t>
          </a:r>
          <a:br>
            <a:rPr lang="cs-CZ" sz="2400" dirty="0" smtClean="0"/>
          </a:br>
          <a:endParaRPr lang="cs-CZ" sz="2400" dirty="0">
            <a:solidFill>
              <a:srgbClr val="FFC000"/>
            </a:solidFill>
          </a:endParaRPr>
        </a:p>
      </dgm:t>
    </dgm:pt>
    <dgm:pt modelId="{12D64410-FC4C-944B-B074-32CCC0008FFA}" type="parTrans" cxnId="{AB16B380-3AF4-7248-94D3-79683913370A}">
      <dgm:prSet/>
      <dgm:spPr/>
      <dgm:t>
        <a:bodyPr/>
        <a:lstStyle/>
        <a:p>
          <a:endParaRPr lang="en-US"/>
        </a:p>
      </dgm:t>
    </dgm:pt>
    <dgm:pt modelId="{0A1D905C-9AD2-2847-8031-A66C17397A74}" type="sibTrans" cxnId="{AB16B380-3AF4-7248-94D3-79683913370A}">
      <dgm:prSet/>
      <dgm:spPr/>
      <dgm:t>
        <a:bodyPr/>
        <a:lstStyle/>
        <a:p>
          <a:endParaRPr lang="en-US"/>
        </a:p>
      </dgm:t>
    </dgm:pt>
    <dgm:pt modelId="{0192DACC-3761-4459-84BE-155DE0874263}" type="pres">
      <dgm:prSet presAssocID="{5D8AC254-16FC-4479-90F5-8BFA78477BE9}" presName="Name0" presStyleCnt="0">
        <dgm:presLayoutVars>
          <dgm:chMax val="7"/>
          <dgm:chPref val="7"/>
          <dgm:dir/>
        </dgm:presLayoutVars>
      </dgm:prSet>
      <dgm:spPr/>
      <dgm:t>
        <a:bodyPr/>
        <a:lstStyle/>
        <a:p>
          <a:endParaRPr lang="cs-CZ"/>
        </a:p>
      </dgm:t>
    </dgm:pt>
    <dgm:pt modelId="{DBE25F45-8189-42C4-94E2-427AA1F008B8}" type="pres">
      <dgm:prSet presAssocID="{5D8AC254-16FC-4479-90F5-8BFA78477BE9}" presName="Name1" presStyleCnt="0"/>
      <dgm:spPr/>
    </dgm:pt>
    <dgm:pt modelId="{1A809055-D71B-4114-962E-032C62F4C034}" type="pres">
      <dgm:prSet presAssocID="{5D8AC254-16FC-4479-90F5-8BFA78477BE9}" presName="cycle" presStyleCnt="0"/>
      <dgm:spPr/>
    </dgm:pt>
    <dgm:pt modelId="{5625A223-929D-4CA5-8C81-B34A1A2EAFA8}" type="pres">
      <dgm:prSet presAssocID="{5D8AC254-16FC-4479-90F5-8BFA78477BE9}" presName="srcNode" presStyleLbl="node1" presStyleIdx="0" presStyleCnt="3"/>
      <dgm:spPr/>
    </dgm:pt>
    <dgm:pt modelId="{5F851A67-DB77-4C3A-81B2-13788549975F}" type="pres">
      <dgm:prSet presAssocID="{5D8AC254-16FC-4479-90F5-8BFA78477BE9}" presName="conn" presStyleLbl="parChTrans1D2" presStyleIdx="0" presStyleCnt="1"/>
      <dgm:spPr/>
      <dgm:t>
        <a:bodyPr/>
        <a:lstStyle/>
        <a:p>
          <a:endParaRPr lang="cs-CZ"/>
        </a:p>
      </dgm:t>
    </dgm:pt>
    <dgm:pt modelId="{1154BAB1-E18C-4BD6-8994-06595708FA45}" type="pres">
      <dgm:prSet presAssocID="{5D8AC254-16FC-4479-90F5-8BFA78477BE9}" presName="extraNode" presStyleLbl="node1" presStyleIdx="0" presStyleCnt="3"/>
      <dgm:spPr/>
    </dgm:pt>
    <dgm:pt modelId="{98919B12-FEF4-4BA7-A8BE-9B16899C0D50}" type="pres">
      <dgm:prSet presAssocID="{5D8AC254-16FC-4479-90F5-8BFA78477BE9}" presName="dstNode" presStyleLbl="node1" presStyleIdx="0" presStyleCnt="3"/>
      <dgm:spPr/>
    </dgm:pt>
    <dgm:pt modelId="{E706AF02-674D-41AB-998F-FFAD831807F5}" type="pres">
      <dgm:prSet presAssocID="{E5E1E0E2-66C9-4DA2-94EE-7D85B3B24950}" presName="text_1" presStyleLbl="node1" presStyleIdx="0" presStyleCnt="3">
        <dgm:presLayoutVars>
          <dgm:bulletEnabled val="1"/>
        </dgm:presLayoutVars>
      </dgm:prSet>
      <dgm:spPr/>
      <dgm:t>
        <a:bodyPr/>
        <a:lstStyle/>
        <a:p>
          <a:endParaRPr lang="cs-CZ"/>
        </a:p>
      </dgm:t>
    </dgm:pt>
    <dgm:pt modelId="{EDD9F491-FAAC-4B3E-8D6D-7BF03FD9D756}" type="pres">
      <dgm:prSet presAssocID="{E5E1E0E2-66C9-4DA2-94EE-7D85B3B24950}" presName="accent_1" presStyleCnt="0"/>
      <dgm:spPr/>
    </dgm:pt>
    <dgm:pt modelId="{EB443EFE-40EA-4263-92AF-B15FB18B356F}" type="pres">
      <dgm:prSet presAssocID="{E5E1E0E2-66C9-4DA2-94EE-7D85B3B24950}" presName="accentRepeatNode" presStyleLbl="solidFgAcc1" presStyleIdx="0" presStyleCnt="3">
        <dgm:style>
          <a:lnRef idx="3">
            <a:schemeClr val="lt1"/>
          </a:lnRef>
          <a:fillRef idx="1">
            <a:schemeClr val="accent4"/>
          </a:fillRef>
          <a:effectRef idx="1">
            <a:schemeClr val="accent4"/>
          </a:effectRef>
          <a:fontRef idx="minor">
            <a:schemeClr val="lt1"/>
          </a:fontRef>
        </dgm:style>
      </dgm:prSet>
      <dgm:spPr>
        <a:blipFill rotWithShape="0">
          <a:blip xmlns:r="http://schemas.openxmlformats.org/officeDocument/2006/relationships" r:embed="rId1"/>
          <a:stretch>
            <a:fillRect/>
          </a:stretch>
        </a:blipFill>
      </dgm:spPr>
      <dgm:t>
        <a:bodyPr/>
        <a:lstStyle/>
        <a:p>
          <a:endParaRPr lang="en-US"/>
        </a:p>
      </dgm:t>
    </dgm:pt>
    <dgm:pt modelId="{341D417A-B8D9-C547-BE95-617B3E8239D8}" type="pres">
      <dgm:prSet presAssocID="{D158AF58-4F53-6247-BB52-F2C0D451E3D8}" presName="text_2" presStyleLbl="node1" presStyleIdx="1" presStyleCnt="3">
        <dgm:presLayoutVars>
          <dgm:bulletEnabled val="1"/>
        </dgm:presLayoutVars>
      </dgm:prSet>
      <dgm:spPr/>
      <dgm:t>
        <a:bodyPr/>
        <a:lstStyle/>
        <a:p>
          <a:endParaRPr lang="en-US"/>
        </a:p>
      </dgm:t>
    </dgm:pt>
    <dgm:pt modelId="{56812D1B-A298-0D4B-A767-79D15FA20304}" type="pres">
      <dgm:prSet presAssocID="{D158AF58-4F53-6247-BB52-F2C0D451E3D8}" presName="accent_2" presStyleCnt="0"/>
      <dgm:spPr/>
    </dgm:pt>
    <dgm:pt modelId="{0D139C3B-8167-0442-B4E6-7484C370D740}" type="pres">
      <dgm:prSet presAssocID="{D158AF58-4F53-6247-BB52-F2C0D451E3D8}"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1CC1222E-E346-EB4F-98EB-756E016AF485}" type="pres">
      <dgm:prSet presAssocID="{AA7BC005-6DC1-1944-A6FB-3FB02DCD47E5}" presName="text_3" presStyleLbl="node1" presStyleIdx="2" presStyleCnt="3">
        <dgm:presLayoutVars>
          <dgm:bulletEnabled val="1"/>
        </dgm:presLayoutVars>
      </dgm:prSet>
      <dgm:spPr/>
      <dgm:t>
        <a:bodyPr/>
        <a:lstStyle/>
        <a:p>
          <a:endParaRPr lang="en-US"/>
        </a:p>
      </dgm:t>
    </dgm:pt>
    <dgm:pt modelId="{6DA74495-548E-7442-A3DA-5AB9168073BD}" type="pres">
      <dgm:prSet presAssocID="{AA7BC005-6DC1-1944-A6FB-3FB02DCD47E5}" presName="accent_3" presStyleCnt="0"/>
      <dgm:spPr/>
    </dgm:pt>
    <dgm:pt modelId="{715F8456-3FB4-AC41-A18A-FAFA584A7494}" type="pres">
      <dgm:prSet presAssocID="{AA7BC005-6DC1-1944-A6FB-3FB02DCD47E5}"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B4897810-F725-7345-8395-1219281C8649}" type="presOf" srcId="{AA7BC005-6DC1-1944-A6FB-3FB02DCD47E5}" destId="{1CC1222E-E346-EB4F-98EB-756E016AF485}" srcOrd="0" destOrd="0" presId="urn:microsoft.com/office/officeart/2008/layout/VerticalCurvedList"/>
    <dgm:cxn modelId="{BE845C67-1A95-7549-96E3-25AD8098AB35}" type="presOf" srcId="{D158AF58-4F53-6247-BB52-F2C0D451E3D8}" destId="{341D417A-B8D9-C547-BE95-617B3E8239D8}" srcOrd="0" destOrd="0" presId="urn:microsoft.com/office/officeart/2008/layout/VerticalCurvedList"/>
    <dgm:cxn modelId="{35C53292-989D-4408-AE36-76B5AB028995}" type="presOf" srcId="{5D8AC254-16FC-4479-90F5-8BFA78477BE9}" destId="{0192DACC-3761-4459-84BE-155DE0874263}" srcOrd="0" destOrd="0" presId="urn:microsoft.com/office/officeart/2008/layout/VerticalCurvedList"/>
    <dgm:cxn modelId="{7534FC89-A032-460D-9E9E-99C338343C8A}" srcId="{5D8AC254-16FC-4479-90F5-8BFA78477BE9}" destId="{E5E1E0E2-66C9-4DA2-94EE-7D85B3B24950}" srcOrd="0" destOrd="0" parTransId="{82493F66-69CD-4C6D-A360-2DAB2B0EF5CC}" sibTransId="{3F24785C-ABA2-4009-A83E-9150200E6E21}"/>
    <dgm:cxn modelId="{801E5ED5-F444-43D9-89BE-42801E2B2279}" type="presOf" srcId="{E5E1E0E2-66C9-4DA2-94EE-7D85B3B24950}" destId="{E706AF02-674D-41AB-998F-FFAD831807F5}" srcOrd="0" destOrd="0" presId="urn:microsoft.com/office/officeart/2008/layout/VerticalCurvedList"/>
    <dgm:cxn modelId="{08726AE8-1721-F645-9294-2B86B4DD01D3}" srcId="{5D8AC254-16FC-4479-90F5-8BFA78477BE9}" destId="{AA7BC005-6DC1-1944-A6FB-3FB02DCD47E5}" srcOrd="2" destOrd="0" parTransId="{79B62618-9774-B94A-B8A2-B29D933D9821}" sibTransId="{42EA6484-74B6-A94B-B63E-0700B48542F0}"/>
    <dgm:cxn modelId="{E086F7C3-0362-4522-B180-528D8300AFE2}" type="presOf" srcId="{3F24785C-ABA2-4009-A83E-9150200E6E21}" destId="{5F851A67-DB77-4C3A-81B2-13788549975F}" srcOrd="0" destOrd="0" presId="urn:microsoft.com/office/officeart/2008/layout/VerticalCurvedList"/>
    <dgm:cxn modelId="{AB16B380-3AF4-7248-94D3-79683913370A}" srcId="{5D8AC254-16FC-4479-90F5-8BFA78477BE9}" destId="{D158AF58-4F53-6247-BB52-F2C0D451E3D8}" srcOrd="1" destOrd="0" parTransId="{12D64410-FC4C-944B-B074-32CCC0008FFA}" sibTransId="{0A1D905C-9AD2-2847-8031-A66C17397A74}"/>
    <dgm:cxn modelId="{942EAAA9-19F3-4C6F-8190-F32C38CBF08D}" type="presParOf" srcId="{0192DACC-3761-4459-84BE-155DE0874263}" destId="{DBE25F45-8189-42C4-94E2-427AA1F008B8}" srcOrd="0" destOrd="0" presId="urn:microsoft.com/office/officeart/2008/layout/VerticalCurvedList"/>
    <dgm:cxn modelId="{CB1FC49E-405C-465D-8856-D4B6CD950F9C}" type="presParOf" srcId="{DBE25F45-8189-42C4-94E2-427AA1F008B8}" destId="{1A809055-D71B-4114-962E-032C62F4C034}" srcOrd="0" destOrd="0" presId="urn:microsoft.com/office/officeart/2008/layout/VerticalCurvedList"/>
    <dgm:cxn modelId="{61E39CB3-F814-4EE3-8BC4-FE4B6D2BBCA1}" type="presParOf" srcId="{1A809055-D71B-4114-962E-032C62F4C034}" destId="{5625A223-929D-4CA5-8C81-B34A1A2EAFA8}" srcOrd="0" destOrd="0" presId="urn:microsoft.com/office/officeart/2008/layout/VerticalCurvedList"/>
    <dgm:cxn modelId="{3C627D29-EAFF-48ED-9700-D04EA08E42B9}" type="presParOf" srcId="{1A809055-D71B-4114-962E-032C62F4C034}" destId="{5F851A67-DB77-4C3A-81B2-13788549975F}" srcOrd="1" destOrd="0" presId="urn:microsoft.com/office/officeart/2008/layout/VerticalCurvedList"/>
    <dgm:cxn modelId="{B1CF47EE-9FA4-4B38-8C2B-AEDC21CEB5A3}" type="presParOf" srcId="{1A809055-D71B-4114-962E-032C62F4C034}" destId="{1154BAB1-E18C-4BD6-8994-06595708FA45}" srcOrd="2" destOrd="0" presId="urn:microsoft.com/office/officeart/2008/layout/VerticalCurvedList"/>
    <dgm:cxn modelId="{02D398DF-EB32-47B9-824E-21F81D923BE4}" type="presParOf" srcId="{1A809055-D71B-4114-962E-032C62F4C034}" destId="{98919B12-FEF4-4BA7-A8BE-9B16899C0D50}" srcOrd="3" destOrd="0" presId="urn:microsoft.com/office/officeart/2008/layout/VerticalCurvedList"/>
    <dgm:cxn modelId="{41C1F1A5-B75D-4CD2-9712-B39E4BF0A7E7}" type="presParOf" srcId="{DBE25F45-8189-42C4-94E2-427AA1F008B8}" destId="{E706AF02-674D-41AB-998F-FFAD831807F5}" srcOrd="1" destOrd="0" presId="urn:microsoft.com/office/officeart/2008/layout/VerticalCurvedList"/>
    <dgm:cxn modelId="{73E70931-DDFA-439D-A8DB-ABB3E7DAB623}" type="presParOf" srcId="{DBE25F45-8189-42C4-94E2-427AA1F008B8}" destId="{EDD9F491-FAAC-4B3E-8D6D-7BF03FD9D756}" srcOrd="2" destOrd="0" presId="urn:microsoft.com/office/officeart/2008/layout/VerticalCurvedList"/>
    <dgm:cxn modelId="{CF0F9F18-44DB-40D1-8ECF-C0461692F219}" type="presParOf" srcId="{EDD9F491-FAAC-4B3E-8D6D-7BF03FD9D756}" destId="{EB443EFE-40EA-4263-92AF-B15FB18B356F}" srcOrd="0" destOrd="0" presId="urn:microsoft.com/office/officeart/2008/layout/VerticalCurvedList"/>
    <dgm:cxn modelId="{43B289FA-DAD0-C548-BADF-6D5D30C493A3}" type="presParOf" srcId="{DBE25F45-8189-42C4-94E2-427AA1F008B8}" destId="{341D417A-B8D9-C547-BE95-617B3E8239D8}" srcOrd="3" destOrd="0" presId="urn:microsoft.com/office/officeart/2008/layout/VerticalCurvedList"/>
    <dgm:cxn modelId="{B2194782-4301-764C-B095-5C3CFC221FA0}" type="presParOf" srcId="{DBE25F45-8189-42C4-94E2-427AA1F008B8}" destId="{56812D1B-A298-0D4B-A767-79D15FA20304}" srcOrd="4" destOrd="0" presId="urn:microsoft.com/office/officeart/2008/layout/VerticalCurvedList"/>
    <dgm:cxn modelId="{756F92F1-2169-9C41-A40C-4D367611A884}" type="presParOf" srcId="{56812D1B-A298-0D4B-A767-79D15FA20304}" destId="{0D139C3B-8167-0442-B4E6-7484C370D740}" srcOrd="0" destOrd="0" presId="urn:microsoft.com/office/officeart/2008/layout/VerticalCurvedList"/>
    <dgm:cxn modelId="{EF589370-A557-9544-AF99-0BE317BF9CC2}" type="presParOf" srcId="{DBE25F45-8189-42C4-94E2-427AA1F008B8}" destId="{1CC1222E-E346-EB4F-98EB-756E016AF485}" srcOrd="5" destOrd="0" presId="urn:microsoft.com/office/officeart/2008/layout/VerticalCurvedList"/>
    <dgm:cxn modelId="{55AB23EC-5064-E143-893B-2836135B4448}" type="presParOf" srcId="{DBE25F45-8189-42C4-94E2-427AA1F008B8}" destId="{6DA74495-548E-7442-A3DA-5AB9168073BD}" srcOrd="6" destOrd="0" presId="urn:microsoft.com/office/officeart/2008/layout/VerticalCurvedList"/>
    <dgm:cxn modelId="{56DC5D84-F103-9042-8D75-2FD61547880B}" type="presParOf" srcId="{6DA74495-548E-7442-A3DA-5AB9168073BD}" destId="{715F8456-3FB4-AC41-A18A-FAFA584A74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AC254-16FC-4479-90F5-8BFA78477BE9}" type="doc">
      <dgm:prSet loTypeId="urn:microsoft.com/office/officeart/2005/8/layout/vList3#1" loCatId="list" qsTypeId="urn:microsoft.com/office/officeart/2005/8/quickstyle/simple1" qsCatId="simple" csTypeId="urn:microsoft.com/office/officeart/2005/8/colors/accent0_3" csCatId="mainScheme" phldr="1"/>
      <dgm:spPr/>
      <dgm:t>
        <a:bodyPr/>
        <a:lstStyle/>
        <a:p>
          <a:endParaRPr lang="cs-CZ"/>
        </a:p>
      </dgm:t>
    </dgm:pt>
    <dgm:pt modelId="{E5E1E0E2-66C9-4DA2-94EE-7D85B3B24950}">
      <dgm:prSet custT="1"/>
      <dgm:spPr/>
      <dgm:t>
        <a:bodyPr/>
        <a:lstStyle/>
        <a:p>
          <a:pPr rtl="0"/>
          <a:r>
            <a:rPr lang="cs-CZ" sz="2800" b="1" dirty="0" smtClean="0">
              <a:solidFill>
                <a:srgbClr val="FF0000"/>
              </a:solidFill>
            </a:rPr>
            <a:t>členství soudců v KSČ</a:t>
          </a:r>
        </a:p>
        <a:p>
          <a:pPr rtl="0"/>
          <a:r>
            <a:rPr lang="cs-CZ" sz="2800" dirty="0" err="1" smtClean="0"/>
            <a:t>Pl</a:t>
          </a:r>
          <a:r>
            <a:rPr lang="cs-CZ" sz="2800" dirty="0" smtClean="0"/>
            <a:t>. ÚS 517/10</a:t>
          </a:r>
          <a:endParaRPr lang="cs-CZ" sz="2400" dirty="0"/>
        </a:p>
      </dgm:t>
    </dgm:pt>
    <dgm:pt modelId="{82493F66-69CD-4C6D-A360-2DAB2B0EF5CC}" type="parTrans" cxnId="{7534FC89-A032-460D-9E9E-99C338343C8A}">
      <dgm:prSet/>
      <dgm:spPr/>
      <dgm:t>
        <a:bodyPr/>
        <a:lstStyle/>
        <a:p>
          <a:endParaRPr lang="cs-CZ"/>
        </a:p>
      </dgm:t>
    </dgm:pt>
    <dgm:pt modelId="{3F24785C-ABA2-4009-A83E-9150200E6E21}" type="sibTrans" cxnId="{7534FC89-A032-460D-9E9E-99C338343C8A}">
      <dgm:prSet/>
      <dgm:spPr/>
      <dgm:t>
        <a:bodyPr/>
        <a:lstStyle/>
        <a:p>
          <a:endParaRPr lang="cs-CZ"/>
        </a:p>
      </dgm:t>
    </dgm:pt>
    <dgm:pt modelId="{97A9B3CB-358D-4194-A862-A8C0C335F254}">
      <dgm:prSet custT="1"/>
      <dgm:spPr/>
      <dgm:t>
        <a:bodyPr/>
        <a:lstStyle/>
        <a:p>
          <a:pPr rtl="0"/>
          <a:r>
            <a:rPr lang="cs-CZ" sz="2800" b="1" dirty="0" smtClean="0">
              <a:solidFill>
                <a:srgbClr val="FF0000"/>
              </a:solidFill>
            </a:rPr>
            <a:t>Vondráčková v. </a:t>
          </a:r>
          <a:r>
            <a:rPr lang="cs-CZ" sz="2800" b="1" dirty="0" err="1" smtClean="0">
              <a:solidFill>
                <a:srgbClr val="FF0000"/>
              </a:solidFill>
            </a:rPr>
            <a:t>Rejžek</a:t>
          </a:r>
          <a:endParaRPr lang="cs-CZ" sz="2800" b="1" dirty="0" smtClean="0">
            <a:solidFill>
              <a:srgbClr val="FF0000"/>
            </a:solidFill>
          </a:endParaRPr>
        </a:p>
        <a:p>
          <a:pPr rtl="0"/>
          <a:r>
            <a:rPr lang="cs-CZ" sz="2800" dirty="0" smtClean="0"/>
            <a:t>I. ÚS 367/03</a:t>
          </a:r>
          <a:endParaRPr lang="cs-CZ" sz="2800" dirty="0"/>
        </a:p>
      </dgm:t>
    </dgm:pt>
    <dgm:pt modelId="{EA17DE6C-5B62-4CF5-B568-93C51807F24F}" type="parTrans" cxnId="{BAA6C2AA-2D9F-424D-9486-831D1174E868}">
      <dgm:prSet/>
      <dgm:spPr/>
      <dgm:t>
        <a:bodyPr/>
        <a:lstStyle/>
        <a:p>
          <a:endParaRPr lang="cs-CZ"/>
        </a:p>
      </dgm:t>
    </dgm:pt>
    <dgm:pt modelId="{08F1BC01-4589-416B-8FA1-32EB0A09F2AA}" type="sibTrans" cxnId="{BAA6C2AA-2D9F-424D-9486-831D1174E868}">
      <dgm:prSet/>
      <dgm:spPr/>
      <dgm:t>
        <a:bodyPr/>
        <a:lstStyle/>
        <a:p>
          <a:endParaRPr lang="cs-CZ"/>
        </a:p>
      </dgm:t>
    </dgm:pt>
    <dgm:pt modelId="{068C014E-AB6A-44E5-BE6F-C8AD4D8E633F}">
      <dgm:prSet custT="1"/>
      <dgm:spPr/>
      <dgm:t>
        <a:bodyPr/>
        <a:lstStyle/>
        <a:p>
          <a:pPr rtl="0"/>
          <a:r>
            <a:rPr lang="cs-CZ" sz="2800" b="1" dirty="0" smtClean="0">
              <a:solidFill>
                <a:srgbClr val="FF0000"/>
              </a:solidFill>
            </a:rPr>
            <a:t>Šlouf a Respekt</a:t>
          </a:r>
        </a:p>
        <a:p>
          <a:pPr rtl="0"/>
          <a:r>
            <a:rPr lang="cs-CZ" sz="2800" dirty="0" smtClean="0"/>
            <a:t>IV. ÚS 146/04</a:t>
          </a:r>
          <a:endParaRPr lang="cs-CZ" sz="2800" dirty="0"/>
        </a:p>
      </dgm:t>
    </dgm:pt>
    <dgm:pt modelId="{8AAA786E-DDC8-4362-8C3E-ACBA0F509F49}" type="parTrans" cxnId="{004C7E34-92D7-4E46-AE0C-21A8B35904CB}">
      <dgm:prSet/>
      <dgm:spPr/>
      <dgm:t>
        <a:bodyPr/>
        <a:lstStyle/>
        <a:p>
          <a:endParaRPr lang="cs-CZ"/>
        </a:p>
      </dgm:t>
    </dgm:pt>
    <dgm:pt modelId="{B68A6195-C31D-405D-83A6-91A4509CDB5B}" type="sibTrans" cxnId="{004C7E34-92D7-4E46-AE0C-21A8B35904CB}">
      <dgm:prSet/>
      <dgm:spPr/>
      <dgm:t>
        <a:bodyPr/>
        <a:lstStyle/>
        <a:p>
          <a:endParaRPr lang="cs-CZ"/>
        </a:p>
      </dgm:t>
    </dgm:pt>
    <dgm:pt modelId="{9E3B6EB4-F8DF-324E-B4F5-439A8D12593B}">
      <dgm:prSet/>
      <dgm:spPr/>
      <dgm:t>
        <a:bodyPr/>
        <a:lstStyle/>
        <a:p>
          <a:pPr rtl="0"/>
          <a:r>
            <a:rPr lang="cs-CZ" b="1" dirty="0" err="1" smtClean="0">
              <a:solidFill>
                <a:srgbClr val="FF0000"/>
              </a:solidFill>
            </a:rPr>
            <a:t>Řápková</a:t>
          </a:r>
          <a:r>
            <a:rPr lang="cs-CZ" b="1" dirty="0" smtClean="0">
              <a:solidFill>
                <a:srgbClr val="FF0000"/>
              </a:solidFill>
            </a:rPr>
            <a:t> v. </a:t>
          </a:r>
          <a:r>
            <a:rPr lang="cs-CZ" b="1" dirty="0" err="1" smtClean="0">
              <a:solidFill>
                <a:srgbClr val="FF0000"/>
              </a:solidFill>
            </a:rPr>
            <a:t>Hůle</a:t>
          </a:r>
          <a:endParaRPr lang="cs-CZ" b="1" dirty="0" smtClean="0">
            <a:solidFill>
              <a:srgbClr val="FF0000"/>
            </a:solidFill>
          </a:endParaRPr>
        </a:p>
        <a:p>
          <a:pPr rtl="0"/>
          <a:r>
            <a:rPr lang="cs-CZ" dirty="0" smtClean="0"/>
            <a:t>II. ÚS 2051/14</a:t>
          </a:r>
          <a:endParaRPr lang="cs-CZ" dirty="0"/>
        </a:p>
      </dgm:t>
    </dgm:pt>
    <dgm:pt modelId="{8C5C11F0-1267-BB41-B0B4-4A2FDFA542B8}" type="parTrans" cxnId="{06B6978D-F36B-4D48-A671-DB854F54CBFA}">
      <dgm:prSet/>
      <dgm:spPr/>
      <dgm:t>
        <a:bodyPr/>
        <a:lstStyle/>
        <a:p>
          <a:endParaRPr lang="en-US"/>
        </a:p>
      </dgm:t>
    </dgm:pt>
    <dgm:pt modelId="{931C788D-D469-9A43-B588-A95BAE475758}" type="sibTrans" cxnId="{06B6978D-F36B-4D48-A671-DB854F54CBFA}">
      <dgm:prSet/>
      <dgm:spPr/>
      <dgm:t>
        <a:bodyPr/>
        <a:lstStyle/>
        <a:p>
          <a:endParaRPr lang="en-US"/>
        </a:p>
      </dgm:t>
    </dgm:pt>
    <dgm:pt modelId="{FD9DC0F7-78A3-4333-8695-0C4D64A49519}" type="pres">
      <dgm:prSet presAssocID="{5D8AC254-16FC-4479-90F5-8BFA78477BE9}" presName="linearFlow" presStyleCnt="0">
        <dgm:presLayoutVars>
          <dgm:dir/>
          <dgm:resizeHandles val="exact"/>
        </dgm:presLayoutVars>
      </dgm:prSet>
      <dgm:spPr/>
      <dgm:t>
        <a:bodyPr/>
        <a:lstStyle/>
        <a:p>
          <a:endParaRPr lang="cs-CZ"/>
        </a:p>
      </dgm:t>
    </dgm:pt>
    <dgm:pt modelId="{491577E1-55AE-4CB1-BA90-D2ABB8478A79}" type="pres">
      <dgm:prSet presAssocID="{E5E1E0E2-66C9-4DA2-94EE-7D85B3B24950}" presName="composite" presStyleCnt="0"/>
      <dgm:spPr/>
    </dgm:pt>
    <dgm:pt modelId="{0BF877CE-1A7D-4DAD-B98D-F9EB1B3D291B}" type="pres">
      <dgm:prSet presAssocID="{E5E1E0E2-66C9-4DA2-94EE-7D85B3B24950}" presName="imgShp" presStyleLbl="fgImgPlace1" presStyleIdx="0" presStyleCnt="4" custLinFactX="-138526" custLinFactNeighborX="-200000"/>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t>
        <a:bodyPr/>
        <a:lstStyle/>
        <a:p>
          <a:endParaRPr lang="cs-CZ"/>
        </a:p>
      </dgm:t>
    </dgm:pt>
    <dgm:pt modelId="{D277A26D-BB65-47FE-A959-E7140CF2A548}" type="pres">
      <dgm:prSet presAssocID="{E5E1E0E2-66C9-4DA2-94EE-7D85B3B24950}" presName="txShp" presStyleLbl="node1" presStyleIdx="0" presStyleCnt="4" custScaleX="126439">
        <dgm:presLayoutVars>
          <dgm:bulletEnabled val="1"/>
        </dgm:presLayoutVars>
      </dgm:prSet>
      <dgm:spPr/>
      <dgm:t>
        <a:bodyPr/>
        <a:lstStyle/>
        <a:p>
          <a:endParaRPr lang="cs-CZ"/>
        </a:p>
      </dgm:t>
    </dgm:pt>
    <dgm:pt modelId="{D18E97E3-CAA6-40DC-A05E-BA97D4FD0D6B}" type="pres">
      <dgm:prSet presAssocID="{3F24785C-ABA2-4009-A83E-9150200E6E21}" presName="spacing" presStyleCnt="0"/>
      <dgm:spPr/>
    </dgm:pt>
    <dgm:pt modelId="{33E19B7F-8C6C-4FA9-A726-0489C00F36D5}" type="pres">
      <dgm:prSet presAssocID="{97A9B3CB-358D-4194-A862-A8C0C335F254}" presName="composite" presStyleCnt="0"/>
      <dgm:spPr/>
    </dgm:pt>
    <dgm:pt modelId="{395B2791-41C6-42A2-A80E-E3C07B3D2E1A}" type="pres">
      <dgm:prSet presAssocID="{97A9B3CB-358D-4194-A862-A8C0C335F254}" presName="imgShp" presStyleLbl="fgImgPlace1" presStyleIdx="1" presStyleCnt="4" custLinFactX="-138526" custLinFactNeighborX="-200000"/>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t>
        <a:bodyPr/>
        <a:lstStyle/>
        <a:p>
          <a:endParaRPr lang="cs-CZ"/>
        </a:p>
      </dgm:t>
    </dgm:pt>
    <dgm:pt modelId="{3B8665EE-2305-45C1-9150-56E79B6DD3CC}" type="pres">
      <dgm:prSet presAssocID="{97A9B3CB-358D-4194-A862-A8C0C335F254}" presName="txShp" presStyleLbl="node1" presStyleIdx="1" presStyleCnt="4" custScaleX="126439">
        <dgm:presLayoutVars>
          <dgm:bulletEnabled val="1"/>
        </dgm:presLayoutVars>
      </dgm:prSet>
      <dgm:spPr/>
      <dgm:t>
        <a:bodyPr/>
        <a:lstStyle/>
        <a:p>
          <a:endParaRPr lang="cs-CZ"/>
        </a:p>
      </dgm:t>
    </dgm:pt>
    <dgm:pt modelId="{DEB3B60C-A6E1-454A-89FD-82B08ECEC285}" type="pres">
      <dgm:prSet presAssocID="{08F1BC01-4589-416B-8FA1-32EB0A09F2AA}" presName="spacing" presStyleCnt="0"/>
      <dgm:spPr/>
    </dgm:pt>
    <dgm:pt modelId="{F87A6022-E63A-4FC6-B959-26C7F42AADFE}" type="pres">
      <dgm:prSet presAssocID="{068C014E-AB6A-44E5-BE6F-C8AD4D8E633F}" presName="composite" presStyleCnt="0"/>
      <dgm:spPr/>
    </dgm:pt>
    <dgm:pt modelId="{BAB8FBA6-7F48-4410-9D7D-06ACDB2F8648}" type="pres">
      <dgm:prSet presAssocID="{068C014E-AB6A-44E5-BE6F-C8AD4D8E633F}" presName="imgShp" presStyleLbl="fgImgPlace1" presStyleIdx="2" presStyleCnt="4" custLinFactX="-138526" custLinFactNeighborX="-200000"/>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t>
        <a:bodyPr/>
        <a:lstStyle/>
        <a:p>
          <a:endParaRPr lang="cs-CZ"/>
        </a:p>
      </dgm:t>
    </dgm:pt>
    <dgm:pt modelId="{337E4352-4002-451B-9506-81F571467D9C}" type="pres">
      <dgm:prSet presAssocID="{068C014E-AB6A-44E5-BE6F-C8AD4D8E633F}" presName="txShp" presStyleLbl="node1" presStyleIdx="2" presStyleCnt="4" custScaleX="126439">
        <dgm:presLayoutVars>
          <dgm:bulletEnabled val="1"/>
        </dgm:presLayoutVars>
      </dgm:prSet>
      <dgm:spPr/>
      <dgm:t>
        <a:bodyPr/>
        <a:lstStyle/>
        <a:p>
          <a:endParaRPr lang="cs-CZ"/>
        </a:p>
      </dgm:t>
    </dgm:pt>
    <dgm:pt modelId="{3B2D7660-52E5-1B4F-8649-034B990205D1}" type="pres">
      <dgm:prSet presAssocID="{B68A6195-C31D-405D-83A6-91A4509CDB5B}" presName="spacing" presStyleCnt="0"/>
      <dgm:spPr/>
    </dgm:pt>
    <dgm:pt modelId="{A3DD428F-9CD3-704E-8072-119C7F9F2F87}" type="pres">
      <dgm:prSet presAssocID="{9E3B6EB4-F8DF-324E-B4F5-439A8D12593B}" presName="composite" presStyleCnt="0"/>
      <dgm:spPr/>
    </dgm:pt>
    <dgm:pt modelId="{06C52081-15E0-7547-9584-DE0195054C02}" type="pres">
      <dgm:prSet presAssocID="{9E3B6EB4-F8DF-324E-B4F5-439A8D12593B}" presName="imgShp" presStyleLbl="fgImgPlace1" presStyleIdx="3" presStyleCnt="4" custLinFactX="-138526" custLinFactNeighborX="-200000"/>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F2168FDF-772F-1E4B-9F1E-E8251DCE76E7}" type="pres">
      <dgm:prSet presAssocID="{9E3B6EB4-F8DF-324E-B4F5-439A8D12593B}" presName="txShp" presStyleLbl="node1" presStyleIdx="3" presStyleCnt="4" custScaleX="126439">
        <dgm:presLayoutVars>
          <dgm:bulletEnabled val="1"/>
        </dgm:presLayoutVars>
      </dgm:prSet>
      <dgm:spPr/>
      <dgm:t>
        <a:bodyPr/>
        <a:lstStyle/>
        <a:p>
          <a:endParaRPr lang="en-US"/>
        </a:p>
      </dgm:t>
    </dgm:pt>
  </dgm:ptLst>
  <dgm:cxnLst>
    <dgm:cxn modelId="{711D29B9-AB3C-47DB-BEF1-D9775FD33C4E}" type="presOf" srcId="{97A9B3CB-358D-4194-A862-A8C0C335F254}" destId="{3B8665EE-2305-45C1-9150-56E79B6DD3CC}" srcOrd="0" destOrd="0" presId="urn:microsoft.com/office/officeart/2005/8/layout/vList3#1"/>
    <dgm:cxn modelId="{06B6978D-F36B-4D48-A671-DB854F54CBFA}" srcId="{5D8AC254-16FC-4479-90F5-8BFA78477BE9}" destId="{9E3B6EB4-F8DF-324E-B4F5-439A8D12593B}" srcOrd="3" destOrd="0" parTransId="{8C5C11F0-1267-BB41-B0B4-4A2FDFA542B8}" sibTransId="{931C788D-D469-9A43-B588-A95BAE475758}"/>
    <dgm:cxn modelId="{45598900-8F40-204E-917F-9B6F47C87019}" type="presOf" srcId="{9E3B6EB4-F8DF-324E-B4F5-439A8D12593B}" destId="{F2168FDF-772F-1E4B-9F1E-E8251DCE76E7}" srcOrd="0" destOrd="0" presId="urn:microsoft.com/office/officeart/2005/8/layout/vList3#1"/>
    <dgm:cxn modelId="{004C7E34-92D7-4E46-AE0C-21A8B35904CB}" srcId="{5D8AC254-16FC-4479-90F5-8BFA78477BE9}" destId="{068C014E-AB6A-44E5-BE6F-C8AD4D8E633F}" srcOrd="2" destOrd="0" parTransId="{8AAA786E-DDC8-4362-8C3E-ACBA0F509F49}" sibTransId="{B68A6195-C31D-405D-83A6-91A4509CDB5B}"/>
    <dgm:cxn modelId="{AA97FAF5-358F-4E93-A933-1BD567861936}" type="presOf" srcId="{E5E1E0E2-66C9-4DA2-94EE-7D85B3B24950}" destId="{D277A26D-BB65-47FE-A959-E7140CF2A548}" srcOrd="0" destOrd="0" presId="urn:microsoft.com/office/officeart/2005/8/layout/vList3#1"/>
    <dgm:cxn modelId="{7534FC89-A032-460D-9E9E-99C338343C8A}" srcId="{5D8AC254-16FC-4479-90F5-8BFA78477BE9}" destId="{E5E1E0E2-66C9-4DA2-94EE-7D85B3B24950}" srcOrd="0" destOrd="0" parTransId="{82493F66-69CD-4C6D-A360-2DAB2B0EF5CC}" sibTransId="{3F24785C-ABA2-4009-A83E-9150200E6E21}"/>
    <dgm:cxn modelId="{B7376EF5-36EA-44BB-8180-2DB7C64BE56F}" type="presOf" srcId="{5D8AC254-16FC-4479-90F5-8BFA78477BE9}" destId="{FD9DC0F7-78A3-4333-8695-0C4D64A49519}" srcOrd="0" destOrd="0" presId="urn:microsoft.com/office/officeart/2005/8/layout/vList3#1"/>
    <dgm:cxn modelId="{BAA6C2AA-2D9F-424D-9486-831D1174E868}" srcId="{5D8AC254-16FC-4479-90F5-8BFA78477BE9}" destId="{97A9B3CB-358D-4194-A862-A8C0C335F254}" srcOrd="1" destOrd="0" parTransId="{EA17DE6C-5B62-4CF5-B568-93C51807F24F}" sibTransId="{08F1BC01-4589-416B-8FA1-32EB0A09F2AA}"/>
    <dgm:cxn modelId="{1C7AACCD-7715-4963-BFC0-9B0BAB140505}" type="presOf" srcId="{068C014E-AB6A-44E5-BE6F-C8AD4D8E633F}" destId="{337E4352-4002-451B-9506-81F571467D9C}" srcOrd="0" destOrd="0" presId="urn:microsoft.com/office/officeart/2005/8/layout/vList3#1"/>
    <dgm:cxn modelId="{1C3AE0A7-CFA2-40B5-B9E6-8338C63D934B}" type="presParOf" srcId="{FD9DC0F7-78A3-4333-8695-0C4D64A49519}" destId="{491577E1-55AE-4CB1-BA90-D2ABB8478A79}" srcOrd="0" destOrd="0" presId="urn:microsoft.com/office/officeart/2005/8/layout/vList3#1"/>
    <dgm:cxn modelId="{749BCD9D-B01F-4296-BBAC-5CDDB554AD73}" type="presParOf" srcId="{491577E1-55AE-4CB1-BA90-D2ABB8478A79}" destId="{0BF877CE-1A7D-4DAD-B98D-F9EB1B3D291B}" srcOrd="0" destOrd="0" presId="urn:microsoft.com/office/officeart/2005/8/layout/vList3#1"/>
    <dgm:cxn modelId="{BD877F58-8CF7-459F-866A-9C936D95DBB3}" type="presParOf" srcId="{491577E1-55AE-4CB1-BA90-D2ABB8478A79}" destId="{D277A26D-BB65-47FE-A959-E7140CF2A548}" srcOrd="1" destOrd="0" presId="urn:microsoft.com/office/officeart/2005/8/layout/vList3#1"/>
    <dgm:cxn modelId="{1A8E88D2-5A0D-40B5-9B73-E821C05279BF}" type="presParOf" srcId="{FD9DC0F7-78A3-4333-8695-0C4D64A49519}" destId="{D18E97E3-CAA6-40DC-A05E-BA97D4FD0D6B}" srcOrd="1" destOrd="0" presId="urn:microsoft.com/office/officeart/2005/8/layout/vList3#1"/>
    <dgm:cxn modelId="{BEF7E4E0-2D10-4D42-8126-84081A92C8C9}" type="presParOf" srcId="{FD9DC0F7-78A3-4333-8695-0C4D64A49519}" destId="{33E19B7F-8C6C-4FA9-A726-0489C00F36D5}" srcOrd="2" destOrd="0" presId="urn:microsoft.com/office/officeart/2005/8/layout/vList3#1"/>
    <dgm:cxn modelId="{9407CA5A-0BA5-4092-8BF6-8EC0EFF1AE37}" type="presParOf" srcId="{33E19B7F-8C6C-4FA9-A726-0489C00F36D5}" destId="{395B2791-41C6-42A2-A80E-E3C07B3D2E1A}" srcOrd="0" destOrd="0" presId="urn:microsoft.com/office/officeart/2005/8/layout/vList3#1"/>
    <dgm:cxn modelId="{BB0ECB01-7392-439C-93D3-BFDD8EE6238D}" type="presParOf" srcId="{33E19B7F-8C6C-4FA9-A726-0489C00F36D5}" destId="{3B8665EE-2305-45C1-9150-56E79B6DD3CC}" srcOrd="1" destOrd="0" presId="urn:microsoft.com/office/officeart/2005/8/layout/vList3#1"/>
    <dgm:cxn modelId="{BB1B5E08-17C7-4EC1-98D5-7DCF6C657D1F}" type="presParOf" srcId="{FD9DC0F7-78A3-4333-8695-0C4D64A49519}" destId="{DEB3B60C-A6E1-454A-89FD-82B08ECEC285}" srcOrd="3" destOrd="0" presId="urn:microsoft.com/office/officeart/2005/8/layout/vList3#1"/>
    <dgm:cxn modelId="{D99F0C53-C40C-4D77-A70F-9B1231FB34B1}" type="presParOf" srcId="{FD9DC0F7-78A3-4333-8695-0C4D64A49519}" destId="{F87A6022-E63A-4FC6-B959-26C7F42AADFE}" srcOrd="4" destOrd="0" presId="urn:microsoft.com/office/officeart/2005/8/layout/vList3#1"/>
    <dgm:cxn modelId="{7DC8754A-C5D5-44FE-816B-7D259C1D1D4D}" type="presParOf" srcId="{F87A6022-E63A-4FC6-B959-26C7F42AADFE}" destId="{BAB8FBA6-7F48-4410-9D7D-06ACDB2F8648}" srcOrd="0" destOrd="0" presId="urn:microsoft.com/office/officeart/2005/8/layout/vList3#1"/>
    <dgm:cxn modelId="{7A1B9407-0F9C-48D5-8036-33ED625702D9}" type="presParOf" srcId="{F87A6022-E63A-4FC6-B959-26C7F42AADFE}" destId="{337E4352-4002-451B-9506-81F571467D9C}" srcOrd="1" destOrd="0" presId="urn:microsoft.com/office/officeart/2005/8/layout/vList3#1"/>
    <dgm:cxn modelId="{BB095AB0-2D78-E947-91ED-76FDD5B797CA}" type="presParOf" srcId="{FD9DC0F7-78A3-4333-8695-0C4D64A49519}" destId="{3B2D7660-52E5-1B4F-8649-034B990205D1}" srcOrd="5" destOrd="0" presId="urn:microsoft.com/office/officeart/2005/8/layout/vList3#1"/>
    <dgm:cxn modelId="{F8905EF4-3F39-DA4B-8EA8-D9A2C0653825}" type="presParOf" srcId="{FD9DC0F7-78A3-4333-8695-0C4D64A49519}" destId="{A3DD428F-9CD3-704E-8072-119C7F9F2F87}" srcOrd="6" destOrd="0" presId="urn:microsoft.com/office/officeart/2005/8/layout/vList3#1"/>
    <dgm:cxn modelId="{0B9EA1F6-6216-C84F-80D9-5E2D796A3A8D}" type="presParOf" srcId="{A3DD428F-9CD3-704E-8072-119C7F9F2F87}" destId="{06C52081-15E0-7547-9584-DE0195054C02}" srcOrd="0" destOrd="0" presId="urn:microsoft.com/office/officeart/2005/8/layout/vList3#1"/>
    <dgm:cxn modelId="{92D1FD04-8D91-AC47-B7DB-BA618445372C}" type="presParOf" srcId="{A3DD428F-9CD3-704E-8072-119C7F9F2F87}" destId="{F2168FDF-772F-1E4B-9F1E-E8251DCE76E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AC254-16FC-4479-90F5-8BFA78477BE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cs-CZ"/>
        </a:p>
      </dgm:t>
    </dgm:pt>
    <dgm:pt modelId="{E5E1E0E2-66C9-4DA2-94EE-7D85B3B24950}">
      <dgm:prSet custT="1"/>
      <dgm:spPr>
        <a:ln>
          <a:noFill/>
        </a:ln>
      </dgm:spPr>
      <dgm:t>
        <a:bodyPr/>
        <a:lstStyle/>
        <a:p>
          <a:pPr rtl="0"/>
          <a:r>
            <a:rPr lang="cs-CZ" sz="2800" dirty="0" smtClean="0">
              <a:solidFill>
                <a:srgbClr val="FFCC00"/>
              </a:solidFill>
            </a:rPr>
            <a:t>i mimo obydlí (např. na pracovišti)</a:t>
          </a:r>
          <a:endParaRPr lang="cs-CZ" sz="2800" dirty="0">
            <a:solidFill>
              <a:srgbClr val="FFCC00"/>
            </a:solidFill>
          </a:endParaRPr>
        </a:p>
      </dgm:t>
    </dgm:pt>
    <dgm:pt modelId="{82493F66-69CD-4C6D-A360-2DAB2B0EF5CC}" type="parTrans" cxnId="{7534FC89-A032-460D-9E9E-99C338343C8A}">
      <dgm:prSet/>
      <dgm:spPr/>
      <dgm:t>
        <a:bodyPr/>
        <a:lstStyle/>
        <a:p>
          <a:endParaRPr lang="cs-CZ"/>
        </a:p>
      </dgm:t>
    </dgm:pt>
    <dgm:pt modelId="{3F24785C-ABA2-4009-A83E-9150200E6E21}" type="sibTrans" cxnId="{7534FC89-A032-460D-9E9E-99C338343C8A}">
      <dgm:prSet/>
      <dgm:spPr/>
      <dgm:t>
        <a:bodyPr/>
        <a:lstStyle/>
        <a:p>
          <a:endParaRPr lang="cs-CZ"/>
        </a:p>
      </dgm:t>
    </dgm:pt>
    <dgm:pt modelId="{E3CD1616-25FF-1544-9CE5-D4970794660B}">
      <dgm:prSet custT="1"/>
      <dgm:spPr>
        <a:ln>
          <a:noFill/>
        </a:ln>
      </dgm:spPr>
      <dgm:t>
        <a:bodyPr/>
        <a:lstStyle/>
        <a:p>
          <a:pPr rtl="0"/>
          <a:r>
            <a:rPr lang="cs-CZ" sz="2800" dirty="0" smtClean="0">
              <a:solidFill>
                <a:srgbClr val="FFCC00"/>
              </a:solidFill>
            </a:rPr>
            <a:t>informační povinnost o nebezpečných vlivech </a:t>
          </a:r>
          <a:r>
            <a:rPr lang="cs-CZ" sz="2800" b="1" dirty="0" smtClean="0">
              <a:solidFill>
                <a:srgbClr val="FFCC00"/>
              </a:solidFill>
            </a:rPr>
            <a:t>životního prostředí</a:t>
          </a:r>
          <a:endParaRPr lang="cs-CZ" sz="2800" dirty="0">
            <a:solidFill>
              <a:srgbClr val="FFCC00"/>
            </a:solidFill>
          </a:endParaRPr>
        </a:p>
      </dgm:t>
    </dgm:pt>
    <dgm:pt modelId="{43C19FFC-FD13-EB45-8BD2-42F6D53A22A2}" type="parTrans" cxnId="{E4AD162B-6CC4-C64A-8C16-3D774574750A}">
      <dgm:prSet/>
      <dgm:spPr/>
      <dgm:t>
        <a:bodyPr/>
        <a:lstStyle/>
        <a:p>
          <a:endParaRPr lang="en-US"/>
        </a:p>
      </dgm:t>
    </dgm:pt>
    <dgm:pt modelId="{AC40B0E7-9B3C-1C45-8616-F05D18EC74EF}" type="sibTrans" cxnId="{E4AD162B-6CC4-C64A-8C16-3D774574750A}">
      <dgm:prSet/>
      <dgm:spPr/>
      <dgm:t>
        <a:bodyPr/>
        <a:lstStyle/>
        <a:p>
          <a:endParaRPr lang="en-US"/>
        </a:p>
      </dgm:t>
    </dgm:pt>
    <dgm:pt modelId="{F6626598-75F9-604C-B3F4-1C61C1C57A2A}">
      <dgm:prSet/>
      <dgm:spPr/>
      <dgm:t>
        <a:bodyPr/>
        <a:lstStyle/>
        <a:p>
          <a:pPr rtl="0"/>
          <a:r>
            <a:rPr lang="cs-CZ" sz="2400" dirty="0" err="1" smtClean="0">
              <a:solidFill>
                <a:schemeClr val="bg1"/>
              </a:solidFill>
            </a:rPr>
            <a:t>Mc-Ginley</a:t>
          </a:r>
          <a:r>
            <a:rPr lang="cs-CZ" sz="2400" dirty="0" smtClean="0">
              <a:solidFill>
                <a:schemeClr val="bg1"/>
              </a:solidFill>
            </a:rPr>
            <a:t> a </a:t>
          </a:r>
          <a:r>
            <a:rPr lang="cs-CZ" sz="2400" dirty="0" err="1" smtClean="0">
              <a:solidFill>
                <a:schemeClr val="bg1"/>
              </a:solidFill>
            </a:rPr>
            <a:t>Egan</a:t>
          </a:r>
          <a:r>
            <a:rPr lang="cs-CZ" sz="2400" dirty="0" smtClean="0">
              <a:solidFill>
                <a:schemeClr val="bg1"/>
              </a:solidFill>
            </a:rPr>
            <a:t> (stížnost č. 21825/93)</a:t>
          </a:r>
          <a:endParaRPr lang="cs-CZ" sz="2400" dirty="0">
            <a:solidFill>
              <a:schemeClr val="bg1"/>
            </a:solidFill>
          </a:endParaRPr>
        </a:p>
      </dgm:t>
    </dgm:pt>
    <dgm:pt modelId="{E9AFFF1F-CAAE-C648-8C6C-6383CC7465FC}" type="parTrans" cxnId="{26138A3D-AEEA-8749-A495-127F625AE5FA}">
      <dgm:prSet/>
      <dgm:spPr/>
      <dgm:t>
        <a:bodyPr/>
        <a:lstStyle/>
        <a:p>
          <a:endParaRPr lang="en-US"/>
        </a:p>
      </dgm:t>
    </dgm:pt>
    <dgm:pt modelId="{02097A42-57A5-F541-B5E7-EAE56AA07EEC}" type="sibTrans" cxnId="{26138A3D-AEEA-8749-A495-127F625AE5FA}">
      <dgm:prSet/>
      <dgm:spPr/>
      <dgm:t>
        <a:bodyPr/>
        <a:lstStyle/>
        <a:p>
          <a:endParaRPr lang="en-US"/>
        </a:p>
      </dgm:t>
    </dgm:pt>
    <dgm:pt modelId="{90512140-4335-7D48-BA18-971EE2A6AC40}">
      <dgm:prSet custT="1"/>
      <dgm:spPr/>
      <dgm:t>
        <a:bodyPr/>
        <a:lstStyle/>
        <a:p>
          <a:pPr rtl="0"/>
          <a:r>
            <a:rPr lang="cs-CZ" sz="2400" dirty="0" smtClean="0"/>
            <a:t>ESLP </a:t>
          </a:r>
          <a:r>
            <a:rPr lang="cs-CZ" sz="2400" dirty="0" err="1" smtClean="0"/>
            <a:t>Guerra</a:t>
          </a:r>
          <a:r>
            <a:rPr lang="cs-CZ" sz="2400" dirty="0" smtClean="0"/>
            <a:t> 14967/89; 19.2.1998</a:t>
          </a:r>
          <a:endParaRPr lang="cs-CZ" sz="2400" dirty="0"/>
        </a:p>
      </dgm:t>
    </dgm:pt>
    <dgm:pt modelId="{419982F6-97DC-6042-A5EB-A9643C3C87B4}" type="parTrans" cxnId="{089F1D33-DB5C-D040-B3D0-99E0734FB365}">
      <dgm:prSet/>
      <dgm:spPr/>
      <dgm:t>
        <a:bodyPr/>
        <a:lstStyle/>
        <a:p>
          <a:endParaRPr lang="en-US"/>
        </a:p>
      </dgm:t>
    </dgm:pt>
    <dgm:pt modelId="{D22F2933-5AA0-9F4D-9503-F3124C598642}" type="sibTrans" cxnId="{089F1D33-DB5C-D040-B3D0-99E0734FB365}">
      <dgm:prSet/>
      <dgm:spPr/>
      <dgm:t>
        <a:bodyPr/>
        <a:lstStyle/>
        <a:p>
          <a:endParaRPr lang="en-US"/>
        </a:p>
      </dgm:t>
    </dgm:pt>
    <dgm:pt modelId="{932B5A80-8180-CD4D-BF32-A5421F064C4D}">
      <dgm:prSet custT="1"/>
      <dgm:spPr/>
      <dgm:t>
        <a:bodyPr/>
        <a:lstStyle/>
        <a:p>
          <a:pPr rtl="0"/>
          <a:r>
            <a:rPr lang="cs-CZ" sz="2800" dirty="0" smtClean="0">
              <a:solidFill>
                <a:srgbClr val="FFCC00"/>
              </a:solidFill>
            </a:rPr>
            <a:t>nedostatečné </a:t>
          </a:r>
          <a:r>
            <a:rPr lang="cs-CZ" sz="2800" b="1" dirty="0" smtClean="0">
              <a:solidFill>
                <a:srgbClr val="FFCC00"/>
              </a:solidFill>
            </a:rPr>
            <a:t>zabezpečení zdravotnictví</a:t>
          </a:r>
          <a:r>
            <a:rPr lang="cs-CZ" sz="2800" dirty="0" smtClean="0">
              <a:solidFill>
                <a:srgbClr val="FFCC00"/>
              </a:solidFill>
            </a:rPr>
            <a:t> veřejnými finančními prostředky</a:t>
          </a:r>
          <a:endParaRPr lang="cs-CZ" sz="2800" dirty="0">
            <a:solidFill>
              <a:srgbClr val="FFCC00"/>
            </a:solidFill>
          </a:endParaRPr>
        </a:p>
      </dgm:t>
    </dgm:pt>
    <dgm:pt modelId="{80509072-6405-D647-8D8E-1653E774DDD1}" type="parTrans" cxnId="{86027CBE-1F05-6544-A044-3002409B3A02}">
      <dgm:prSet/>
      <dgm:spPr/>
      <dgm:t>
        <a:bodyPr/>
        <a:lstStyle/>
        <a:p>
          <a:endParaRPr lang="en-US"/>
        </a:p>
      </dgm:t>
    </dgm:pt>
    <dgm:pt modelId="{2CDBAB99-0269-7B45-B13B-37BDDC1E66D4}" type="sibTrans" cxnId="{86027CBE-1F05-6544-A044-3002409B3A02}">
      <dgm:prSet/>
      <dgm:spPr/>
      <dgm:t>
        <a:bodyPr/>
        <a:lstStyle/>
        <a:p>
          <a:endParaRPr lang="en-US"/>
        </a:p>
      </dgm:t>
    </dgm:pt>
    <dgm:pt modelId="{5F593784-0FD8-9448-BC5A-6DD140CE02FF}">
      <dgm:prSet custT="1"/>
      <dgm:spPr/>
      <dgm:t>
        <a:bodyPr/>
        <a:lstStyle/>
        <a:p>
          <a:pPr rtl="0"/>
          <a:r>
            <a:rPr lang="cs-CZ" sz="2400" dirty="0" smtClean="0"/>
            <a:t>ESLP </a:t>
          </a:r>
          <a:r>
            <a:rPr lang="cs-CZ" sz="2400" dirty="0" err="1" smtClean="0"/>
            <a:t>Pentiacova</a:t>
          </a:r>
          <a:r>
            <a:rPr lang="cs-CZ" sz="2400" dirty="0" smtClean="0"/>
            <a:t> v. Moldova</a:t>
          </a:r>
          <a:endParaRPr lang="cs-CZ" sz="2400" dirty="0"/>
        </a:p>
      </dgm:t>
    </dgm:pt>
    <dgm:pt modelId="{38C7584C-5B78-4C43-9B32-49D6D00772BD}" type="parTrans" cxnId="{5B606372-9F4F-F943-89D8-F5EB68FC57BC}">
      <dgm:prSet/>
      <dgm:spPr/>
      <dgm:t>
        <a:bodyPr/>
        <a:lstStyle/>
        <a:p>
          <a:endParaRPr lang="en-US"/>
        </a:p>
      </dgm:t>
    </dgm:pt>
    <dgm:pt modelId="{C3C46C11-AFBF-EA4C-8C5D-ABF4DE1068AD}" type="sibTrans" cxnId="{5B606372-9F4F-F943-89D8-F5EB68FC57BC}">
      <dgm:prSet/>
      <dgm:spPr/>
      <dgm:t>
        <a:bodyPr/>
        <a:lstStyle/>
        <a:p>
          <a:endParaRPr lang="en-US"/>
        </a:p>
      </dgm:t>
    </dgm:pt>
    <dgm:pt modelId="{0192DACC-3761-4459-84BE-155DE0874263}" type="pres">
      <dgm:prSet presAssocID="{5D8AC254-16FC-4479-90F5-8BFA78477BE9}" presName="Name0" presStyleCnt="0">
        <dgm:presLayoutVars>
          <dgm:chMax val="7"/>
          <dgm:chPref val="7"/>
          <dgm:dir/>
        </dgm:presLayoutVars>
      </dgm:prSet>
      <dgm:spPr/>
      <dgm:t>
        <a:bodyPr/>
        <a:lstStyle/>
        <a:p>
          <a:endParaRPr lang="cs-CZ"/>
        </a:p>
      </dgm:t>
    </dgm:pt>
    <dgm:pt modelId="{DBE25F45-8189-42C4-94E2-427AA1F008B8}" type="pres">
      <dgm:prSet presAssocID="{5D8AC254-16FC-4479-90F5-8BFA78477BE9}" presName="Name1" presStyleCnt="0"/>
      <dgm:spPr/>
    </dgm:pt>
    <dgm:pt modelId="{1A809055-D71B-4114-962E-032C62F4C034}" type="pres">
      <dgm:prSet presAssocID="{5D8AC254-16FC-4479-90F5-8BFA78477BE9}" presName="cycle" presStyleCnt="0"/>
      <dgm:spPr/>
    </dgm:pt>
    <dgm:pt modelId="{5625A223-929D-4CA5-8C81-B34A1A2EAFA8}" type="pres">
      <dgm:prSet presAssocID="{5D8AC254-16FC-4479-90F5-8BFA78477BE9}" presName="srcNode" presStyleLbl="node1" presStyleIdx="0" presStyleCnt="3"/>
      <dgm:spPr/>
    </dgm:pt>
    <dgm:pt modelId="{5F851A67-DB77-4C3A-81B2-13788549975F}" type="pres">
      <dgm:prSet presAssocID="{5D8AC254-16FC-4479-90F5-8BFA78477BE9}" presName="conn" presStyleLbl="parChTrans1D2" presStyleIdx="0" presStyleCnt="1"/>
      <dgm:spPr/>
      <dgm:t>
        <a:bodyPr/>
        <a:lstStyle/>
        <a:p>
          <a:endParaRPr lang="cs-CZ"/>
        </a:p>
      </dgm:t>
    </dgm:pt>
    <dgm:pt modelId="{1154BAB1-E18C-4BD6-8994-06595708FA45}" type="pres">
      <dgm:prSet presAssocID="{5D8AC254-16FC-4479-90F5-8BFA78477BE9}" presName="extraNode" presStyleLbl="node1" presStyleIdx="0" presStyleCnt="3"/>
      <dgm:spPr/>
    </dgm:pt>
    <dgm:pt modelId="{98919B12-FEF4-4BA7-A8BE-9B16899C0D50}" type="pres">
      <dgm:prSet presAssocID="{5D8AC254-16FC-4479-90F5-8BFA78477BE9}" presName="dstNode" presStyleLbl="node1" presStyleIdx="0" presStyleCnt="3"/>
      <dgm:spPr/>
    </dgm:pt>
    <dgm:pt modelId="{E706AF02-674D-41AB-998F-FFAD831807F5}" type="pres">
      <dgm:prSet presAssocID="{E5E1E0E2-66C9-4DA2-94EE-7D85B3B24950}" presName="text_1" presStyleLbl="node1" presStyleIdx="0" presStyleCnt="3">
        <dgm:presLayoutVars>
          <dgm:bulletEnabled val="1"/>
        </dgm:presLayoutVars>
      </dgm:prSet>
      <dgm:spPr/>
      <dgm:t>
        <a:bodyPr/>
        <a:lstStyle/>
        <a:p>
          <a:endParaRPr lang="cs-CZ"/>
        </a:p>
      </dgm:t>
    </dgm:pt>
    <dgm:pt modelId="{EDD9F491-FAAC-4B3E-8D6D-7BF03FD9D756}" type="pres">
      <dgm:prSet presAssocID="{E5E1E0E2-66C9-4DA2-94EE-7D85B3B24950}" presName="accent_1" presStyleCnt="0"/>
      <dgm:spPr/>
    </dgm:pt>
    <dgm:pt modelId="{EB443EFE-40EA-4263-92AF-B15FB18B356F}" type="pres">
      <dgm:prSet presAssocID="{E5E1E0E2-66C9-4DA2-94EE-7D85B3B24950}" presName="accentRepeatNode" presStyleLbl="solidFgAcc1" presStyleIdx="0" presStyleCnt="3">
        <dgm:style>
          <a:lnRef idx="3">
            <a:schemeClr val="lt1"/>
          </a:lnRef>
          <a:fillRef idx="1">
            <a:schemeClr val="accent4"/>
          </a:fillRef>
          <a:effectRef idx="1">
            <a:schemeClr val="accent4"/>
          </a:effectRef>
          <a:fontRef idx="minor">
            <a:schemeClr val="lt1"/>
          </a:fontRef>
        </dgm:style>
      </dgm:prSet>
      <dgm:spPr/>
      <dgm:t>
        <a:bodyPr/>
        <a:lstStyle/>
        <a:p>
          <a:endParaRPr lang="en-US"/>
        </a:p>
      </dgm:t>
    </dgm:pt>
    <dgm:pt modelId="{633E2F19-50EF-434C-B07C-C70417A771D3}" type="pres">
      <dgm:prSet presAssocID="{E3CD1616-25FF-1544-9CE5-D4970794660B}" presName="text_2" presStyleLbl="node1" presStyleIdx="1" presStyleCnt="3" custLinFactNeighborX="1155" custLinFactNeighborY="-31250">
        <dgm:presLayoutVars>
          <dgm:bulletEnabled val="1"/>
        </dgm:presLayoutVars>
      </dgm:prSet>
      <dgm:spPr/>
      <dgm:t>
        <a:bodyPr/>
        <a:lstStyle/>
        <a:p>
          <a:endParaRPr lang="en-US"/>
        </a:p>
      </dgm:t>
    </dgm:pt>
    <dgm:pt modelId="{20B0FEE1-A23D-3449-B1B2-8E604E1BA2E7}" type="pres">
      <dgm:prSet presAssocID="{E3CD1616-25FF-1544-9CE5-D4970794660B}" presName="accent_2" presStyleCnt="0"/>
      <dgm:spPr/>
    </dgm:pt>
    <dgm:pt modelId="{AF4895BB-731B-7C49-90A3-D3047825312F}" type="pres">
      <dgm:prSet presAssocID="{E3CD1616-25FF-1544-9CE5-D4970794660B}" presName="accentRepeatNode" presStyleLbl="solidFgAcc1" presStyleIdx="1" presStyleCnt="3"/>
      <dgm:spPr>
        <a:noFill/>
        <a:ln w="38100">
          <a:solidFill>
            <a:schemeClr val="bg1"/>
          </a:solidFill>
        </a:ln>
      </dgm:spPr>
      <dgm:t>
        <a:bodyPr/>
        <a:lstStyle/>
        <a:p>
          <a:endParaRPr lang="en-US"/>
        </a:p>
      </dgm:t>
    </dgm:pt>
    <dgm:pt modelId="{5C760E0C-C724-DE42-94E8-6EE76E5BC730}" type="pres">
      <dgm:prSet presAssocID="{932B5A80-8180-CD4D-BF32-A5421F064C4D}" presName="text_3" presStyleLbl="node1" presStyleIdx="2" presStyleCnt="3">
        <dgm:presLayoutVars>
          <dgm:bulletEnabled val="1"/>
        </dgm:presLayoutVars>
      </dgm:prSet>
      <dgm:spPr/>
      <dgm:t>
        <a:bodyPr/>
        <a:lstStyle/>
        <a:p>
          <a:endParaRPr lang="en-US"/>
        </a:p>
      </dgm:t>
    </dgm:pt>
    <dgm:pt modelId="{3C822042-6397-144F-8CAF-C3722167F571}" type="pres">
      <dgm:prSet presAssocID="{932B5A80-8180-CD4D-BF32-A5421F064C4D}" presName="accent_3" presStyleCnt="0"/>
      <dgm:spPr/>
    </dgm:pt>
    <dgm:pt modelId="{9C142D9E-C15F-3B48-ACB8-F44E2FA93C47}" type="pres">
      <dgm:prSet presAssocID="{932B5A80-8180-CD4D-BF32-A5421F064C4D}" presName="accentRepeatNode" presStyleLbl="solidFgAcc1" presStyleIdx="2" presStyleCnt="3"/>
      <dgm:spPr>
        <a:noFill/>
        <a:ln w="38100">
          <a:solidFill>
            <a:schemeClr val="bg1"/>
          </a:solidFill>
        </a:ln>
      </dgm:spPr>
      <dgm:t>
        <a:bodyPr/>
        <a:lstStyle/>
        <a:p>
          <a:endParaRPr lang="en-US"/>
        </a:p>
      </dgm:t>
    </dgm:pt>
  </dgm:ptLst>
  <dgm:cxnLst>
    <dgm:cxn modelId="{5B606372-9F4F-F943-89D8-F5EB68FC57BC}" srcId="{932B5A80-8180-CD4D-BF32-A5421F064C4D}" destId="{5F593784-0FD8-9448-BC5A-6DD140CE02FF}" srcOrd="0" destOrd="0" parTransId="{38C7584C-5B78-4C43-9B32-49D6D00772BD}" sibTransId="{C3C46C11-AFBF-EA4C-8C5D-ABF4DE1068AD}"/>
    <dgm:cxn modelId="{089F1D33-DB5C-D040-B3D0-99E0734FB365}" srcId="{E3CD1616-25FF-1544-9CE5-D4970794660B}" destId="{90512140-4335-7D48-BA18-971EE2A6AC40}" srcOrd="0" destOrd="0" parTransId="{419982F6-97DC-6042-A5EB-A9643C3C87B4}" sibTransId="{D22F2933-5AA0-9F4D-9503-F3124C598642}"/>
    <dgm:cxn modelId="{68C079E3-4DD4-A84B-BEC5-2E98CF5C7E5C}" type="presOf" srcId="{F6626598-75F9-604C-B3F4-1C61C1C57A2A}" destId="{E706AF02-674D-41AB-998F-FFAD831807F5}" srcOrd="0" destOrd="1" presId="urn:microsoft.com/office/officeart/2008/layout/VerticalCurvedList"/>
    <dgm:cxn modelId="{92DFA286-38D4-EF40-B18F-F7C4C61EE603}" type="presOf" srcId="{932B5A80-8180-CD4D-BF32-A5421F064C4D}" destId="{5C760E0C-C724-DE42-94E8-6EE76E5BC730}" srcOrd="0" destOrd="0" presId="urn:microsoft.com/office/officeart/2008/layout/VerticalCurvedList"/>
    <dgm:cxn modelId="{839BCEA8-7F6E-344F-B25D-860268B1EB3A}" type="presOf" srcId="{02097A42-57A5-F541-B5E7-EAE56AA07EEC}" destId="{5F851A67-DB77-4C3A-81B2-13788549975F}" srcOrd="0" destOrd="0" presId="urn:microsoft.com/office/officeart/2008/layout/VerticalCurvedList"/>
    <dgm:cxn modelId="{7534FC89-A032-460D-9E9E-99C338343C8A}" srcId="{5D8AC254-16FC-4479-90F5-8BFA78477BE9}" destId="{E5E1E0E2-66C9-4DA2-94EE-7D85B3B24950}" srcOrd="0" destOrd="0" parTransId="{82493F66-69CD-4C6D-A360-2DAB2B0EF5CC}" sibTransId="{3F24785C-ABA2-4009-A83E-9150200E6E21}"/>
    <dgm:cxn modelId="{2F459FB8-4818-504C-8E3D-7AE7FC50C15B}" type="presOf" srcId="{5F593784-0FD8-9448-BC5A-6DD140CE02FF}" destId="{5C760E0C-C724-DE42-94E8-6EE76E5BC730}" srcOrd="0" destOrd="1" presId="urn:microsoft.com/office/officeart/2008/layout/VerticalCurvedList"/>
    <dgm:cxn modelId="{63911B78-47AE-C645-91F0-8E3CC56D1C91}" type="presOf" srcId="{E5E1E0E2-66C9-4DA2-94EE-7D85B3B24950}" destId="{E706AF02-674D-41AB-998F-FFAD831807F5}" srcOrd="0" destOrd="0" presId="urn:microsoft.com/office/officeart/2008/layout/VerticalCurvedList"/>
    <dgm:cxn modelId="{E4AD162B-6CC4-C64A-8C16-3D774574750A}" srcId="{5D8AC254-16FC-4479-90F5-8BFA78477BE9}" destId="{E3CD1616-25FF-1544-9CE5-D4970794660B}" srcOrd="1" destOrd="0" parTransId="{43C19FFC-FD13-EB45-8BD2-42F6D53A22A2}" sibTransId="{AC40B0E7-9B3C-1C45-8616-F05D18EC74EF}"/>
    <dgm:cxn modelId="{26138A3D-AEEA-8749-A495-127F625AE5FA}" srcId="{E5E1E0E2-66C9-4DA2-94EE-7D85B3B24950}" destId="{F6626598-75F9-604C-B3F4-1C61C1C57A2A}" srcOrd="0" destOrd="0" parTransId="{E9AFFF1F-CAAE-C648-8C6C-6383CC7465FC}" sibTransId="{02097A42-57A5-F541-B5E7-EAE56AA07EEC}"/>
    <dgm:cxn modelId="{95F1035F-A29E-FF49-A055-B3B9365372D6}" type="presOf" srcId="{90512140-4335-7D48-BA18-971EE2A6AC40}" destId="{633E2F19-50EF-434C-B07C-C70417A771D3}" srcOrd="0" destOrd="1" presId="urn:microsoft.com/office/officeart/2008/layout/VerticalCurvedList"/>
    <dgm:cxn modelId="{8FDF89AD-0CB4-0B4E-B1E1-60A7D2EE0D36}" type="presOf" srcId="{5D8AC254-16FC-4479-90F5-8BFA78477BE9}" destId="{0192DACC-3761-4459-84BE-155DE0874263}" srcOrd="0" destOrd="0" presId="urn:microsoft.com/office/officeart/2008/layout/VerticalCurvedList"/>
    <dgm:cxn modelId="{F59A07E9-39AB-AF4E-A50F-BF464C4966F2}" type="presOf" srcId="{E3CD1616-25FF-1544-9CE5-D4970794660B}" destId="{633E2F19-50EF-434C-B07C-C70417A771D3}" srcOrd="0" destOrd="0" presId="urn:microsoft.com/office/officeart/2008/layout/VerticalCurvedList"/>
    <dgm:cxn modelId="{86027CBE-1F05-6544-A044-3002409B3A02}" srcId="{5D8AC254-16FC-4479-90F5-8BFA78477BE9}" destId="{932B5A80-8180-CD4D-BF32-A5421F064C4D}" srcOrd="2" destOrd="0" parTransId="{80509072-6405-D647-8D8E-1653E774DDD1}" sibTransId="{2CDBAB99-0269-7B45-B13B-37BDDC1E66D4}"/>
    <dgm:cxn modelId="{8B94CB3A-F096-FF49-910C-3D7040669D62}" type="presParOf" srcId="{0192DACC-3761-4459-84BE-155DE0874263}" destId="{DBE25F45-8189-42C4-94E2-427AA1F008B8}" srcOrd="0" destOrd="0" presId="urn:microsoft.com/office/officeart/2008/layout/VerticalCurvedList"/>
    <dgm:cxn modelId="{5AC5A874-205C-C245-B0D1-A333E8A4D5BD}" type="presParOf" srcId="{DBE25F45-8189-42C4-94E2-427AA1F008B8}" destId="{1A809055-D71B-4114-962E-032C62F4C034}" srcOrd="0" destOrd="0" presId="urn:microsoft.com/office/officeart/2008/layout/VerticalCurvedList"/>
    <dgm:cxn modelId="{44F69303-B4A5-E144-A0DA-1F035945634B}" type="presParOf" srcId="{1A809055-D71B-4114-962E-032C62F4C034}" destId="{5625A223-929D-4CA5-8C81-B34A1A2EAFA8}" srcOrd="0" destOrd="0" presId="urn:microsoft.com/office/officeart/2008/layout/VerticalCurvedList"/>
    <dgm:cxn modelId="{B9A09024-4C27-2040-9D96-2F2D9CE9F640}" type="presParOf" srcId="{1A809055-D71B-4114-962E-032C62F4C034}" destId="{5F851A67-DB77-4C3A-81B2-13788549975F}" srcOrd="1" destOrd="0" presId="urn:microsoft.com/office/officeart/2008/layout/VerticalCurvedList"/>
    <dgm:cxn modelId="{918C6D0E-715A-9B49-A807-F01EAF75BBAF}" type="presParOf" srcId="{1A809055-D71B-4114-962E-032C62F4C034}" destId="{1154BAB1-E18C-4BD6-8994-06595708FA45}" srcOrd="2" destOrd="0" presId="urn:microsoft.com/office/officeart/2008/layout/VerticalCurvedList"/>
    <dgm:cxn modelId="{A7A45199-55F0-084C-B9A0-1293AB7CAC72}" type="presParOf" srcId="{1A809055-D71B-4114-962E-032C62F4C034}" destId="{98919B12-FEF4-4BA7-A8BE-9B16899C0D50}" srcOrd="3" destOrd="0" presId="urn:microsoft.com/office/officeart/2008/layout/VerticalCurvedList"/>
    <dgm:cxn modelId="{9A0E8627-C756-B049-A5E4-1AEC7775B0BC}" type="presParOf" srcId="{DBE25F45-8189-42C4-94E2-427AA1F008B8}" destId="{E706AF02-674D-41AB-998F-FFAD831807F5}" srcOrd="1" destOrd="0" presId="urn:microsoft.com/office/officeart/2008/layout/VerticalCurvedList"/>
    <dgm:cxn modelId="{97286C62-B3D1-BC48-A0E2-C07D1077A192}" type="presParOf" srcId="{DBE25F45-8189-42C4-94E2-427AA1F008B8}" destId="{EDD9F491-FAAC-4B3E-8D6D-7BF03FD9D756}" srcOrd="2" destOrd="0" presId="urn:microsoft.com/office/officeart/2008/layout/VerticalCurvedList"/>
    <dgm:cxn modelId="{3C9369A1-6427-2D4E-8CCD-D2CF260B7BBD}" type="presParOf" srcId="{EDD9F491-FAAC-4B3E-8D6D-7BF03FD9D756}" destId="{EB443EFE-40EA-4263-92AF-B15FB18B356F}" srcOrd="0" destOrd="0" presId="urn:microsoft.com/office/officeart/2008/layout/VerticalCurvedList"/>
    <dgm:cxn modelId="{99E8C6A1-6D00-FB4B-8420-83C96B65AD40}" type="presParOf" srcId="{DBE25F45-8189-42C4-94E2-427AA1F008B8}" destId="{633E2F19-50EF-434C-B07C-C70417A771D3}" srcOrd="3" destOrd="0" presId="urn:microsoft.com/office/officeart/2008/layout/VerticalCurvedList"/>
    <dgm:cxn modelId="{F31A42E6-0794-E74B-95F2-AA7201EBF97A}" type="presParOf" srcId="{DBE25F45-8189-42C4-94E2-427AA1F008B8}" destId="{20B0FEE1-A23D-3449-B1B2-8E604E1BA2E7}" srcOrd="4" destOrd="0" presId="urn:microsoft.com/office/officeart/2008/layout/VerticalCurvedList"/>
    <dgm:cxn modelId="{9F15FE86-E486-0A4E-A9BD-F8567DF6E375}" type="presParOf" srcId="{20B0FEE1-A23D-3449-B1B2-8E604E1BA2E7}" destId="{AF4895BB-731B-7C49-90A3-D3047825312F}" srcOrd="0" destOrd="0" presId="urn:microsoft.com/office/officeart/2008/layout/VerticalCurvedList"/>
    <dgm:cxn modelId="{6495276B-A42E-FD49-92F2-38C57FA5D35A}" type="presParOf" srcId="{DBE25F45-8189-42C4-94E2-427AA1F008B8}" destId="{5C760E0C-C724-DE42-94E8-6EE76E5BC730}" srcOrd="5" destOrd="0" presId="urn:microsoft.com/office/officeart/2008/layout/VerticalCurvedList"/>
    <dgm:cxn modelId="{35E31A9D-5159-9848-86A6-61FB0ACAF996}" type="presParOf" srcId="{DBE25F45-8189-42C4-94E2-427AA1F008B8}" destId="{3C822042-6397-144F-8CAF-C3722167F571}" srcOrd="6" destOrd="0" presId="urn:microsoft.com/office/officeart/2008/layout/VerticalCurvedList"/>
    <dgm:cxn modelId="{7740F0EB-2647-4547-84FD-F46436A7D681}" type="presParOf" srcId="{3C822042-6397-144F-8CAF-C3722167F571}" destId="{9C142D9E-C15F-3B48-ACB8-F44E2FA93C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AC254-16FC-4479-90F5-8BFA78477BE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cs-CZ"/>
        </a:p>
      </dgm:t>
    </dgm:pt>
    <dgm:pt modelId="{E5E1E0E2-66C9-4DA2-94EE-7D85B3B24950}">
      <dgm:prSet/>
      <dgm:spPr>
        <a:ln>
          <a:noFill/>
        </a:ln>
      </dgm:spPr>
      <dgm:t>
        <a:bodyPr/>
        <a:lstStyle/>
        <a:p>
          <a:pPr rtl="0"/>
          <a:r>
            <a:rPr lang="cs-CZ" dirty="0" smtClean="0">
              <a:solidFill>
                <a:srgbClr val="FFC000"/>
              </a:solidFill>
            </a:rPr>
            <a:t>telegraf</a:t>
          </a:r>
          <a:endParaRPr lang="cs-CZ" dirty="0"/>
        </a:p>
      </dgm:t>
    </dgm:pt>
    <dgm:pt modelId="{82493F66-69CD-4C6D-A360-2DAB2B0EF5CC}" type="parTrans" cxnId="{7534FC89-A032-460D-9E9E-99C338343C8A}">
      <dgm:prSet/>
      <dgm:spPr/>
      <dgm:t>
        <a:bodyPr/>
        <a:lstStyle/>
        <a:p>
          <a:endParaRPr lang="cs-CZ"/>
        </a:p>
      </dgm:t>
    </dgm:pt>
    <dgm:pt modelId="{3F24785C-ABA2-4009-A83E-9150200E6E21}" type="sibTrans" cxnId="{7534FC89-A032-460D-9E9E-99C338343C8A}">
      <dgm:prSet/>
      <dgm:spPr/>
      <dgm:t>
        <a:bodyPr/>
        <a:lstStyle/>
        <a:p>
          <a:endParaRPr lang="cs-CZ"/>
        </a:p>
      </dgm:t>
    </dgm:pt>
    <dgm:pt modelId="{E3CD1616-25FF-1544-9CE5-D4970794660B}">
      <dgm:prSet/>
      <dgm:spPr>
        <a:ln>
          <a:noFill/>
        </a:ln>
      </dgm:spPr>
      <dgm:t>
        <a:bodyPr/>
        <a:lstStyle/>
        <a:p>
          <a:pPr rtl="0"/>
          <a:r>
            <a:rPr lang="cs-CZ" dirty="0" err="1" smtClean="0">
              <a:solidFill>
                <a:srgbClr val="FFC000"/>
              </a:solidFill>
            </a:rPr>
            <a:t>facebook</a:t>
          </a:r>
          <a:endParaRPr lang="cs-CZ" dirty="0" smtClean="0">
            <a:solidFill>
              <a:srgbClr val="FFC000"/>
            </a:solidFill>
          </a:endParaRPr>
        </a:p>
        <a:p>
          <a:pPr rtl="0"/>
          <a:r>
            <a:rPr lang="cs-CZ" dirty="0" smtClean="0">
              <a:solidFill>
                <a:srgbClr val="FFC000"/>
              </a:solidFill>
            </a:rPr>
            <a:t>srov. III. ÚS 3844/13</a:t>
          </a:r>
          <a:endParaRPr lang="cs-CZ" dirty="0"/>
        </a:p>
      </dgm:t>
    </dgm:pt>
    <dgm:pt modelId="{43C19FFC-FD13-EB45-8BD2-42F6D53A22A2}" type="parTrans" cxnId="{E4AD162B-6CC4-C64A-8C16-3D774574750A}">
      <dgm:prSet/>
      <dgm:spPr/>
      <dgm:t>
        <a:bodyPr/>
        <a:lstStyle/>
        <a:p>
          <a:endParaRPr lang="en-US"/>
        </a:p>
      </dgm:t>
    </dgm:pt>
    <dgm:pt modelId="{AC40B0E7-9B3C-1C45-8616-F05D18EC74EF}" type="sibTrans" cxnId="{E4AD162B-6CC4-C64A-8C16-3D774574750A}">
      <dgm:prSet/>
      <dgm:spPr/>
      <dgm:t>
        <a:bodyPr/>
        <a:lstStyle/>
        <a:p>
          <a:endParaRPr lang="en-US"/>
        </a:p>
      </dgm:t>
    </dgm:pt>
    <dgm:pt modelId="{0192DACC-3761-4459-84BE-155DE0874263}" type="pres">
      <dgm:prSet presAssocID="{5D8AC254-16FC-4479-90F5-8BFA78477BE9}" presName="Name0" presStyleCnt="0">
        <dgm:presLayoutVars>
          <dgm:chMax val="7"/>
          <dgm:chPref val="7"/>
          <dgm:dir/>
        </dgm:presLayoutVars>
      </dgm:prSet>
      <dgm:spPr/>
      <dgm:t>
        <a:bodyPr/>
        <a:lstStyle/>
        <a:p>
          <a:endParaRPr lang="cs-CZ"/>
        </a:p>
      </dgm:t>
    </dgm:pt>
    <dgm:pt modelId="{DBE25F45-8189-42C4-94E2-427AA1F008B8}" type="pres">
      <dgm:prSet presAssocID="{5D8AC254-16FC-4479-90F5-8BFA78477BE9}" presName="Name1" presStyleCnt="0"/>
      <dgm:spPr/>
    </dgm:pt>
    <dgm:pt modelId="{1A809055-D71B-4114-962E-032C62F4C034}" type="pres">
      <dgm:prSet presAssocID="{5D8AC254-16FC-4479-90F5-8BFA78477BE9}" presName="cycle" presStyleCnt="0"/>
      <dgm:spPr/>
    </dgm:pt>
    <dgm:pt modelId="{5625A223-929D-4CA5-8C81-B34A1A2EAFA8}" type="pres">
      <dgm:prSet presAssocID="{5D8AC254-16FC-4479-90F5-8BFA78477BE9}" presName="srcNode" presStyleLbl="node1" presStyleIdx="0" presStyleCnt="2"/>
      <dgm:spPr/>
    </dgm:pt>
    <dgm:pt modelId="{5F851A67-DB77-4C3A-81B2-13788549975F}" type="pres">
      <dgm:prSet presAssocID="{5D8AC254-16FC-4479-90F5-8BFA78477BE9}" presName="conn" presStyleLbl="parChTrans1D2" presStyleIdx="0" presStyleCnt="1"/>
      <dgm:spPr/>
      <dgm:t>
        <a:bodyPr/>
        <a:lstStyle/>
        <a:p>
          <a:endParaRPr lang="cs-CZ"/>
        </a:p>
      </dgm:t>
    </dgm:pt>
    <dgm:pt modelId="{1154BAB1-E18C-4BD6-8994-06595708FA45}" type="pres">
      <dgm:prSet presAssocID="{5D8AC254-16FC-4479-90F5-8BFA78477BE9}" presName="extraNode" presStyleLbl="node1" presStyleIdx="0" presStyleCnt="2"/>
      <dgm:spPr/>
    </dgm:pt>
    <dgm:pt modelId="{98919B12-FEF4-4BA7-A8BE-9B16899C0D50}" type="pres">
      <dgm:prSet presAssocID="{5D8AC254-16FC-4479-90F5-8BFA78477BE9}" presName="dstNode" presStyleLbl="node1" presStyleIdx="0" presStyleCnt="2"/>
      <dgm:spPr/>
    </dgm:pt>
    <dgm:pt modelId="{E706AF02-674D-41AB-998F-FFAD831807F5}" type="pres">
      <dgm:prSet presAssocID="{E5E1E0E2-66C9-4DA2-94EE-7D85B3B24950}" presName="text_1" presStyleLbl="node1" presStyleIdx="0" presStyleCnt="2">
        <dgm:presLayoutVars>
          <dgm:bulletEnabled val="1"/>
        </dgm:presLayoutVars>
      </dgm:prSet>
      <dgm:spPr/>
      <dgm:t>
        <a:bodyPr/>
        <a:lstStyle/>
        <a:p>
          <a:endParaRPr lang="cs-CZ"/>
        </a:p>
      </dgm:t>
    </dgm:pt>
    <dgm:pt modelId="{EDD9F491-FAAC-4B3E-8D6D-7BF03FD9D756}" type="pres">
      <dgm:prSet presAssocID="{E5E1E0E2-66C9-4DA2-94EE-7D85B3B24950}" presName="accent_1" presStyleCnt="0"/>
      <dgm:spPr/>
    </dgm:pt>
    <dgm:pt modelId="{EB443EFE-40EA-4263-92AF-B15FB18B356F}" type="pres">
      <dgm:prSet presAssocID="{E5E1E0E2-66C9-4DA2-94EE-7D85B3B24950}" presName="accentRepeatNode" presStyleLbl="solidFgAcc1" presStyleIdx="0" presStyleCnt="2">
        <dgm:style>
          <a:lnRef idx="3">
            <a:schemeClr val="lt1"/>
          </a:lnRef>
          <a:fillRef idx="1">
            <a:schemeClr val="accent4"/>
          </a:fillRef>
          <a:effectRef idx="1">
            <a:schemeClr val="accent4"/>
          </a:effectRef>
          <a:fontRef idx="minor">
            <a:schemeClr val="lt1"/>
          </a:fontRef>
        </dgm:style>
      </dgm:prSet>
      <dgm:spPr/>
      <dgm:t>
        <a:bodyPr/>
        <a:lstStyle/>
        <a:p>
          <a:endParaRPr lang="en-US"/>
        </a:p>
      </dgm:t>
    </dgm:pt>
    <dgm:pt modelId="{633E2F19-50EF-434C-B07C-C70417A771D3}" type="pres">
      <dgm:prSet presAssocID="{E3CD1616-25FF-1544-9CE5-D4970794660B}" presName="text_2" presStyleLbl="node1" presStyleIdx="1" presStyleCnt="2">
        <dgm:presLayoutVars>
          <dgm:bulletEnabled val="1"/>
        </dgm:presLayoutVars>
      </dgm:prSet>
      <dgm:spPr/>
      <dgm:t>
        <a:bodyPr/>
        <a:lstStyle/>
        <a:p>
          <a:endParaRPr lang="en-US"/>
        </a:p>
      </dgm:t>
    </dgm:pt>
    <dgm:pt modelId="{20B0FEE1-A23D-3449-B1B2-8E604E1BA2E7}" type="pres">
      <dgm:prSet presAssocID="{E3CD1616-25FF-1544-9CE5-D4970794660B}" presName="accent_2" presStyleCnt="0"/>
      <dgm:spPr/>
    </dgm:pt>
    <dgm:pt modelId="{AF4895BB-731B-7C49-90A3-D3047825312F}" type="pres">
      <dgm:prSet presAssocID="{E3CD1616-25FF-1544-9CE5-D4970794660B}" presName="accentRepeatNode" presStyleLbl="solidFgAcc1" presStyleIdx="1" presStyleCnt="2"/>
      <dgm:spPr>
        <a:noFill/>
        <a:ln w="38100">
          <a:solidFill>
            <a:schemeClr val="bg1"/>
          </a:solidFill>
        </a:ln>
      </dgm:spPr>
      <dgm:t>
        <a:bodyPr/>
        <a:lstStyle/>
        <a:p>
          <a:endParaRPr lang="en-US"/>
        </a:p>
      </dgm:t>
    </dgm:pt>
  </dgm:ptLst>
  <dgm:cxnLst>
    <dgm:cxn modelId="{3B528853-F18F-41B5-B5F4-460FDF5C2D71}" type="presOf" srcId="{5D8AC254-16FC-4479-90F5-8BFA78477BE9}" destId="{0192DACC-3761-4459-84BE-155DE0874263}" srcOrd="0" destOrd="0" presId="urn:microsoft.com/office/officeart/2008/layout/VerticalCurvedList"/>
    <dgm:cxn modelId="{45C2EB88-57D2-44C2-8A98-609D307D1DD3}" type="presOf" srcId="{E5E1E0E2-66C9-4DA2-94EE-7D85B3B24950}" destId="{E706AF02-674D-41AB-998F-FFAD831807F5}" srcOrd="0" destOrd="0" presId="urn:microsoft.com/office/officeart/2008/layout/VerticalCurvedList"/>
    <dgm:cxn modelId="{7534FC89-A032-460D-9E9E-99C338343C8A}" srcId="{5D8AC254-16FC-4479-90F5-8BFA78477BE9}" destId="{E5E1E0E2-66C9-4DA2-94EE-7D85B3B24950}" srcOrd="0" destOrd="0" parTransId="{82493F66-69CD-4C6D-A360-2DAB2B0EF5CC}" sibTransId="{3F24785C-ABA2-4009-A83E-9150200E6E21}"/>
    <dgm:cxn modelId="{E4AD162B-6CC4-C64A-8C16-3D774574750A}" srcId="{5D8AC254-16FC-4479-90F5-8BFA78477BE9}" destId="{E3CD1616-25FF-1544-9CE5-D4970794660B}" srcOrd="1" destOrd="0" parTransId="{43C19FFC-FD13-EB45-8BD2-42F6D53A22A2}" sibTransId="{AC40B0E7-9B3C-1C45-8616-F05D18EC74EF}"/>
    <dgm:cxn modelId="{B7102804-AB92-4488-9496-B4ADBEF56839}" type="presOf" srcId="{3F24785C-ABA2-4009-A83E-9150200E6E21}" destId="{5F851A67-DB77-4C3A-81B2-13788549975F}" srcOrd="0" destOrd="0" presId="urn:microsoft.com/office/officeart/2008/layout/VerticalCurvedList"/>
    <dgm:cxn modelId="{41657732-B97A-484E-8992-E0CA04776987}" type="presOf" srcId="{E3CD1616-25FF-1544-9CE5-D4970794660B}" destId="{633E2F19-50EF-434C-B07C-C70417A771D3}" srcOrd="0" destOrd="0" presId="urn:microsoft.com/office/officeart/2008/layout/VerticalCurvedList"/>
    <dgm:cxn modelId="{B4D7A122-A5AC-4611-8D6E-1C6520EE1AF7}" type="presParOf" srcId="{0192DACC-3761-4459-84BE-155DE0874263}" destId="{DBE25F45-8189-42C4-94E2-427AA1F008B8}" srcOrd="0" destOrd="0" presId="urn:microsoft.com/office/officeart/2008/layout/VerticalCurvedList"/>
    <dgm:cxn modelId="{B9632E7E-349E-46EC-B81D-A55305AB5606}" type="presParOf" srcId="{DBE25F45-8189-42C4-94E2-427AA1F008B8}" destId="{1A809055-D71B-4114-962E-032C62F4C034}" srcOrd="0" destOrd="0" presId="urn:microsoft.com/office/officeart/2008/layout/VerticalCurvedList"/>
    <dgm:cxn modelId="{5E5E3D51-5FF2-4391-B28F-231F7F090AB9}" type="presParOf" srcId="{1A809055-D71B-4114-962E-032C62F4C034}" destId="{5625A223-929D-4CA5-8C81-B34A1A2EAFA8}" srcOrd="0" destOrd="0" presId="urn:microsoft.com/office/officeart/2008/layout/VerticalCurvedList"/>
    <dgm:cxn modelId="{8D31738D-422F-4553-832F-4BD61F62AB4B}" type="presParOf" srcId="{1A809055-D71B-4114-962E-032C62F4C034}" destId="{5F851A67-DB77-4C3A-81B2-13788549975F}" srcOrd="1" destOrd="0" presId="urn:microsoft.com/office/officeart/2008/layout/VerticalCurvedList"/>
    <dgm:cxn modelId="{45EA4ECD-3813-40D7-A05C-F163BE59B6FB}" type="presParOf" srcId="{1A809055-D71B-4114-962E-032C62F4C034}" destId="{1154BAB1-E18C-4BD6-8994-06595708FA45}" srcOrd="2" destOrd="0" presId="urn:microsoft.com/office/officeart/2008/layout/VerticalCurvedList"/>
    <dgm:cxn modelId="{022E71A0-6BF6-4228-8860-A13D59B93173}" type="presParOf" srcId="{1A809055-D71B-4114-962E-032C62F4C034}" destId="{98919B12-FEF4-4BA7-A8BE-9B16899C0D50}" srcOrd="3" destOrd="0" presId="urn:microsoft.com/office/officeart/2008/layout/VerticalCurvedList"/>
    <dgm:cxn modelId="{584D4EF3-F09A-42F0-9C2A-E063F583E921}" type="presParOf" srcId="{DBE25F45-8189-42C4-94E2-427AA1F008B8}" destId="{E706AF02-674D-41AB-998F-FFAD831807F5}" srcOrd="1" destOrd="0" presId="urn:microsoft.com/office/officeart/2008/layout/VerticalCurvedList"/>
    <dgm:cxn modelId="{31285783-AAC2-4189-BFAE-75C0C5A15A56}" type="presParOf" srcId="{DBE25F45-8189-42C4-94E2-427AA1F008B8}" destId="{EDD9F491-FAAC-4B3E-8D6D-7BF03FD9D756}" srcOrd="2" destOrd="0" presId="urn:microsoft.com/office/officeart/2008/layout/VerticalCurvedList"/>
    <dgm:cxn modelId="{B7E83B0C-1F2F-4529-B2D1-D43D6C223AA9}" type="presParOf" srcId="{EDD9F491-FAAC-4B3E-8D6D-7BF03FD9D756}" destId="{EB443EFE-40EA-4263-92AF-B15FB18B356F}" srcOrd="0" destOrd="0" presId="urn:microsoft.com/office/officeart/2008/layout/VerticalCurvedList"/>
    <dgm:cxn modelId="{194CA1F4-414D-4D13-B00E-2818ABEA9704}" type="presParOf" srcId="{DBE25F45-8189-42C4-94E2-427AA1F008B8}" destId="{633E2F19-50EF-434C-B07C-C70417A771D3}" srcOrd="3" destOrd="0" presId="urn:microsoft.com/office/officeart/2008/layout/VerticalCurvedList"/>
    <dgm:cxn modelId="{DB1A2E18-76DC-4186-B17A-1E236AE484AD}" type="presParOf" srcId="{DBE25F45-8189-42C4-94E2-427AA1F008B8}" destId="{20B0FEE1-A23D-3449-B1B2-8E604E1BA2E7}" srcOrd="4" destOrd="0" presId="urn:microsoft.com/office/officeart/2008/layout/VerticalCurvedList"/>
    <dgm:cxn modelId="{289785A2-9E06-4CC5-AA2B-05DA3DABD3D5}" type="presParOf" srcId="{20B0FEE1-A23D-3449-B1B2-8E604E1BA2E7}" destId="{AF4895BB-731B-7C49-90A3-D304782531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51A67-DB77-4C3A-81B2-13788549975F}">
      <dsp:nvSpPr>
        <dsp:cNvPr id="0" name=""/>
        <dsp:cNvSpPr/>
      </dsp:nvSpPr>
      <dsp:spPr>
        <a:xfrm>
          <a:off x="-6511396" y="-996230"/>
          <a:ext cx="7753100" cy="7753100"/>
        </a:xfrm>
        <a:prstGeom prst="blockArc">
          <a:avLst>
            <a:gd name="adj1" fmla="val 18900000"/>
            <a:gd name="adj2" fmla="val 2700000"/>
            <a:gd name="adj3" fmla="val 279"/>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6AF02-674D-41AB-998F-FFAD831807F5}">
      <dsp:nvSpPr>
        <dsp:cNvPr id="0" name=""/>
        <dsp:cNvSpPr/>
      </dsp:nvSpPr>
      <dsp:spPr>
        <a:xfrm>
          <a:off x="799576" y="576064"/>
          <a:ext cx="7186194" cy="1152128"/>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71120" rIns="71120" bIns="71120" numCol="1" spcCol="1270" anchor="t" anchorCtr="0">
          <a:noAutofit/>
        </a:bodyPr>
        <a:lstStyle/>
        <a:p>
          <a:pPr lvl="0" algn="l" defTabSz="1244600" rtl="0">
            <a:lnSpc>
              <a:spcPct val="90000"/>
            </a:lnSpc>
            <a:spcBef>
              <a:spcPct val="0"/>
            </a:spcBef>
            <a:spcAft>
              <a:spcPct val="35000"/>
            </a:spcAft>
          </a:pPr>
          <a:r>
            <a:rPr lang="cs-CZ" sz="2800" kern="1200" dirty="0" smtClean="0">
              <a:solidFill>
                <a:srgbClr val="FFCC00"/>
              </a:solidFill>
            </a:rPr>
            <a:t>i mimo obydlí (např. na pracovišti)</a:t>
          </a:r>
          <a:endParaRPr lang="cs-CZ" sz="2800" kern="1200" dirty="0">
            <a:solidFill>
              <a:srgbClr val="FFCC00"/>
            </a:solidFill>
          </a:endParaRPr>
        </a:p>
        <a:p>
          <a:pPr marL="228600" lvl="1" indent="-228600" algn="l" defTabSz="1066800" rtl="0">
            <a:lnSpc>
              <a:spcPct val="90000"/>
            </a:lnSpc>
            <a:spcBef>
              <a:spcPct val="0"/>
            </a:spcBef>
            <a:spcAft>
              <a:spcPct val="15000"/>
            </a:spcAft>
            <a:buChar char="••"/>
          </a:pPr>
          <a:r>
            <a:rPr lang="cs-CZ" sz="2400" kern="1200" dirty="0" err="1" smtClean="0">
              <a:solidFill>
                <a:schemeClr val="bg1"/>
              </a:solidFill>
            </a:rPr>
            <a:t>Mc-Ginley</a:t>
          </a:r>
          <a:r>
            <a:rPr lang="cs-CZ" sz="2400" kern="1200" dirty="0" smtClean="0">
              <a:solidFill>
                <a:schemeClr val="bg1"/>
              </a:solidFill>
            </a:rPr>
            <a:t> a </a:t>
          </a:r>
          <a:r>
            <a:rPr lang="cs-CZ" sz="2400" kern="1200" dirty="0" err="1" smtClean="0">
              <a:solidFill>
                <a:schemeClr val="bg1"/>
              </a:solidFill>
            </a:rPr>
            <a:t>Egan</a:t>
          </a:r>
          <a:r>
            <a:rPr lang="cs-CZ" sz="2400" kern="1200" dirty="0" smtClean="0">
              <a:solidFill>
                <a:schemeClr val="bg1"/>
              </a:solidFill>
            </a:rPr>
            <a:t> (stížnost č. 21825/93)</a:t>
          </a:r>
          <a:endParaRPr lang="cs-CZ" sz="2400" kern="1200" dirty="0">
            <a:solidFill>
              <a:schemeClr val="bg1"/>
            </a:solidFill>
          </a:endParaRPr>
        </a:p>
      </dsp:txBody>
      <dsp:txXfrm>
        <a:off x="799576" y="576064"/>
        <a:ext cx="7186194" cy="1152128"/>
      </dsp:txXfrm>
    </dsp:sp>
    <dsp:sp modelId="{EB443EFE-40EA-4263-92AF-B15FB18B356F}">
      <dsp:nvSpPr>
        <dsp:cNvPr id="0" name=""/>
        <dsp:cNvSpPr/>
      </dsp:nvSpPr>
      <dsp:spPr>
        <a:xfrm>
          <a:off x="79496" y="432048"/>
          <a:ext cx="1440160" cy="1440160"/>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633E2F19-50EF-434C-B07C-C70417A771D3}">
      <dsp:nvSpPr>
        <dsp:cNvPr id="0" name=""/>
        <dsp:cNvSpPr/>
      </dsp:nvSpPr>
      <dsp:spPr>
        <a:xfrm>
          <a:off x="1296538" y="1944216"/>
          <a:ext cx="6767395" cy="1152128"/>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71120" rIns="71120" bIns="71120" numCol="1" spcCol="1270" anchor="t" anchorCtr="0">
          <a:noAutofit/>
        </a:bodyPr>
        <a:lstStyle/>
        <a:p>
          <a:pPr lvl="0" algn="l" defTabSz="1244600" rtl="0">
            <a:lnSpc>
              <a:spcPct val="90000"/>
            </a:lnSpc>
            <a:spcBef>
              <a:spcPct val="0"/>
            </a:spcBef>
            <a:spcAft>
              <a:spcPct val="35000"/>
            </a:spcAft>
          </a:pPr>
          <a:r>
            <a:rPr lang="cs-CZ" sz="2800" kern="1200" dirty="0" smtClean="0">
              <a:solidFill>
                <a:srgbClr val="FFCC00"/>
              </a:solidFill>
            </a:rPr>
            <a:t>informační povinnost o nebezpečných vlivech </a:t>
          </a:r>
          <a:r>
            <a:rPr lang="cs-CZ" sz="2800" b="1" kern="1200" dirty="0" smtClean="0">
              <a:solidFill>
                <a:srgbClr val="FFCC00"/>
              </a:solidFill>
            </a:rPr>
            <a:t>životního prostředí</a:t>
          </a:r>
          <a:endParaRPr lang="cs-CZ" sz="2800" kern="1200" dirty="0">
            <a:solidFill>
              <a:srgbClr val="FFCC00"/>
            </a:solidFill>
          </a:endParaRPr>
        </a:p>
        <a:p>
          <a:pPr marL="228600" lvl="1" indent="-228600" algn="l" defTabSz="1066800" rtl="0">
            <a:lnSpc>
              <a:spcPct val="90000"/>
            </a:lnSpc>
            <a:spcBef>
              <a:spcPct val="0"/>
            </a:spcBef>
            <a:spcAft>
              <a:spcPct val="15000"/>
            </a:spcAft>
            <a:buChar char="••"/>
          </a:pPr>
          <a:r>
            <a:rPr lang="cs-CZ" sz="2400" kern="1200" dirty="0" smtClean="0"/>
            <a:t>ESLP </a:t>
          </a:r>
          <a:r>
            <a:rPr lang="cs-CZ" sz="2400" kern="1200" dirty="0" err="1" smtClean="0"/>
            <a:t>Guerra</a:t>
          </a:r>
          <a:r>
            <a:rPr lang="cs-CZ" sz="2400" kern="1200" dirty="0" smtClean="0"/>
            <a:t> 14967/89; 19.2.1998</a:t>
          </a:r>
          <a:endParaRPr lang="cs-CZ" sz="2400" kern="1200" dirty="0"/>
        </a:p>
      </dsp:txBody>
      <dsp:txXfrm>
        <a:off x="1296538" y="1944216"/>
        <a:ext cx="6767395" cy="1152128"/>
      </dsp:txXfrm>
    </dsp:sp>
    <dsp:sp modelId="{AF4895BB-731B-7C49-90A3-D3047825312F}">
      <dsp:nvSpPr>
        <dsp:cNvPr id="0" name=""/>
        <dsp:cNvSpPr/>
      </dsp:nvSpPr>
      <dsp:spPr>
        <a:xfrm>
          <a:off x="498295" y="2160240"/>
          <a:ext cx="1440160" cy="1440160"/>
        </a:xfrm>
        <a:prstGeom prst="ellipse">
          <a:avLst/>
        </a:prstGeom>
        <a:noFill/>
        <a:ln w="381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C760E0C-C724-DE42-94E8-6EE76E5BC730}">
      <dsp:nvSpPr>
        <dsp:cNvPr id="0" name=""/>
        <dsp:cNvSpPr/>
      </dsp:nvSpPr>
      <dsp:spPr>
        <a:xfrm>
          <a:off x="799576" y="4032448"/>
          <a:ext cx="7186194" cy="11521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71120" rIns="71120" bIns="71120" numCol="1" spcCol="1270" anchor="t" anchorCtr="0">
          <a:noAutofit/>
        </a:bodyPr>
        <a:lstStyle/>
        <a:p>
          <a:pPr lvl="0" algn="l" defTabSz="1244600" rtl="0">
            <a:lnSpc>
              <a:spcPct val="90000"/>
            </a:lnSpc>
            <a:spcBef>
              <a:spcPct val="0"/>
            </a:spcBef>
            <a:spcAft>
              <a:spcPct val="35000"/>
            </a:spcAft>
          </a:pPr>
          <a:r>
            <a:rPr lang="cs-CZ" sz="2800" kern="1200" dirty="0" smtClean="0">
              <a:solidFill>
                <a:srgbClr val="FFCC00"/>
              </a:solidFill>
            </a:rPr>
            <a:t>nedostatečné </a:t>
          </a:r>
          <a:r>
            <a:rPr lang="cs-CZ" sz="2800" b="1" kern="1200" dirty="0" smtClean="0">
              <a:solidFill>
                <a:srgbClr val="FFCC00"/>
              </a:solidFill>
            </a:rPr>
            <a:t>zabezpečení zdravotnictví</a:t>
          </a:r>
          <a:r>
            <a:rPr lang="cs-CZ" sz="2800" kern="1200" dirty="0" smtClean="0">
              <a:solidFill>
                <a:srgbClr val="FFCC00"/>
              </a:solidFill>
            </a:rPr>
            <a:t> veřejnými finančními prostředky</a:t>
          </a:r>
          <a:endParaRPr lang="cs-CZ" sz="2800" kern="1200" dirty="0">
            <a:solidFill>
              <a:srgbClr val="FFCC00"/>
            </a:solidFill>
          </a:endParaRPr>
        </a:p>
        <a:p>
          <a:pPr marL="228600" lvl="1" indent="-228600" algn="l" defTabSz="1066800" rtl="0">
            <a:lnSpc>
              <a:spcPct val="90000"/>
            </a:lnSpc>
            <a:spcBef>
              <a:spcPct val="0"/>
            </a:spcBef>
            <a:spcAft>
              <a:spcPct val="15000"/>
            </a:spcAft>
            <a:buChar char="••"/>
          </a:pPr>
          <a:r>
            <a:rPr lang="cs-CZ" sz="2400" kern="1200" dirty="0" smtClean="0"/>
            <a:t>ESLP </a:t>
          </a:r>
          <a:r>
            <a:rPr lang="cs-CZ" sz="2400" kern="1200" dirty="0" err="1" smtClean="0"/>
            <a:t>Pentiacova</a:t>
          </a:r>
          <a:r>
            <a:rPr lang="cs-CZ" sz="2400" kern="1200" dirty="0" smtClean="0"/>
            <a:t> v. Moldova</a:t>
          </a:r>
          <a:endParaRPr lang="cs-CZ" sz="2400" kern="1200" dirty="0"/>
        </a:p>
      </dsp:txBody>
      <dsp:txXfrm>
        <a:off x="799576" y="4032448"/>
        <a:ext cx="7186194" cy="1152128"/>
      </dsp:txXfrm>
    </dsp:sp>
    <dsp:sp modelId="{9C142D9E-C15F-3B48-ACB8-F44E2FA93C47}">
      <dsp:nvSpPr>
        <dsp:cNvPr id="0" name=""/>
        <dsp:cNvSpPr/>
      </dsp:nvSpPr>
      <dsp:spPr>
        <a:xfrm>
          <a:off x="79496" y="3888432"/>
          <a:ext cx="1440160" cy="1440160"/>
        </a:xfrm>
        <a:prstGeom prst="ellipse">
          <a:avLst/>
        </a:prstGeom>
        <a:noFill/>
        <a:ln w="381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51A67-DB77-4C3A-81B2-13788549975F}">
      <dsp:nvSpPr>
        <dsp:cNvPr id="0" name=""/>
        <dsp:cNvSpPr/>
      </dsp:nvSpPr>
      <dsp:spPr>
        <a:xfrm>
          <a:off x="-6462287" y="-996230"/>
          <a:ext cx="7753100" cy="7753100"/>
        </a:xfrm>
        <a:prstGeom prst="blockArc">
          <a:avLst>
            <a:gd name="adj1" fmla="val 18900000"/>
            <a:gd name="adj2" fmla="val 2700000"/>
            <a:gd name="adj3" fmla="val 279"/>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6AF02-674D-41AB-998F-FFAD831807F5}">
      <dsp:nvSpPr>
        <dsp:cNvPr id="0" name=""/>
        <dsp:cNvSpPr/>
      </dsp:nvSpPr>
      <dsp:spPr>
        <a:xfrm>
          <a:off x="1058949" y="822965"/>
          <a:ext cx="6975930" cy="16456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274" tIns="111760" rIns="111760" bIns="111760" numCol="1" spcCol="1270" anchor="ctr" anchorCtr="0">
          <a:noAutofit/>
        </a:bodyPr>
        <a:lstStyle/>
        <a:p>
          <a:pPr lvl="0" algn="l" defTabSz="1955800" rtl="0">
            <a:lnSpc>
              <a:spcPct val="90000"/>
            </a:lnSpc>
            <a:spcBef>
              <a:spcPct val="0"/>
            </a:spcBef>
            <a:spcAft>
              <a:spcPct val="35000"/>
            </a:spcAft>
          </a:pPr>
          <a:r>
            <a:rPr lang="cs-CZ" sz="4400" kern="1200" dirty="0" smtClean="0">
              <a:solidFill>
                <a:srgbClr val="FFC000"/>
              </a:solidFill>
            </a:rPr>
            <a:t>telegraf</a:t>
          </a:r>
          <a:endParaRPr lang="cs-CZ" sz="4400" kern="1200" dirty="0"/>
        </a:p>
      </dsp:txBody>
      <dsp:txXfrm>
        <a:off x="1058949" y="822965"/>
        <a:ext cx="6975930" cy="1645699"/>
      </dsp:txXfrm>
    </dsp:sp>
    <dsp:sp modelId="{EB443EFE-40EA-4263-92AF-B15FB18B356F}">
      <dsp:nvSpPr>
        <dsp:cNvPr id="0" name=""/>
        <dsp:cNvSpPr/>
      </dsp:nvSpPr>
      <dsp:spPr>
        <a:xfrm>
          <a:off x="30387" y="617252"/>
          <a:ext cx="2057124" cy="2057124"/>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633E2F19-50EF-434C-B07C-C70417A771D3}">
      <dsp:nvSpPr>
        <dsp:cNvPr id="0" name=""/>
        <dsp:cNvSpPr/>
      </dsp:nvSpPr>
      <dsp:spPr>
        <a:xfrm>
          <a:off x="1058949" y="3291975"/>
          <a:ext cx="6975930" cy="16456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274" tIns="111760" rIns="111760" bIns="111760" numCol="1" spcCol="1270" anchor="ctr" anchorCtr="0">
          <a:noAutofit/>
        </a:bodyPr>
        <a:lstStyle/>
        <a:p>
          <a:pPr lvl="0" algn="l" defTabSz="1955800" rtl="0">
            <a:lnSpc>
              <a:spcPct val="90000"/>
            </a:lnSpc>
            <a:spcBef>
              <a:spcPct val="0"/>
            </a:spcBef>
            <a:spcAft>
              <a:spcPct val="35000"/>
            </a:spcAft>
          </a:pPr>
          <a:r>
            <a:rPr lang="cs-CZ" sz="4400" kern="1200" dirty="0" err="1" smtClean="0">
              <a:solidFill>
                <a:srgbClr val="FFC000"/>
              </a:solidFill>
            </a:rPr>
            <a:t>facebook</a:t>
          </a:r>
          <a:endParaRPr lang="cs-CZ" sz="4400" kern="1200" dirty="0" smtClean="0">
            <a:solidFill>
              <a:srgbClr val="FFC000"/>
            </a:solidFill>
          </a:endParaRPr>
        </a:p>
        <a:p>
          <a:pPr lvl="0" algn="l" defTabSz="1955800" rtl="0">
            <a:lnSpc>
              <a:spcPct val="90000"/>
            </a:lnSpc>
            <a:spcBef>
              <a:spcPct val="0"/>
            </a:spcBef>
            <a:spcAft>
              <a:spcPct val="35000"/>
            </a:spcAft>
          </a:pPr>
          <a:r>
            <a:rPr lang="cs-CZ" sz="4400" kern="1200" dirty="0" smtClean="0">
              <a:solidFill>
                <a:srgbClr val="FFC000"/>
              </a:solidFill>
            </a:rPr>
            <a:t>srov. III. ÚS 3844/13</a:t>
          </a:r>
          <a:endParaRPr lang="cs-CZ" sz="4400" kern="1200" dirty="0"/>
        </a:p>
      </dsp:txBody>
      <dsp:txXfrm>
        <a:off x="1058949" y="3291975"/>
        <a:ext cx="6975930" cy="1645699"/>
      </dsp:txXfrm>
    </dsp:sp>
    <dsp:sp modelId="{AF4895BB-731B-7C49-90A3-D3047825312F}">
      <dsp:nvSpPr>
        <dsp:cNvPr id="0" name=""/>
        <dsp:cNvSpPr/>
      </dsp:nvSpPr>
      <dsp:spPr>
        <a:xfrm>
          <a:off x="30387" y="3086262"/>
          <a:ext cx="2057124" cy="2057124"/>
        </a:xfrm>
        <a:prstGeom prst="ellipse">
          <a:avLst/>
        </a:prstGeom>
        <a:noFill/>
        <a:ln w="381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127" tIns="46063" rIns="92127" bIns="46063" numCol="1" anchor="t" anchorCtr="0" compatLnSpc="1">
            <a:prstTxWarp prst="textNoShape">
              <a:avLst/>
            </a:prstTxWarp>
          </a:bodyPr>
          <a:lstStyle>
            <a:lvl1pPr defTabSz="931863">
              <a:defRPr sz="1200"/>
            </a:lvl1pPr>
          </a:lstStyle>
          <a:p>
            <a:endParaRPr lang="cs-CZ"/>
          </a:p>
        </p:txBody>
      </p:sp>
      <p:sp>
        <p:nvSpPr>
          <p:cNvPr id="128003"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p:spPr>
        <p:txBody>
          <a:bodyPr vert="horz" wrap="square" lIns="92127" tIns="46063" rIns="92127" bIns="46063" numCol="1" anchor="t" anchorCtr="0" compatLnSpc="1">
            <a:prstTxWarp prst="textNoShape">
              <a:avLst/>
            </a:prstTxWarp>
          </a:bodyPr>
          <a:lstStyle>
            <a:lvl1pPr algn="r" defTabSz="931863">
              <a:defRPr sz="1200"/>
            </a:lvl1pPr>
          </a:lstStyle>
          <a:p>
            <a:endParaRPr lang="cs-CZ"/>
          </a:p>
        </p:txBody>
      </p:sp>
      <p:sp>
        <p:nvSpPr>
          <p:cNvPr id="12800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p:spPr>
        <p:txBody>
          <a:bodyPr vert="horz" wrap="square" lIns="92127" tIns="46063" rIns="92127" bIns="46063" numCol="1" anchor="b" anchorCtr="0" compatLnSpc="1">
            <a:prstTxWarp prst="textNoShape">
              <a:avLst/>
            </a:prstTxWarp>
          </a:bodyPr>
          <a:lstStyle>
            <a:lvl1pPr defTabSz="931863">
              <a:defRPr sz="1200"/>
            </a:lvl1pPr>
          </a:lstStyle>
          <a:p>
            <a:endParaRPr lang="cs-CZ"/>
          </a:p>
        </p:txBody>
      </p:sp>
      <p:sp>
        <p:nvSpPr>
          <p:cNvPr id="128005"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p:spPr>
        <p:txBody>
          <a:bodyPr vert="horz" wrap="square" lIns="92127" tIns="46063" rIns="92127" bIns="46063" numCol="1" anchor="b" anchorCtr="0" compatLnSpc="1">
            <a:prstTxWarp prst="textNoShape">
              <a:avLst/>
            </a:prstTxWarp>
          </a:bodyPr>
          <a:lstStyle>
            <a:lvl1pPr algn="r" defTabSz="931863">
              <a:defRPr sz="1200"/>
            </a:lvl1pPr>
          </a:lstStyle>
          <a:p>
            <a:fld id="{4827FCB5-AA2F-4CF1-A930-20679FAB6063}" type="slidenum">
              <a:rPr lang="en-GB"/>
              <a:pPr/>
              <a:t>‹#›</a:t>
            </a:fld>
            <a:endParaRPr lang="en-GB"/>
          </a:p>
        </p:txBody>
      </p:sp>
    </p:spTree>
    <p:extLst>
      <p:ext uri="{BB962C8B-B14F-4D97-AF65-F5344CB8AC3E}">
        <p14:creationId xmlns:p14="http://schemas.microsoft.com/office/powerpoint/2010/main" val="3184983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127" tIns="46063" rIns="92127" bIns="46063" numCol="1" anchor="t" anchorCtr="0" compatLnSpc="1">
            <a:prstTxWarp prst="textNoShape">
              <a:avLst/>
            </a:prstTxWarp>
          </a:bodyPr>
          <a:lstStyle>
            <a:lvl1pPr defTabSz="931863">
              <a:defRPr sz="1200"/>
            </a:lvl1pPr>
          </a:lstStyle>
          <a:p>
            <a:endParaRPr lang="cs-CZ"/>
          </a:p>
        </p:txBody>
      </p:sp>
      <p:sp>
        <p:nvSpPr>
          <p:cNvPr id="5123" name="Rectangle 3"/>
          <p:cNvSpPr>
            <a:spLocks noGrp="1" noChangeArrowheads="1"/>
          </p:cNvSpPr>
          <p:nvPr>
            <p:ph type="dt" idx="1"/>
          </p:nvPr>
        </p:nvSpPr>
        <p:spPr bwMode="auto">
          <a:xfrm>
            <a:off x="3851275" y="0"/>
            <a:ext cx="2944813" cy="496888"/>
          </a:xfrm>
          <a:prstGeom prst="rect">
            <a:avLst/>
          </a:prstGeom>
          <a:noFill/>
          <a:ln w="9525">
            <a:noFill/>
            <a:miter lim="800000"/>
            <a:headEnd/>
            <a:tailEnd/>
          </a:ln>
        </p:spPr>
        <p:txBody>
          <a:bodyPr vert="horz" wrap="square" lIns="92127" tIns="46063" rIns="92127" bIns="46063" numCol="1" anchor="t" anchorCtr="0" compatLnSpc="1">
            <a:prstTxWarp prst="textNoShape">
              <a:avLst/>
            </a:prstTxWarp>
          </a:bodyPr>
          <a:lstStyle>
            <a:lvl1pPr algn="r" defTabSz="931863">
              <a:defRPr sz="1200"/>
            </a:lvl1pPr>
          </a:lstStyle>
          <a:p>
            <a:endParaRPr lang="cs-CZ"/>
          </a:p>
        </p:txBody>
      </p:sp>
      <p:sp>
        <p:nvSpPr>
          <p:cNvPr id="13316"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1038" y="4716463"/>
            <a:ext cx="5435600" cy="4465637"/>
          </a:xfrm>
          <a:prstGeom prst="rect">
            <a:avLst/>
          </a:prstGeom>
          <a:noFill/>
          <a:ln w="9525">
            <a:noFill/>
            <a:miter lim="800000"/>
            <a:headEnd/>
            <a:tailEnd/>
          </a:ln>
        </p:spPr>
        <p:txBody>
          <a:bodyPr vert="horz" wrap="square" lIns="92127" tIns="46063" rIns="92127" bIns="46063"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12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p:spPr>
        <p:txBody>
          <a:bodyPr vert="horz" wrap="square" lIns="92127" tIns="46063" rIns="92127" bIns="46063" numCol="1" anchor="b" anchorCtr="0" compatLnSpc="1">
            <a:prstTxWarp prst="textNoShape">
              <a:avLst/>
            </a:prstTxWarp>
          </a:bodyPr>
          <a:lstStyle>
            <a:lvl1pPr defTabSz="931863">
              <a:defRPr sz="1200"/>
            </a:lvl1pPr>
          </a:lstStyle>
          <a:p>
            <a:endParaRPr lang="cs-CZ"/>
          </a:p>
        </p:txBody>
      </p:sp>
      <p:sp>
        <p:nvSpPr>
          <p:cNvPr id="5127"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p:spPr>
        <p:txBody>
          <a:bodyPr vert="horz" wrap="square" lIns="92127" tIns="46063" rIns="92127" bIns="46063" numCol="1" anchor="b" anchorCtr="0" compatLnSpc="1">
            <a:prstTxWarp prst="textNoShape">
              <a:avLst/>
            </a:prstTxWarp>
          </a:bodyPr>
          <a:lstStyle>
            <a:lvl1pPr algn="r" defTabSz="931863">
              <a:defRPr sz="1200"/>
            </a:lvl1pPr>
          </a:lstStyle>
          <a:p>
            <a:fld id="{6F2FA4EA-8675-4339-8941-EE5C99B38DBC}" type="slidenum">
              <a:rPr lang="en-GB"/>
              <a:pPr/>
              <a:t>‹#›</a:t>
            </a:fld>
            <a:endParaRPr lang="en-GB"/>
          </a:p>
        </p:txBody>
      </p:sp>
    </p:spTree>
    <p:extLst>
      <p:ext uri="{BB962C8B-B14F-4D97-AF65-F5344CB8AC3E}">
        <p14:creationId xmlns:p14="http://schemas.microsoft.com/office/powerpoint/2010/main" val="2897818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9421092-684C-426D-9D01-9D7A3F91D32D}" type="slidenum">
              <a:rPr lang="en-GB">
                <a:solidFill>
                  <a:prstClr val="black"/>
                </a:solidFill>
              </a:rPr>
              <a:pPr/>
              <a:t>1</a:t>
            </a:fld>
            <a:endParaRPr lang="en-GB">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pPr/>
              <a:t>10</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sz="1200" b="1" kern="1200" dirty="0" smtClean="0">
                <a:solidFill>
                  <a:schemeClr val="tx1"/>
                </a:solidFill>
                <a:effectLst/>
                <a:latin typeface="Arial" charset="0"/>
                <a:ea typeface="+mn-ea"/>
                <a:cs typeface="Arial" charset="0"/>
              </a:rPr>
              <a:t> </a:t>
            </a:r>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Pro dosažení sledovaného účelu prostředky, kterými nebudou osobnostní práva žalobce nikterak narušována – zejména zajištění chráněného vstupu, zavedení režimu pravidelného zamykání včetně kontroly dodržování tohoto režimu apod.</a:t>
            </a:r>
            <a:endParaRPr lang="en-US" sz="1200" kern="1200" dirty="0" smtClean="0">
              <a:solidFill>
                <a:schemeClr val="tx1"/>
              </a:solidFill>
              <a:effectLst/>
              <a:latin typeface="Arial" charset="0"/>
              <a:ea typeface="+mn-ea"/>
              <a:cs typeface="Arial" charset="0"/>
            </a:endParaRPr>
          </a:p>
          <a:p>
            <a:pPr lvl="0"/>
            <a:r>
              <a:rPr lang="cs-CZ" sz="1200" kern="1200" dirty="0" smtClean="0">
                <a:solidFill>
                  <a:schemeClr val="tx1"/>
                </a:solidFill>
                <a:effectLst/>
                <a:latin typeface="Arial" charset="0"/>
                <a:ea typeface="+mn-ea"/>
                <a:cs typeface="Arial" charset="0"/>
              </a:rPr>
              <a:t>pro advokáty: dávat do nájemních smluv rovnou už i souhlas s umístěním kamer. Ani to však nemusím pomoct, neboť je třeba souhlas všech obyvatel domu. A do domácnosti je možné si přihlásit i někoho dalšího, i bez výslovného souhlasu (stačí oznámit pronajímateli).</a:t>
            </a:r>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pPr/>
              <a:t>11</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cs-CZ" sz="800" b="0" i="0" kern="1200" dirty="0" smtClean="0">
              <a:solidFill>
                <a:schemeClr val="tx1"/>
              </a:solidFill>
              <a:effectLst/>
              <a:latin typeface="Arial" charset="0"/>
              <a:ea typeface="+mn-ea"/>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pPr/>
              <a:t>12</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Pokud je komunikace primárně neoprávněně získána (buď nelegálním soukromým odposlechem nebo únikem policejního odposlechu), neznamená to ještě, že nemůže být novináři použita. Zde už je totiž (na rozdíl od onoho primárního nelegálního úniku) ve hře i další právo – svoboda projevu</a:t>
            </a:r>
            <a:endParaRPr lang="en-US" sz="1200" kern="1200" dirty="0" smtClean="0">
              <a:solidFill>
                <a:schemeClr val="tx1"/>
              </a:solidFill>
              <a:effectLst/>
              <a:latin typeface="Arial" charset="0"/>
              <a:ea typeface="+mn-ea"/>
              <a:cs typeface="Arial" charset="0"/>
            </a:endParaRPr>
          </a:p>
          <a:p>
            <a:r>
              <a:rPr lang="cs-CZ" sz="1200" b="1" kern="1200" dirty="0" smtClean="0">
                <a:solidFill>
                  <a:schemeClr val="tx1"/>
                </a:solidFill>
                <a:effectLst/>
                <a:latin typeface="Arial" charset="0"/>
                <a:ea typeface="+mn-ea"/>
                <a:cs typeface="Arial" charset="0"/>
              </a:rPr>
              <a:t>ESLP – Rádio Twist v. Slovensko </a:t>
            </a:r>
            <a:r>
              <a:rPr lang="cs-CZ" sz="1200" kern="1200" dirty="0" smtClean="0">
                <a:solidFill>
                  <a:schemeClr val="tx1"/>
                </a:solidFill>
                <a:effectLst/>
                <a:latin typeface="Arial" charset="0"/>
                <a:ea typeface="+mn-ea"/>
                <a:cs typeface="Arial" charset="0"/>
              </a:rPr>
              <a:t>(19. 12. 2006) – šlo o zveřejnění odposlechu dvou vysoce postavených politických činitelů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(ministr financí Sergej Kozlík a tajemník ministerstva spravedlnosti Ľubomír </a:t>
            </a:r>
            <a:r>
              <a:rPr lang="cs-CZ" sz="1200" kern="1200" dirty="0" err="1" smtClean="0">
                <a:solidFill>
                  <a:schemeClr val="tx1"/>
                </a:solidFill>
                <a:effectLst/>
                <a:latin typeface="Arial" charset="0"/>
                <a:ea typeface="+mn-ea"/>
                <a:cs typeface="Arial" charset="0"/>
              </a:rPr>
              <a:t>Dobrík</a:t>
            </a:r>
            <a:r>
              <a:rPr lang="cs-CZ" sz="1200" kern="1200" dirty="0" smtClean="0">
                <a:solidFill>
                  <a:schemeClr val="tx1"/>
                </a:solidFill>
                <a:effectLst/>
                <a:latin typeface="Arial" charset="0"/>
                <a:ea typeface="+mn-ea"/>
                <a:cs typeface="Arial" charset="0"/>
              </a:rPr>
              <a:t>),</a:t>
            </a:r>
            <a:endParaRPr lang="en-US" sz="1200" kern="1200" dirty="0" smtClean="0">
              <a:solidFill>
                <a:schemeClr val="tx1"/>
              </a:solidFill>
              <a:effectLst/>
              <a:latin typeface="Arial" charset="0"/>
              <a:ea typeface="+mn-ea"/>
              <a:cs typeface="Arial" charset="0"/>
            </a:endParaRPr>
          </a:p>
          <a:p>
            <a:endParaRPr lang="cs-CZ" sz="800" b="0" i="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který byl pořízen nelegálně (soukromý odposlech) a dostal se do dispozice zmíněného rádia v roce 1996. Před slovenskými soudy bylo v rámci civilního sporu na ochranu osobnosti žalováno uvedené rádio jedním z aktérů - </a:t>
            </a:r>
            <a:r>
              <a:rPr lang="cs-CZ" sz="1200" kern="1200" dirty="0" err="1" smtClean="0">
                <a:solidFill>
                  <a:schemeClr val="tx1"/>
                </a:solidFill>
                <a:effectLst/>
                <a:latin typeface="Arial" charset="0"/>
                <a:ea typeface="+mn-ea"/>
                <a:cs typeface="Arial" charset="0"/>
              </a:rPr>
              <a:t>Dobríkem</a:t>
            </a:r>
            <a:r>
              <a:rPr lang="cs-CZ" sz="1200" kern="1200" dirty="0" smtClean="0">
                <a:solidFill>
                  <a:schemeClr val="tx1"/>
                </a:solidFill>
                <a:effectLst/>
                <a:latin typeface="Arial" charset="0"/>
                <a:ea typeface="+mn-ea"/>
                <a:cs typeface="Arial" charset="0"/>
              </a:rPr>
              <a:t> a slovenské soudy daly ochraně osobnosti, resp. soukromí přednost (omluva + 100.000,- Sk). ESLP konstatoval jednomyslně porušení článku 10 Úmluvy z důvodu neprokázání nezbytnosti zásahu do svobody projevu. Přičemž jako klíčové lze zmínit: </a:t>
            </a:r>
            <a:endParaRPr lang="en-US" sz="1200" kern="1200" dirty="0" smtClean="0">
              <a:solidFill>
                <a:schemeClr val="tx1"/>
              </a:solidFill>
              <a:effectLst/>
              <a:latin typeface="Arial" charset="0"/>
              <a:ea typeface="+mn-ea"/>
              <a:cs typeface="Arial" charset="0"/>
            </a:endParaRPr>
          </a:p>
          <a:p>
            <a:pPr lvl="0"/>
            <a:r>
              <a:rPr lang="cs-CZ" sz="1200" kern="1200" dirty="0" smtClean="0">
                <a:solidFill>
                  <a:schemeClr val="tx1"/>
                </a:solidFill>
                <a:effectLst/>
                <a:latin typeface="Arial" charset="0"/>
                <a:ea typeface="+mn-ea"/>
                <a:cs typeface="Arial" charset="0"/>
              </a:rPr>
              <a:t>šlo o veřejně činné osoby, politiky</a:t>
            </a:r>
            <a:endParaRPr lang="en-US" sz="1200" kern="1200" dirty="0" smtClean="0">
              <a:solidFill>
                <a:schemeClr val="tx1"/>
              </a:solidFill>
              <a:effectLst/>
              <a:latin typeface="Arial" charset="0"/>
              <a:ea typeface="+mn-ea"/>
              <a:cs typeface="Arial" charset="0"/>
            </a:endParaRPr>
          </a:p>
          <a:p>
            <a:pPr lvl="0"/>
            <a:r>
              <a:rPr lang="cs-CZ" sz="1200" kern="1200" dirty="0" smtClean="0">
                <a:solidFill>
                  <a:schemeClr val="tx1"/>
                </a:solidFill>
                <a:effectLst/>
                <a:latin typeface="Arial" charset="0"/>
                <a:ea typeface="+mn-ea"/>
                <a:cs typeface="Arial" charset="0"/>
              </a:rPr>
              <a:t>obsah rozhovoru byl ryze politický, nikoliv týkající se soukromého života</a:t>
            </a:r>
            <a:endParaRPr lang="en-US" sz="1200" kern="1200" dirty="0" smtClean="0">
              <a:solidFill>
                <a:schemeClr val="tx1"/>
              </a:solidFill>
              <a:effectLst/>
              <a:latin typeface="Arial" charset="0"/>
              <a:ea typeface="+mn-ea"/>
              <a:cs typeface="Arial" charset="0"/>
            </a:endParaRPr>
          </a:p>
          <a:p>
            <a:pPr lvl="0"/>
            <a:r>
              <a:rPr lang="cs-CZ" sz="1200" kern="1200" dirty="0" smtClean="0">
                <a:solidFill>
                  <a:schemeClr val="tx1"/>
                </a:solidFill>
                <a:effectLst/>
                <a:latin typeface="Arial" charset="0"/>
                <a:ea typeface="+mn-ea"/>
                <a:cs typeface="Arial" charset="0"/>
              </a:rPr>
              <a:t>šlo o důležitou věc veřejného zájmu (boj dvou zájmových skupin o privatizaci Slovenské pojišťovny)</a:t>
            </a:r>
            <a:endParaRPr lang="en-US" sz="1200" kern="1200" dirty="0" smtClean="0">
              <a:solidFill>
                <a:schemeClr val="tx1"/>
              </a:solidFill>
              <a:effectLst/>
              <a:latin typeface="Arial" charset="0"/>
              <a:ea typeface="+mn-ea"/>
              <a:cs typeface="Arial" charset="0"/>
            </a:endParaRPr>
          </a:p>
          <a:p>
            <a:pPr lvl="0"/>
            <a:r>
              <a:rPr lang="cs-CZ" sz="1200" kern="1200" dirty="0" smtClean="0">
                <a:solidFill>
                  <a:schemeClr val="tx1"/>
                </a:solidFill>
                <a:effectLst/>
                <a:latin typeface="Arial" charset="0"/>
                <a:ea typeface="+mn-ea"/>
                <a:cs typeface="Arial" charset="0"/>
              </a:rPr>
              <a:t>jeden z aktérů (</a:t>
            </a:r>
            <a:r>
              <a:rPr lang="cs-CZ" sz="1200" kern="1200" dirty="0" err="1" smtClean="0">
                <a:solidFill>
                  <a:schemeClr val="tx1"/>
                </a:solidFill>
                <a:effectLst/>
                <a:latin typeface="Arial" charset="0"/>
                <a:ea typeface="+mn-ea"/>
                <a:cs typeface="Arial" charset="0"/>
              </a:rPr>
              <a:t>Dobrík</a:t>
            </a:r>
            <a:r>
              <a:rPr lang="cs-CZ" sz="1200" kern="1200" dirty="0" smtClean="0">
                <a:solidFill>
                  <a:schemeClr val="tx1"/>
                </a:solidFill>
                <a:effectLst/>
                <a:latin typeface="Arial" charset="0"/>
                <a:ea typeface="+mn-ea"/>
                <a:cs typeface="Arial" charset="0"/>
              </a:rPr>
              <a:t>) se nakonec stal soudcem Ústavního soudu SR</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Pozornost by se měla soustředit na ony primární zásahy, a ne na postih jejich zveřejnění. Jinak by hrozilo, že zůstanou v určité „šedé zóně“ např. organizovaného zločinu a podsvětí, přičemž o jejich korupčním a </a:t>
            </a:r>
            <a:r>
              <a:rPr lang="cs-CZ" sz="1200" kern="1200" dirty="0" err="1" smtClean="0">
                <a:solidFill>
                  <a:schemeClr val="tx1"/>
                </a:solidFill>
                <a:effectLst/>
                <a:latin typeface="Arial" charset="0"/>
                <a:ea typeface="+mn-ea"/>
                <a:cs typeface="Arial" charset="0"/>
              </a:rPr>
              <a:t>vydíracím</a:t>
            </a:r>
            <a:r>
              <a:rPr lang="cs-CZ" sz="1200" kern="1200" dirty="0" smtClean="0">
                <a:solidFill>
                  <a:schemeClr val="tx1"/>
                </a:solidFill>
                <a:effectLst/>
                <a:latin typeface="Arial" charset="0"/>
                <a:ea typeface="+mn-ea"/>
                <a:cs typeface="Arial" charset="0"/>
              </a:rPr>
              <a:t> potenciálu netřeba pochybovat.</a:t>
            </a:r>
          </a:p>
          <a:p>
            <a:endParaRPr lang="cs-CZ"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Podobně článek</a:t>
            </a:r>
            <a:r>
              <a:rPr lang="cs-CZ" sz="1200" kern="1200" baseline="0" dirty="0" smtClean="0">
                <a:solidFill>
                  <a:schemeClr val="tx1"/>
                </a:solidFill>
                <a:effectLst/>
                <a:latin typeface="Arial" charset="0"/>
                <a:ea typeface="+mn-ea"/>
                <a:cs typeface="Arial" charset="0"/>
              </a:rPr>
              <a:t> Kladívko na úplatky uveřejněný v časopisu Týden v prosinci 2014 (č. 49/2014)</a:t>
            </a:r>
            <a:endParaRPr lang="en-US" sz="1200" kern="1200" dirty="0" smtClean="0">
              <a:solidFill>
                <a:schemeClr val="tx1"/>
              </a:solidFill>
              <a:effectLst/>
              <a:latin typeface="Arial" charset="0"/>
              <a:ea typeface="+mn-ea"/>
              <a:cs typeface="Arial" charset="0"/>
            </a:endParaRPr>
          </a:p>
          <a:p>
            <a:endParaRPr lang="cs-CZ" sz="800" b="0" i="0" kern="1200" dirty="0" smtClean="0">
              <a:solidFill>
                <a:schemeClr val="tx1"/>
              </a:solidFill>
              <a:effectLst/>
              <a:latin typeface="Arial" charset="0"/>
              <a:ea typeface="+mn-ea"/>
              <a:cs typeface="Arial" charset="0"/>
            </a:endParaRPr>
          </a:p>
          <a:p>
            <a:r>
              <a:rPr lang="cs-CZ" sz="800" b="0" i="0" kern="1200" dirty="0" smtClean="0">
                <a:solidFill>
                  <a:schemeClr val="tx1"/>
                </a:solidFill>
                <a:effectLst/>
                <a:latin typeface="Arial" charset="0"/>
                <a:ea typeface="+mn-ea"/>
                <a:cs typeface="Arial" charset="0"/>
              </a:rPr>
              <a:t>Ke kolizi práva</a:t>
            </a:r>
            <a:r>
              <a:rPr lang="cs-CZ" sz="800" b="0" i="0" kern="1200" baseline="0" dirty="0" smtClean="0">
                <a:solidFill>
                  <a:schemeClr val="tx1"/>
                </a:solidFill>
                <a:effectLst/>
                <a:latin typeface="Arial" charset="0"/>
                <a:ea typeface="+mn-ea"/>
                <a:cs typeface="Arial" charset="0"/>
              </a:rPr>
              <a:t> na svobodu projevu a práva na ochranu osobnosti srov. nález ÚS ze dne 20. 5. 2014, </a:t>
            </a:r>
            <a:r>
              <a:rPr lang="cs-CZ" sz="800" b="0" i="0" kern="1200" baseline="0" dirty="0" err="1" smtClean="0">
                <a:solidFill>
                  <a:schemeClr val="tx1"/>
                </a:solidFill>
                <a:effectLst/>
                <a:latin typeface="Arial" charset="0"/>
                <a:ea typeface="+mn-ea"/>
                <a:cs typeface="Arial" charset="0"/>
              </a:rPr>
              <a:t>sp.zn</a:t>
            </a:r>
            <a:r>
              <a:rPr lang="cs-CZ" sz="800" b="0" i="0" kern="1200" baseline="0" dirty="0" smtClean="0">
                <a:solidFill>
                  <a:schemeClr val="tx1"/>
                </a:solidFill>
                <a:effectLst/>
                <a:latin typeface="Arial" charset="0"/>
                <a:ea typeface="+mn-ea"/>
                <a:cs typeface="Arial" charset="0"/>
              </a:rPr>
              <a:t>. IV. ÚS 1511/13</a:t>
            </a:r>
          </a:p>
          <a:p>
            <a:r>
              <a:rPr lang="cs-CZ" sz="800" b="0" i="0" kern="1200" baseline="0" dirty="0" smtClean="0">
                <a:solidFill>
                  <a:schemeClr val="tx1"/>
                </a:solidFill>
                <a:effectLst/>
                <a:latin typeface="Arial" charset="0"/>
                <a:ea typeface="+mn-ea"/>
                <a:cs typeface="Arial" charset="0"/>
              </a:rPr>
              <a:t>OK: „bezobsažná megalomanská spoušť banalit“</a:t>
            </a:r>
          </a:p>
          <a:p>
            <a:r>
              <a:rPr lang="cs-CZ" sz="800" b="0" i="0" kern="1200" baseline="0" dirty="0" smtClean="0">
                <a:solidFill>
                  <a:schemeClr val="tx1"/>
                </a:solidFill>
                <a:effectLst/>
                <a:latin typeface="Arial" charset="0"/>
                <a:ea typeface="+mn-ea"/>
                <a:cs typeface="Arial" charset="0"/>
              </a:rPr>
              <a:t>      „tuny balastu“</a:t>
            </a:r>
          </a:p>
          <a:p>
            <a:r>
              <a:rPr lang="cs-CZ" sz="800" b="0" i="0" kern="1200" baseline="0" dirty="0" smtClean="0">
                <a:solidFill>
                  <a:schemeClr val="tx1"/>
                </a:solidFill>
                <a:effectLst/>
                <a:latin typeface="Arial" charset="0"/>
                <a:ea typeface="+mn-ea"/>
                <a:cs typeface="Arial" charset="0"/>
              </a:rPr>
              <a:t>      „neschopnost věcně seznamovat </a:t>
            </a:r>
            <a:r>
              <a:rPr lang="cs-CZ" sz="800" b="0" i="0" kern="1200" baseline="0" dirty="0" err="1" smtClean="0">
                <a:solidFill>
                  <a:schemeClr val="tx1"/>
                </a:solidFill>
                <a:effectLst/>
                <a:latin typeface="Arial" charset="0"/>
                <a:ea typeface="+mn-ea"/>
                <a:cs typeface="Arial" charset="0"/>
              </a:rPr>
              <a:t>veřejnostů</a:t>
            </a:r>
            <a:endParaRPr lang="cs-CZ" sz="800" b="0" i="0" kern="1200" baseline="0" dirty="0" smtClean="0">
              <a:solidFill>
                <a:schemeClr val="tx1"/>
              </a:solidFill>
              <a:effectLst/>
              <a:latin typeface="Arial" charset="0"/>
              <a:ea typeface="+mn-ea"/>
              <a:cs typeface="Arial" charset="0"/>
            </a:endParaRPr>
          </a:p>
          <a:p>
            <a:endParaRPr lang="cs-CZ" sz="800" b="0" i="0" kern="1200" baseline="0" dirty="0" smtClean="0">
              <a:solidFill>
                <a:schemeClr val="tx1"/>
              </a:solidFill>
              <a:effectLst/>
              <a:latin typeface="Arial" charset="0"/>
              <a:ea typeface="+mn-ea"/>
              <a:cs typeface="Arial" charset="0"/>
            </a:endParaRPr>
          </a:p>
          <a:p>
            <a:r>
              <a:rPr lang="cs-CZ" sz="800" b="0" i="0" kern="1200" baseline="0" dirty="0" smtClean="0">
                <a:solidFill>
                  <a:schemeClr val="tx1"/>
                </a:solidFill>
                <a:effectLst/>
                <a:latin typeface="Arial" charset="0"/>
                <a:ea typeface="+mn-ea"/>
                <a:cs typeface="Arial" charset="0"/>
              </a:rPr>
              <a:t>Ne: „moudra, která může plodit jen naprostý cynik a pitomec“</a:t>
            </a:r>
          </a:p>
          <a:p>
            <a:r>
              <a:rPr lang="cs-CZ" sz="800" b="0" i="0" kern="1200" baseline="0" dirty="0" smtClean="0">
                <a:solidFill>
                  <a:schemeClr val="tx1"/>
                </a:solidFill>
                <a:effectLst/>
                <a:latin typeface="Arial" charset="0"/>
                <a:ea typeface="+mn-ea"/>
                <a:cs typeface="Arial" charset="0"/>
              </a:rPr>
              <a:t>      „sklon chovat se jako hovado“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s-CZ" sz="1200" b="1" dirty="0" err="1" smtClean="0">
                <a:solidFill>
                  <a:schemeClr val="bg1"/>
                </a:solidFill>
                <a:latin typeface="Arial" pitchFamily="34" charset="0"/>
                <a:cs typeface="Arial" pitchFamily="34" charset="0"/>
              </a:rPr>
              <a:t>Sanoma</a:t>
            </a:r>
            <a:r>
              <a:rPr lang="cs-CZ" sz="1200" b="1" dirty="0" smtClean="0">
                <a:solidFill>
                  <a:schemeClr val="bg1"/>
                </a:solidFill>
                <a:latin typeface="Arial" pitchFamily="34" charset="0"/>
                <a:cs typeface="Arial" pitchFamily="34" charset="0"/>
              </a:rPr>
              <a:t> </a:t>
            </a:r>
            <a:r>
              <a:rPr lang="cs-CZ" sz="1200" b="1" dirty="0" err="1" smtClean="0">
                <a:solidFill>
                  <a:schemeClr val="bg1"/>
                </a:solidFill>
                <a:latin typeface="Arial" pitchFamily="34" charset="0"/>
                <a:cs typeface="Arial" pitchFamily="34" charset="0"/>
              </a:rPr>
              <a:t>Uitgevers</a:t>
            </a:r>
            <a:r>
              <a:rPr lang="cs-CZ" sz="1200" b="1" dirty="0" smtClean="0">
                <a:solidFill>
                  <a:schemeClr val="bg1"/>
                </a:solidFill>
                <a:latin typeface="Arial" pitchFamily="34" charset="0"/>
                <a:cs typeface="Arial" pitchFamily="34" charset="0"/>
              </a:rPr>
              <a:t> B. V. proti Nizozemsku, 2010 – </a:t>
            </a:r>
            <a:r>
              <a:rPr lang="cs-CZ" sz="1200" b="0" dirty="0" smtClean="0">
                <a:solidFill>
                  <a:schemeClr val="bg1"/>
                </a:solidFill>
                <a:latin typeface="Arial" pitchFamily="34" charset="0"/>
                <a:cs typeface="Arial" pitchFamily="34" charset="0"/>
              </a:rPr>
              <a:t>Motoristickému týdeníku </a:t>
            </a:r>
            <a:r>
              <a:rPr lang="cs-CZ" sz="1200" b="0" dirty="0" err="1" smtClean="0">
                <a:solidFill>
                  <a:schemeClr val="bg1"/>
                </a:solidFill>
                <a:latin typeface="Arial" pitchFamily="34" charset="0"/>
                <a:cs typeface="Arial" pitchFamily="34" charset="0"/>
              </a:rPr>
              <a:t>Autoweek</a:t>
            </a:r>
            <a:r>
              <a:rPr lang="cs-CZ" sz="1200" b="0" dirty="0" smtClean="0">
                <a:solidFill>
                  <a:schemeClr val="bg1"/>
                </a:solidFill>
                <a:latin typeface="Arial" pitchFamily="34" charset="0"/>
                <a:cs typeface="Arial" pitchFamily="34" charset="0"/>
              </a:rPr>
              <a:t> uložil prokurátor povinnost vydat policii fotografie z nezákonného silničního závodu</a:t>
            </a:r>
            <a:r>
              <a:rPr lang="cs-CZ" sz="1200" b="0" baseline="0" dirty="0" smtClean="0">
                <a:solidFill>
                  <a:schemeClr val="bg1"/>
                </a:solidFill>
                <a:latin typeface="Arial" pitchFamily="34" charset="0"/>
                <a:cs typeface="Arial" pitchFamily="34" charset="0"/>
              </a:rPr>
              <a:t> z důvodu odhalení trestné činnosti dvou závodníků, podezřelých ze spáchání série krádeží bankomatů (podle auta, které se zúčastnilo závodu). Šéfredaktor časopisu odmítl fotografie vydat, právní zástupkyně časopisu však pod pohrůžkou trestního stíhání fotografie vydala. Stěžovatelka následně podala stížnost dle </a:t>
            </a:r>
            <a:r>
              <a:rPr lang="cs-CZ" sz="1200" b="0" baseline="0" dirty="0" err="1" smtClean="0">
                <a:solidFill>
                  <a:schemeClr val="bg1"/>
                </a:solidFill>
                <a:latin typeface="Arial" pitchFamily="34" charset="0"/>
                <a:cs typeface="Arial" pitchFamily="34" charset="0"/>
              </a:rPr>
              <a:t>TrŘ</a:t>
            </a:r>
            <a:r>
              <a:rPr lang="cs-CZ" sz="1200" b="0" baseline="0" dirty="0" smtClean="0">
                <a:solidFill>
                  <a:schemeClr val="bg1"/>
                </a:solidFill>
                <a:latin typeface="Arial" pitchFamily="34" charset="0"/>
                <a:cs typeface="Arial" pitchFamily="34" charset="0"/>
              </a:rPr>
              <a:t> ohledně vrácení CD-</a:t>
            </a:r>
            <a:r>
              <a:rPr lang="cs-CZ" sz="1200" b="0" baseline="0" dirty="0" err="1" smtClean="0">
                <a:solidFill>
                  <a:schemeClr val="bg1"/>
                </a:solidFill>
                <a:latin typeface="Arial" pitchFamily="34" charset="0"/>
                <a:cs typeface="Arial" pitchFamily="34" charset="0"/>
              </a:rPr>
              <a:t>ROMu</a:t>
            </a:r>
            <a:r>
              <a:rPr lang="cs-CZ" sz="1200" b="0" baseline="0" dirty="0" smtClean="0">
                <a:solidFill>
                  <a:schemeClr val="bg1"/>
                </a:solidFill>
                <a:latin typeface="Arial" pitchFamily="34" charset="0"/>
                <a:cs typeface="Arial" pitchFamily="34" charset="0"/>
              </a:rPr>
              <a:t> s fotografiemi a zničení dalších kopií. Nebylo vyhověno ani v dalších opravných prostředcích a proto se obrátila na ESLP.</a:t>
            </a:r>
          </a:p>
          <a:p>
            <a:pPr marL="0" marR="0" indent="0" algn="l" defTabSz="914400" rtl="0" eaLnBrk="0" fontAlgn="base" latinLnBrk="0" hangingPunct="0">
              <a:lnSpc>
                <a:spcPct val="100000"/>
              </a:lnSpc>
              <a:spcBef>
                <a:spcPct val="30000"/>
              </a:spcBef>
              <a:spcAft>
                <a:spcPct val="0"/>
              </a:spcAft>
              <a:buClrTx/>
              <a:buSzTx/>
              <a:buFontTx/>
              <a:buNone/>
              <a:tabLst/>
              <a:defRPr/>
            </a:pPr>
            <a:r>
              <a:rPr lang="cs-CZ" sz="1200" b="0" baseline="0" dirty="0" smtClean="0">
                <a:solidFill>
                  <a:schemeClr val="bg1"/>
                </a:solidFill>
                <a:latin typeface="Arial" pitchFamily="34" charset="0"/>
                <a:cs typeface="Arial" pitchFamily="34" charset="0"/>
              </a:rPr>
              <a:t>ESLP: nejprve neshledal porušení čl. 10 EÚLP ohledně povinnosti vydat fotografie, neboť nešlo o odhalení informačního zdroje a postih účastníků nezákonného závodu, ale o odhalení nesouvisející trestné činnosti (</a:t>
            </a:r>
            <a:r>
              <a:rPr lang="cs-CZ" sz="1200" b="0" kern="1200" baseline="0" dirty="0" err="1" smtClean="0">
                <a:solidFill>
                  <a:schemeClr val="bg1"/>
                </a:solidFill>
                <a:latin typeface="Arial" pitchFamily="34" charset="0"/>
                <a:ea typeface="+mn-ea"/>
                <a:cs typeface="Arial" pitchFamily="34" charset="0"/>
              </a:rPr>
              <a:t>Sanoma</a:t>
            </a:r>
            <a:r>
              <a:rPr lang="cs-CZ" sz="1200" b="0" kern="1200" baseline="0" dirty="0" smtClean="0">
                <a:solidFill>
                  <a:schemeClr val="bg1"/>
                </a:solidFill>
                <a:latin typeface="Arial" pitchFamily="34" charset="0"/>
                <a:ea typeface="+mn-ea"/>
                <a:cs typeface="Arial" pitchFamily="34" charset="0"/>
              </a:rPr>
              <a:t> </a:t>
            </a:r>
            <a:r>
              <a:rPr lang="cs-CZ" sz="1200" b="0" kern="1200" baseline="0" dirty="0" err="1" smtClean="0">
                <a:solidFill>
                  <a:schemeClr val="bg1"/>
                </a:solidFill>
                <a:latin typeface="Arial" pitchFamily="34" charset="0"/>
                <a:ea typeface="+mn-ea"/>
                <a:cs typeface="Arial" pitchFamily="34" charset="0"/>
              </a:rPr>
              <a:t>Uitgevers</a:t>
            </a:r>
            <a:r>
              <a:rPr lang="cs-CZ" sz="1200" b="0" kern="1200" baseline="0" dirty="0" smtClean="0">
                <a:solidFill>
                  <a:schemeClr val="bg1"/>
                </a:solidFill>
                <a:latin typeface="Arial" pitchFamily="34" charset="0"/>
                <a:ea typeface="+mn-ea"/>
                <a:cs typeface="Arial" pitchFamily="34" charset="0"/>
              </a:rPr>
              <a:t> B. V. proti Nizozemsku, 31. 3. 2009)</a:t>
            </a:r>
            <a:r>
              <a:rPr lang="cs-CZ" sz="1200" b="0" baseline="0" dirty="0" smtClean="0">
                <a:solidFill>
                  <a:schemeClr val="bg1"/>
                </a:solidFill>
                <a:latin typeface="Arial" pitchFamily="34" charset="0"/>
                <a:cs typeface="Arial" pitchFamily="34" charset="0"/>
              </a:rPr>
              <a:t>. Věc byla postoupena velkému senátu, který rozhodl (</a:t>
            </a:r>
            <a:r>
              <a:rPr lang="cs-CZ" sz="1200" b="0" kern="1200" baseline="0" dirty="0" err="1" smtClean="0">
                <a:solidFill>
                  <a:schemeClr val="bg1"/>
                </a:solidFill>
                <a:latin typeface="Arial" pitchFamily="34" charset="0"/>
                <a:ea typeface="+mn-ea"/>
                <a:cs typeface="Arial" pitchFamily="34" charset="0"/>
              </a:rPr>
              <a:t>Sanoma</a:t>
            </a:r>
            <a:r>
              <a:rPr lang="cs-CZ" sz="1200" b="0" kern="1200" baseline="0" dirty="0" smtClean="0">
                <a:solidFill>
                  <a:schemeClr val="bg1"/>
                </a:solidFill>
                <a:latin typeface="Arial" pitchFamily="34" charset="0"/>
                <a:ea typeface="+mn-ea"/>
                <a:cs typeface="Arial" pitchFamily="34" charset="0"/>
              </a:rPr>
              <a:t> </a:t>
            </a:r>
            <a:r>
              <a:rPr lang="cs-CZ" sz="1200" b="0" kern="1200" baseline="0" dirty="0" err="1" smtClean="0">
                <a:solidFill>
                  <a:schemeClr val="bg1"/>
                </a:solidFill>
                <a:latin typeface="Arial" pitchFamily="34" charset="0"/>
                <a:ea typeface="+mn-ea"/>
                <a:cs typeface="Arial" pitchFamily="34" charset="0"/>
              </a:rPr>
              <a:t>Uitgevers</a:t>
            </a:r>
            <a:r>
              <a:rPr lang="cs-CZ" sz="1200" b="0" kern="1200" baseline="0" dirty="0" smtClean="0">
                <a:solidFill>
                  <a:schemeClr val="bg1"/>
                </a:solidFill>
                <a:latin typeface="Arial" pitchFamily="34" charset="0"/>
                <a:ea typeface="+mn-ea"/>
                <a:cs typeface="Arial" pitchFamily="34" charset="0"/>
              </a:rPr>
              <a:t> B. V. proti Nizozemsku, 14. 9. 2010), </a:t>
            </a:r>
            <a:r>
              <a:rPr lang="cs-CZ" sz="1200" b="0" baseline="0" dirty="0" smtClean="0">
                <a:solidFill>
                  <a:schemeClr val="bg1"/>
                </a:solidFill>
                <a:latin typeface="Arial" pitchFamily="34" charset="0"/>
                <a:cs typeface="Arial" pitchFamily="34" charset="0"/>
              </a:rPr>
              <a:t>že k porušení čl. 10 EÚLP jednoznačně došlo. Shledal porušení svobody projevu již v rámci testu legality (k nezbytnosti zásahu se vůbec nedostal), neboť o příkaz k zabavení fotografií vydal prokurátor, a nikoliv nezávislý soud (nezávislé posouzení, zda veřejný zájem sledovaný vyšetřujícími orgány převažuje nad veřejným zájmem na ochraně zdroje informací/projevu).</a:t>
            </a:r>
            <a:endParaRPr lang="cs-CZ" sz="1200" b="1" dirty="0" smtClean="0">
              <a:solidFill>
                <a:schemeClr val="bg1"/>
              </a:solidFill>
              <a:latin typeface="Arial" pitchFamily="34" charset="0"/>
              <a:cs typeface="Arial" pitchFamily="34" charset="0"/>
            </a:endParaRPr>
          </a:p>
          <a:p>
            <a:endParaRPr lang="cs-CZ" sz="1200" b="1" dirty="0" smtClean="0">
              <a:solidFill>
                <a:schemeClr val="bg1"/>
              </a:solidFill>
              <a:latin typeface="Arial" pitchFamily="34" charset="0"/>
              <a:cs typeface="Arial" pitchFamily="34" charset="0"/>
            </a:endParaRPr>
          </a:p>
          <a:p>
            <a:r>
              <a:rPr lang="cs-CZ" sz="1200" b="1" dirty="0" err="1" smtClean="0">
                <a:solidFill>
                  <a:schemeClr val="bg1"/>
                </a:solidFill>
                <a:latin typeface="Arial" pitchFamily="34" charset="0"/>
                <a:cs typeface="Arial" pitchFamily="34" charset="0"/>
              </a:rPr>
              <a:t>Nordisk</a:t>
            </a:r>
            <a:r>
              <a:rPr lang="cs-CZ" sz="1200" b="1" dirty="0" smtClean="0">
                <a:solidFill>
                  <a:schemeClr val="bg1"/>
                </a:solidFill>
                <a:latin typeface="Arial" pitchFamily="34" charset="0"/>
                <a:cs typeface="Arial" pitchFamily="34" charset="0"/>
              </a:rPr>
              <a:t> Film  &amp; TV A/S proti Dánsku, 2005 </a:t>
            </a:r>
            <a:r>
              <a:rPr lang="cs-CZ" sz="1200" dirty="0" smtClean="0">
                <a:solidFill>
                  <a:schemeClr val="bg1"/>
                </a:solidFill>
                <a:latin typeface="Arial" pitchFamily="34" charset="0"/>
                <a:cs typeface="Arial" pitchFamily="34" charset="0"/>
              </a:rPr>
              <a:t>–</a:t>
            </a:r>
            <a:r>
              <a:rPr lang="cs-CZ" sz="1200" baseline="0" dirty="0" smtClean="0">
                <a:solidFill>
                  <a:schemeClr val="bg1"/>
                </a:solidFill>
                <a:latin typeface="Arial" pitchFamily="34" charset="0"/>
                <a:cs typeface="Arial" pitchFamily="34" charset="0"/>
              </a:rPr>
              <a:t> V daném případě se novinář v utajení stal členem spolku pedofilů, aby mohl natočit dokumentární snímek</a:t>
            </a:r>
            <a:r>
              <a:rPr lang="cs-CZ" sz="1200" dirty="0" smtClean="0">
                <a:solidFill>
                  <a:schemeClr val="bg1"/>
                </a:solidFill>
                <a:latin typeface="Arial" pitchFamily="34" charset="0"/>
                <a:cs typeface="Arial" pitchFamily="34" charset="0"/>
              </a:rPr>
              <a:t> </a:t>
            </a:r>
            <a:r>
              <a:rPr lang="cs-CZ" sz="1200" baseline="0" dirty="0" smtClean="0">
                <a:solidFill>
                  <a:schemeClr val="bg1"/>
                </a:solidFill>
                <a:latin typeface="Arial" pitchFamily="34" charset="0"/>
                <a:cs typeface="Arial" pitchFamily="34" charset="0"/>
              </a:rPr>
              <a:t>mapujícího pedofilii v Dánsku. Soudní příkaz nařizoval dotčenému novináři vydat nesestříhanou verzi natočeného materiálu a jeho poznámky za účelem získání důkazního materiálu potřebného k zahájení trestního řízení s natočenými pedofily. Většina osob nevěděla, že jsou nahrávány.</a:t>
            </a:r>
          </a:p>
          <a:p>
            <a:r>
              <a:rPr lang="cs-CZ" sz="1200" baseline="0" dirty="0" smtClean="0">
                <a:solidFill>
                  <a:schemeClr val="bg1"/>
                </a:solidFill>
                <a:latin typeface="Arial" pitchFamily="34" charset="0"/>
                <a:cs typeface="Arial" pitchFamily="34" charset="0"/>
              </a:rPr>
              <a:t>ESLP: neshledal porušení čl. 10 EÚLP a shledal soudní příkaz přiměřeným vzhledem k důležitosti veřejného zájmu na odhalení tak závažného trestného činu jako je pedofilie. Filmová společnost nebyla nucena prozradit své novinářské zdroje, ale odevzdat rešeršní materiály. Rozdíl: prozrazení novinářských zdrojů = dotčena svoboda projevu novináře i jeho zdroje X odevzdání rešeršních materiálů = dotčena pouze svoboda projevu novináře</a:t>
            </a:r>
          </a:p>
          <a:p>
            <a:endParaRPr lang="cs-CZ" sz="1200" baseline="0" dirty="0" smtClean="0">
              <a:solidFill>
                <a:schemeClr val="bg1"/>
              </a:solidFill>
              <a:latin typeface="Arial" pitchFamily="34" charset="0"/>
              <a:cs typeface="Arial" pitchFamily="34" charset="0"/>
            </a:endParaRPr>
          </a:p>
          <a:p>
            <a:r>
              <a:rPr lang="cs-CZ" sz="1200" baseline="0" dirty="0" smtClean="0">
                <a:solidFill>
                  <a:schemeClr val="bg1"/>
                </a:solidFill>
                <a:latin typeface="Arial" pitchFamily="34" charset="0"/>
                <a:cs typeface="Arial" pitchFamily="34" charset="0"/>
              </a:rPr>
              <a:t>V dosavadní judikatuře se ESLP zatím vždy přiklonil na stranu stěžovatelů (a to i v případě, kdy byl zpochybněn úmysl a dobrá víra zdroje (</a:t>
            </a:r>
            <a:r>
              <a:rPr lang="cs-CZ" sz="1200" baseline="0" dirty="0" err="1" smtClean="0">
                <a:solidFill>
                  <a:schemeClr val="bg1"/>
                </a:solidFill>
                <a:latin typeface="Arial" pitchFamily="34" charset="0"/>
                <a:cs typeface="Arial" pitchFamily="34" charset="0"/>
              </a:rPr>
              <a:t>Financial</a:t>
            </a:r>
            <a:r>
              <a:rPr lang="cs-CZ" sz="1200" baseline="0" dirty="0" smtClean="0">
                <a:solidFill>
                  <a:schemeClr val="bg1"/>
                </a:solidFill>
                <a:latin typeface="Arial" pitchFamily="34" charset="0"/>
                <a:cs typeface="Arial" pitchFamily="34" charset="0"/>
              </a:rPr>
              <a:t> </a:t>
            </a:r>
            <a:r>
              <a:rPr lang="cs-CZ" sz="1200" baseline="0" dirty="0" err="1" smtClean="0">
                <a:solidFill>
                  <a:schemeClr val="bg1"/>
                </a:solidFill>
                <a:latin typeface="Arial" pitchFamily="34" charset="0"/>
                <a:cs typeface="Arial" pitchFamily="34" charset="0"/>
              </a:rPr>
              <a:t>Times</a:t>
            </a:r>
            <a:r>
              <a:rPr lang="cs-CZ" sz="1200" baseline="0" dirty="0" smtClean="0">
                <a:solidFill>
                  <a:schemeClr val="bg1"/>
                </a:solidFill>
                <a:latin typeface="Arial" pitchFamily="34" charset="0"/>
                <a:cs typeface="Arial" pitchFamily="34" charset="0"/>
              </a:rPr>
              <a:t> LTD a další proti Spojenému království)), protože svobodný tisk plní funkci základního kontrolního mechanismu demokratického státu.</a:t>
            </a:r>
          </a:p>
        </p:txBody>
      </p:sp>
      <p:sp>
        <p:nvSpPr>
          <p:cNvPr id="4" name="Zástupný symbol pro číslo snímku 3"/>
          <p:cNvSpPr>
            <a:spLocks noGrp="1"/>
          </p:cNvSpPr>
          <p:nvPr>
            <p:ph type="sldNum" sz="quarter" idx="10"/>
          </p:nvPr>
        </p:nvSpPr>
        <p:spPr/>
        <p:txBody>
          <a:bodyPr/>
          <a:lstStyle/>
          <a:p>
            <a:fld id="{6F2FA4EA-8675-4339-8941-EE5C99B38DBC}"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14</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Při posuzování aplikace čl. 8 EÚLP není podstatné,</a:t>
            </a:r>
            <a:r>
              <a:rPr lang="cs-CZ" baseline="0" dirty="0" smtClean="0"/>
              <a:t> že zákrok byl pro pacienta prospěšný. Zásahem bude lékařský úkon provedený bez řádného souhlasu pacienta i v případě, že neposkytnutí této péče by vedlo ke smrti pacienta. (viz dále </a:t>
            </a:r>
            <a:r>
              <a:rPr lang="cs-CZ" baseline="0" dirty="0" err="1" smtClean="0"/>
              <a:t>Pretty</a:t>
            </a:r>
            <a:r>
              <a:rPr lang="cs-CZ" baseline="0" dirty="0" smtClean="0"/>
              <a:t> proti Spojenému království, 2002)</a:t>
            </a:r>
          </a:p>
          <a:p>
            <a:endParaRPr lang="cs-CZ" baseline="0" dirty="0" smtClean="0"/>
          </a:p>
          <a:p>
            <a:r>
              <a:rPr lang="cs-CZ" sz="1200" b="1" dirty="0" smtClean="0"/>
              <a:t>V. C. proti Slovensku, 2011 –</a:t>
            </a:r>
            <a:r>
              <a:rPr lang="cs-CZ" sz="1200" b="0" dirty="0" smtClean="0"/>
              <a:t>stěžovatelce byla provedena sterilizace bez informovaného</a:t>
            </a:r>
            <a:r>
              <a:rPr lang="cs-CZ" sz="1200" b="0" baseline="0" dirty="0" smtClean="0"/>
              <a:t> souhlasu. Soud shledal porušení článku 8 na základě toho, že stát nesplnil svůj pozitivní závazek přijmout odpovídající zákony, které účinně ochrání jednotlivce před zásahy do jeho reproduktivního zdraví. </a:t>
            </a:r>
          </a:p>
          <a:p>
            <a:r>
              <a:rPr lang="cs-CZ" sz="1200" b="0" baseline="0" dirty="0" smtClean="0"/>
              <a:t>Stejný případ také proti ČR – </a:t>
            </a:r>
            <a:r>
              <a:rPr lang="cs-CZ" sz="1200" b="1" baseline="0" dirty="0" err="1" smtClean="0"/>
              <a:t>Ferenčíková</a:t>
            </a:r>
            <a:r>
              <a:rPr lang="cs-CZ" sz="1200" b="1" baseline="0" dirty="0" smtClean="0"/>
              <a:t> proti české republice, 2011 </a:t>
            </a:r>
            <a:r>
              <a:rPr lang="cs-CZ" sz="1200" b="0" baseline="0" dirty="0" smtClean="0"/>
              <a:t>– došlo však ke smírnému urovnání a vláda stěžovatelce vyplatila 10.000 eur.</a:t>
            </a:r>
            <a:endParaRPr lang="cs-CZ" dirty="0"/>
          </a:p>
        </p:txBody>
      </p:sp>
      <p:sp>
        <p:nvSpPr>
          <p:cNvPr id="4" name="Zástupný symbol pro číslo snímku 3"/>
          <p:cNvSpPr>
            <a:spLocks noGrp="1"/>
          </p:cNvSpPr>
          <p:nvPr>
            <p:ph type="sldNum" sz="quarter" idx="10"/>
          </p:nvPr>
        </p:nvSpPr>
        <p:spPr/>
        <p:txBody>
          <a:bodyPr/>
          <a:lstStyle/>
          <a:p>
            <a:fld id="{6F2FA4EA-8675-4339-8941-EE5C99B38DBC}"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F2FA4EA-8675-4339-8941-EE5C99B38DBC}" type="slidenum">
              <a:rPr lang="en-GB" smtClean="0"/>
              <a:pPr/>
              <a:t>16</a:t>
            </a:fld>
            <a:endParaRPr lang="en-GB"/>
          </a:p>
        </p:txBody>
      </p:sp>
    </p:spTree>
    <p:extLst>
      <p:ext uri="{BB962C8B-B14F-4D97-AF65-F5344CB8AC3E}">
        <p14:creationId xmlns:p14="http://schemas.microsoft.com/office/powerpoint/2010/main" val="261575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b="0" dirty="0" smtClean="0"/>
              <a:t>ESLP:</a:t>
            </a:r>
            <a:r>
              <a:rPr lang="cs-CZ" b="0" baseline="0" dirty="0" smtClean="0"/>
              <a:t> stojí proti sobě protichůdné zájmy; jedná se o citlivou otázku a státy mají široký prostor pro uvážení, ale musí zajistit, aby asistovaná sebevražda nebyla zneužívána.</a:t>
            </a:r>
          </a:p>
          <a:p>
            <a:r>
              <a:rPr lang="cs-CZ" b="0" baseline="0" dirty="0" smtClean="0"/>
              <a:t>Cit. z  </a:t>
            </a:r>
            <a:r>
              <a:rPr lang="cs-CZ" b="0" baseline="0" dirty="0" err="1" smtClean="0"/>
              <a:t>Pretty</a:t>
            </a:r>
            <a:r>
              <a:rPr lang="cs-CZ" b="0" baseline="0" dirty="0" smtClean="0"/>
              <a:t> proti VB: </a:t>
            </a:r>
            <a:r>
              <a:rPr lang="cs-CZ" b="0" i="1" baseline="0" dirty="0" smtClean="0"/>
              <a:t>„Dotčený zákon (trestající asistenci na sebevraždě) byl navržen pro ochranu života tím, že chrání slabé a zranitelné, a to zejména ty, kteří nejsou ve stavu, aby mohli přijímat informovaná rozhodnutí ohledně činů vedoucích k ukončení života nebo pomoci při ukončení života. Nepochybně stav nevyléčitelně nemocných osob se bude lišit. Ale mnozí budou zranitelní a je to zranitelnost této skupiny, která odůvodňuje příslušný zákon. Je především na státech, aby posoudily rizika a pravděpodobnost výskytu zneužívání v případě, že obecný zákaz asistované sebevraždy by byl uvolněn, nebo z něj vytvořeny výjimky. Riziko zneužití jasně existuje, bez ohledu na argumenty týkající se možnosti záruk a ochranných postupů…“</a:t>
            </a:r>
          </a:p>
          <a:p>
            <a:r>
              <a:rPr lang="cs-CZ" b="0" i="1" baseline="0" dirty="0" smtClean="0"/>
              <a:t>-</a:t>
            </a:r>
            <a:r>
              <a:rPr lang="cs-CZ" b="0" i="0" baseline="0" dirty="0" smtClean="0"/>
              <a:t> podobným případem jsou interrupce (Soud stěžovatelkám také nevyhověl s odkazem na široké uvážení jednotlivých států – př. </a:t>
            </a:r>
            <a:r>
              <a:rPr lang="cs-CZ" b="0" i="0" baseline="0" dirty="0" err="1" smtClean="0"/>
              <a:t>Tysiac</a:t>
            </a:r>
            <a:r>
              <a:rPr lang="cs-CZ" b="0" i="0" baseline="0" dirty="0" smtClean="0"/>
              <a:t> proti Polsku)</a:t>
            </a:r>
            <a:endParaRPr lang="cs-CZ" b="0" i="1" dirty="0" smtClean="0"/>
          </a:p>
          <a:p>
            <a:endParaRPr lang="cs-CZ" b="1" dirty="0" smtClean="0"/>
          </a:p>
          <a:p>
            <a:r>
              <a:rPr lang="cs-CZ" b="1" dirty="0" err="1" smtClean="0"/>
              <a:t>Pretty</a:t>
            </a:r>
            <a:r>
              <a:rPr lang="cs-CZ" b="1" dirty="0" smtClean="0"/>
              <a:t> proti Spojenému království , 2002 </a:t>
            </a:r>
            <a:r>
              <a:rPr lang="cs-CZ" dirty="0" smtClean="0"/>
              <a:t>– stěžovatelka trpěla rychle postupující nemocí nervové soustavy</a:t>
            </a:r>
            <a:r>
              <a:rPr lang="cs-CZ" baseline="0" dirty="0" smtClean="0"/>
              <a:t>, při které jí postupně  ochabovaly svaly, které také přestávala ovládat. Smrt u těchto pacientů obvykle nastávala udušením v důsledku ochabnutí dýchacích svalů. V době stížnosti byla již stěžovatelka ochrnuta od krku dolů a nemohla tedy sama spáchat sebevraždu. Asistence při sebevraždě byla v Anglii trestným činem a britské orgány jí odmítli dát příslib, že když jí manžel při sebevraždě pomůže, tak jej nebudou stíhat.</a:t>
            </a:r>
          </a:p>
          <a:p>
            <a:r>
              <a:rPr lang="cs-CZ" baseline="0" dirty="0" smtClean="0"/>
              <a:t>ESLP: zájem společnosti na ochraně života vs. osobní autonomie stěžovatelky sama rozhodnout o ukončení svého života. Soud neshledat zásah do práv stěžovatelky nepřiměřeným.</a:t>
            </a:r>
          </a:p>
          <a:p>
            <a:endParaRPr lang="cs-CZ" baseline="0" dirty="0" smtClean="0"/>
          </a:p>
          <a:p>
            <a:r>
              <a:rPr lang="cs-CZ" b="1" baseline="0" dirty="0" err="1" smtClean="0"/>
              <a:t>Haas</a:t>
            </a:r>
            <a:r>
              <a:rPr lang="cs-CZ" b="1" baseline="0" dirty="0" smtClean="0"/>
              <a:t> proti Švýcarsku </a:t>
            </a:r>
            <a:r>
              <a:rPr lang="cs-CZ" baseline="0" dirty="0" smtClean="0"/>
              <a:t>– nevyléčitelně nemocný stěžovatel chtěl získat léky, které by mu umožnily zemřít. Léky byly ovšem pouze na předpis a lékaři mu je odmítli předepsat.</a:t>
            </a:r>
          </a:p>
          <a:p>
            <a:r>
              <a:rPr lang="cs-CZ" baseline="0" dirty="0" smtClean="0"/>
              <a:t>ESLP zamítl stížnost, protože dostupnost takových léků pouze na předpis je důležitou zárukou proti zneužití a nemůže být v rozporu s čl. 8 EÚLP.</a:t>
            </a:r>
            <a:endParaRPr lang="cs-CZ" dirty="0"/>
          </a:p>
        </p:txBody>
      </p:sp>
      <p:sp>
        <p:nvSpPr>
          <p:cNvPr id="4" name="Zástupný symbol pro číslo snímku 3"/>
          <p:cNvSpPr>
            <a:spLocks noGrp="1"/>
          </p:cNvSpPr>
          <p:nvPr>
            <p:ph type="sldNum" sz="quarter" idx="10"/>
          </p:nvPr>
        </p:nvSpPr>
        <p:spPr/>
        <p:txBody>
          <a:bodyPr/>
          <a:lstStyle/>
          <a:p>
            <a:fld id="{6F2FA4EA-8675-4339-8941-EE5C99B38DBC}"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18</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19</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byt, garáže, sklepy, terasy, půdy, dvory, zahrady, pronajatý hotelový pokoj, obytné přívěsy, auta</a:t>
            </a:r>
            <a:endParaRPr lang="en-US" sz="1200" kern="1200" dirty="0" smtClean="0">
              <a:solidFill>
                <a:schemeClr val="tx1"/>
              </a:solidFill>
              <a:effectLst/>
              <a:latin typeface="Arial" charset="0"/>
              <a:ea typeface="+mn-ea"/>
              <a:cs typeface="Arial" charset="0"/>
            </a:endParaRPr>
          </a:p>
          <a:p>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pPr/>
              <a:t>2</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Joseph </a:t>
            </a:r>
            <a:r>
              <a:rPr lang="cs-CZ" sz="1200" kern="1200" dirty="0" err="1" smtClean="0">
                <a:solidFill>
                  <a:schemeClr val="tx1"/>
                </a:solidFill>
                <a:effectLst/>
                <a:latin typeface="Arial" charset="0"/>
                <a:ea typeface="+mn-ea"/>
                <a:cs typeface="Arial" charset="0"/>
              </a:rPr>
              <a:t>Halevi</a:t>
            </a:r>
            <a:r>
              <a:rPr lang="cs-CZ" sz="1200" kern="1200" dirty="0" smtClean="0">
                <a:solidFill>
                  <a:schemeClr val="tx1"/>
                </a:solidFill>
                <a:effectLst/>
                <a:latin typeface="Arial" charset="0"/>
                <a:ea typeface="+mn-ea"/>
                <a:cs typeface="Arial" charset="0"/>
              </a:rPr>
              <a:t> </a:t>
            </a:r>
            <a:r>
              <a:rPr lang="cs-CZ" sz="1200" kern="1200" dirty="0" err="1" smtClean="0">
                <a:solidFill>
                  <a:schemeClr val="tx1"/>
                </a:solidFill>
                <a:effectLst/>
                <a:latin typeface="Arial" charset="0"/>
                <a:ea typeface="+mn-ea"/>
                <a:cs typeface="Arial" charset="0"/>
              </a:rPr>
              <a:t>Horowitz</a:t>
            </a:r>
            <a:endParaRPr lang="cs-CZ" sz="1200" kern="1200" dirty="0" smtClean="0">
              <a:solidFill>
                <a:schemeClr val="tx1"/>
              </a:solidFill>
              <a:effectLst/>
              <a:latin typeface="Arial" charset="0"/>
              <a:ea typeface="+mn-ea"/>
              <a:cs typeface="Arial" charset="0"/>
            </a:endParaRPr>
          </a:p>
          <a:p>
            <a:endParaRPr lang="cs-CZ"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prof. </a:t>
            </a:r>
            <a:r>
              <a:rPr lang="cs-CZ" sz="1200" kern="1200" dirty="0" err="1" smtClean="0">
                <a:solidFill>
                  <a:schemeClr val="tx1"/>
                </a:solidFill>
                <a:effectLst/>
                <a:latin typeface="Arial" charset="0"/>
                <a:ea typeface="+mn-ea"/>
                <a:cs typeface="Arial" charset="0"/>
              </a:rPr>
              <a:t>Weiler</a:t>
            </a:r>
            <a:r>
              <a:rPr lang="cs-CZ" sz="1200" kern="1200" dirty="0" smtClean="0">
                <a:solidFill>
                  <a:schemeClr val="tx1"/>
                </a:solidFill>
                <a:effectLst/>
                <a:latin typeface="Arial" charset="0"/>
                <a:ea typeface="+mn-ea"/>
                <a:cs typeface="Arial" charset="0"/>
              </a:rPr>
              <a:t>: </a:t>
            </a:r>
            <a:r>
              <a:rPr lang="cs-CZ" sz="1200" i="1" kern="1200" dirty="0" smtClean="0">
                <a:solidFill>
                  <a:schemeClr val="tx1"/>
                </a:solidFill>
                <a:effectLst/>
                <a:latin typeface="Arial" charset="0"/>
                <a:ea typeface="+mn-ea"/>
                <a:cs typeface="Arial" charset="0"/>
              </a:rPr>
              <a:t>„Maximalistický přístup k lidským právům má za následek minimalistický přístup k zájmům společenství jako celku.“</a:t>
            </a:r>
            <a:endParaRPr lang="en-US" sz="1200" kern="1200" dirty="0" smtClean="0">
              <a:solidFill>
                <a:schemeClr val="tx1"/>
              </a:solidFill>
              <a:effectLst/>
              <a:latin typeface="Arial" charset="0"/>
              <a:ea typeface="+mn-ea"/>
              <a:cs typeface="Arial" charset="0"/>
            </a:endParaRPr>
          </a:p>
          <a:p>
            <a:r>
              <a:rPr lang="cs-CZ" sz="1200" b="1"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Bohumil </a:t>
            </a:r>
            <a:r>
              <a:rPr lang="cs-CZ" sz="1200" kern="1200" dirty="0" err="1" smtClean="0">
                <a:solidFill>
                  <a:schemeClr val="tx1"/>
                </a:solidFill>
                <a:effectLst/>
                <a:latin typeface="Arial" charset="0"/>
                <a:ea typeface="+mn-ea"/>
                <a:cs typeface="Arial" charset="0"/>
              </a:rPr>
              <a:t>Repík</a:t>
            </a:r>
            <a:r>
              <a:rPr lang="cs-CZ" sz="1200" kern="1200" dirty="0" smtClean="0">
                <a:solidFill>
                  <a:schemeClr val="tx1"/>
                </a:solidFill>
                <a:effectLst/>
                <a:latin typeface="Arial" charset="0"/>
                <a:ea typeface="+mn-ea"/>
                <a:cs typeface="Arial" charset="0"/>
              </a:rPr>
              <a:t>: </a:t>
            </a:r>
            <a:r>
              <a:rPr lang="cs-CZ" sz="1200" i="1" kern="1200" dirty="0" smtClean="0">
                <a:solidFill>
                  <a:schemeClr val="tx1"/>
                </a:solidFill>
                <a:effectLst/>
                <a:latin typeface="Arial" charset="0"/>
                <a:ea typeface="+mn-ea"/>
                <a:cs typeface="Arial" charset="0"/>
              </a:rPr>
              <a:t>„Největší nebezpečí pro demokracii představuje přehnaná reakce na její ohrožení.“</a:t>
            </a:r>
            <a:endParaRPr lang="en-US" sz="1200" kern="1200" dirty="0" smtClean="0">
              <a:solidFill>
                <a:schemeClr val="tx1"/>
              </a:solidFill>
              <a:effectLst/>
              <a:latin typeface="Arial" charset="0"/>
              <a:ea typeface="+mn-ea"/>
              <a:cs typeface="Arial" charset="0"/>
            </a:endParaRPr>
          </a:p>
          <a:p>
            <a:r>
              <a:rPr lang="cs-CZ" sz="1200" b="1"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a:t>
            </a:r>
            <a:r>
              <a:rPr lang="cs-CZ" sz="1200" kern="1200" dirty="0" err="1" smtClean="0">
                <a:solidFill>
                  <a:schemeClr val="tx1"/>
                </a:solidFill>
                <a:effectLst/>
                <a:latin typeface="Arial" charset="0"/>
                <a:ea typeface="+mn-ea"/>
                <a:cs typeface="Arial" charset="0"/>
              </a:rPr>
              <a:t>Orwell</a:t>
            </a:r>
            <a:r>
              <a:rPr lang="cs-CZ" sz="1200" kern="1200" dirty="0" smtClean="0">
                <a:solidFill>
                  <a:schemeClr val="tx1"/>
                </a:solidFill>
                <a:effectLst/>
                <a:latin typeface="Arial" charset="0"/>
                <a:ea typeface="+mn-ea"/>
                <a:cs typeface="Arial" charset="0"/>
              </a:rPr>
              <a:t> 1984)</a:t>
            </a:r>
            <a:endParaRPr lang="en-US" sz="1200" kern="1200" dirty="0" smtClean="0">
              <a:solidFill>
                <a:schemeClr val="tx1"/>
              </a:solidFill>
              <a:effectLst/>
              <a:latin typeface="Arial" charset="0"/>
              <a:ea typeface="+mn-ea"/>
              <a:cs typeface="Arial" charset="0"/>
            </a:endParaRPr>
          </a:p>
          <a:p>
            <a:pPr marL="0" indent="0" eaLnBrk="1" hangingPunct="1">
              <a:buNone/>
            </a:pPr>
            <a:endParaRPr lang="cs-CZ" sz="800"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20</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byt, garáže, sklepy, terasy, půdy, dvory, zahrady, pronajatý hotelový pokoj, obytné přívěsy, auta</a:t>
            </a:r>
            <a:endParaRPr lang="en-US" sz="1200" kern="1200" smtClean="0">
              <a:solidFill>
                <a:schemeClr val="tx1"/>
              </a:solidFill>
              <a:effectLst/>
              <a:latin typeface="Arial" charset="0"/>
              <a:ea typeface="+mn-ea"/>
              <a:cs typeface="Arial" charset="0"/>
            </a:endParaRPr>
          </a:p>
          <a:p>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21</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byt, garáže, sklepy, terasy, půdy, dvory, zahrady, pronajatý hotelový pokoj, obytné přívěsy, auta</a:t>
            </a:r>
            <a:endParaRPr lang="en-US" sz="1200" kern="1200" smtClean="0">
              <a:solidFill>
                <a:schemeClr val="tx1"/>
              </a:solidFill>
              <a:effectLst/>
              <a:latin typeface="Arial" charset="0"/>
              <a:ea typeface="+mn-ea"/>
              <a:cs typeface="Arial" charset="0"/>
            </a:endParaRPr>
          </a:p>
          <a:p>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22</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lvl="0"/>
            <a:endParaRPr lang="cs-CZ" sz="800" kern="1200" dirty="0">
              <a:solidFill>
                <a:schemeClr val="tx1"/>
              </a:solidFill>
              <a:effectLst/>
              <a:latin typeface="Arial" charset="0"/>
              <a:ea typeface="+mn-ea"/>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pPr/>
              <a:t>23</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Druhý senát Ústavního soudu nepovažoval za ústavně konformní, aby trestní řád jako zákonný předpis upravující v trestních věcech stanovený postup (§ 82 a násl.) určoval podmínky, za nichž je přípustné narušit právo každého jednotlivce na soukromí výkonem domovní prohlídky (§ 83) odlišně (přísněji) než v případě výkonu prohlídky jiných prostor a pozemků (§ 83a), ačkoliv prohlídka jiných prostor nepochybně rovněž představuje zásah do práva každého jednotlivce na soukromí, a to v obdobném rozsahu jako v případě domovní prohlídky. </a:t>
            </a:r>
            <a:endParaRPr lang="en-US" sz="1200" kern="1200" dirty="0">
              <a:solidFill>
                <a:schemeClr val="tx1"/>
              </a:solidFill>
              <a:effectLst/>
              <a:latin typeface="Arial" charset="0"/>
              <a:ea typeface="+mn-ea"/>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24</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Při posuzování nestrannosti a nezávislosti nelze zcela odhlédnout ani od jevové stránky věci, kdy je za validní kritérium považováno i </a:t>
            </a:r>
            <a:r>
              <a:rPr lang="cs-CZ" sz="1200" b="1" kern="1200" dirty="0" smtClean="0">
                <a:solidFill>
                  <a:schemeClr val="tx1"/>
                </a:solidFill>
                <a:effectLst/>
                <a:latin typeface="Arial" charset="0"/>
                <a:ea typeface="+mn-ea"/>
                <a:cs typeface="Arial" charset="0"/>
              </a:rPr>
              <a:t>tzv. zdání nezávislosti a nestrannosti</a:t>
            </a:r>
            <a:r>
              <a:rPr lang="cs-CZ" sz="1200" kern="1200" dirty="0" smtClean="0">
                <a:solidFill>
                  <a:schemeClr val="tx1"/>
                </a:solidFill>
                <a:effectLst/>
                <a:latin typeface="Arial" charset="0"/>
                <a:ea typeface="+mn-ea"/>
                <a:cs typeface="Arial" charset="0"/>
              </a:rPr>
              <a:t> pro třetí osoby, neboť právě tento aspekt je důležitý pro zaručení důvěry v soudní rozhodování.</a:t>
            </a:r>
            <a:endParaRPr lang="en-US" sz="1200" kern="1200" dirty="0">
              <a:solidFill>
                <a:schemeClr val="tx1"/>
              </a:solidFill>
              <a:effectLst/>
              <a:latin typeface="Arial" charset="0"/>
              <a:ea typeface="+mn-ea"/>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25</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Je totiž obecně známou a sdílenou zkušeností (zejména z dob před rokem 1989), že se právě v takovém prostoru mnohdy realizoval soukromý život skrze uschování věcí, jež měly zůstat skryty očím veřejnosti a mnohdy především veřejné moci.</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odlišné stanovisko:</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V souladu s všeobecně uznávanou zásadou, že zákonodárce může i „obyčejným“ zákonem upravit silnější ochranu základních práv a svobod, než jaká je vyžadována ústavními předpisy nebo mezinárodní smlouvou, obsahuje český trestní řád několik dalších případů, v nichž svěřil rozhodování o zásazích do základních práv v přípravném řízení soudu. Takovými případy jsou omezení obviněného ve výkonu trestu odnětí svobody podle § 74a, souhlas s otevřením zásilky podle § 87 odst. 1, nařízení odposlechu a záznamu telekomunikačního provozu podle § 88 odst. 2, příkaz k zjištění údajů o telekomunikačním provozu podle § 88a odst. 1, nařízení pozorování obviněného ve zdravotním ústavu podle § 116 odst. 2, povolení ke sledování, pokud má být zasahováno do nedotknutelnosti obydlí, do listovního tajemství nebo zjišťován obsah jiných písemností a záznamů uchovávaných v soukromí za použití technických prostředků podle § 158d odst. 3 a povolení k použití agenta podle § 158e odst. 4 </a:t>
            </a:r>
            <a:r>
              <a:rPr lang="cs-CZ" sz="1200" kern="1200" dirty="0" err="1" smtClean="0">
                <a:solidFill>
                  <a:schemeClr val="tx1"/>
                </a:solidFill>
                <a:effectLst/>
                <a:latin typeface="Arial" charset="0"/>
                <a:ea typeface="+mn-ea"/>
                <a:cs typeface="Arial" charset="0"/>
              </a:rPr>
              <a:t>tr</a:t>
            </a:r>
            <a:r>
              <a:rPr lang="cs-CZ" sz="1200" kern="1200" dirty="0" smtClean="0">
                <a:solidFill>
                  <a:schemeClr val="tx1"/>
                </a:solidFill>
                <a:effectLst/>
                <a:latin typeface="Arial" charset="0"/>
                <a:ea typeface="+mn-ea"/>
                <a:cs typeface="Arial" charset="0"/>
              </a:rPr>
              <a:t>. řádu. Jak patrno, zákonodárce tak učinil (nad rámec ústavních předpisů) jen v několika málo případech mimořádně intenzivních zásahů do základních práv a svobod.</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Pokládáme za vhodné upozornit na nebezpečí, že neúměrné rozšiřování počtu úkonů, k jejichž provedení v přípravném řízení bude vyžadován souhlas soudce, se paradoxně může obrátit proti principům spravedlivého procesu, a v důsledku toho i v neprospěch obviněného. Ze staleté zkušenosti získané z neblahé historie tzv. inkvizičního typu trestního řízení vyplývá, že silná ingerence soudce do přípravného řízení de facto posiluje roli přípravného řízení a zeslabuje význam hlavního líčení a soudního stadia vůbec. Na výsledky dokazování v přípravném řízení uskutečněného za účasti soudce se totiž pohlíží nekriticky, apriorně se předpokládá jejich zvýšená věrohodnost a tyto výsledky se dalekosáhle přenášejí do soudního stadia a ovlivňují soudní rozhodnutí. Kontrolní funkce hlavního líčení, v němž by mělo spočívat těžiště dokazování, se tím fakticky oslabuje. Posilování přípravného řízení vede k degradaci hlavního líčení, které se mění na „pouhé divadlo“ nebo „přívěsek“ přípravného řízení, jak oprávněně kritizuje např. rakouský </a:t>
            </a:r>
            <a:r>
              <a:rPr lang="cs-CZ" sz="1200" kern="1200" dirty="0" err="1" smtClean="0">
                <a:solidFill>
                  <a:schemeClr val="tx1"/>
                </a:solidFill>
                <a:effectLst/>
                <a:latin typeface="Arial" charset="0"/>
                <a:ea typeface="+mn-ea"/>
                <a:cs typeface="Arial" charset="0"/>
              </a:rPr>
              <a:t>procesualista</a:t>
            </a:r>
            <a:r>
              <a:rPr lang="cs-CZ" sz="1200" kern="1200" dirty="0" smtClean="0">
                <a:solidFill>
                  <a:schemeClr val="tx1"/>
                </a:solidFill>
                <a:effectLst/>
                <a:latin typeface="Arial" charset="0"/>
                <a:ea typeface="+mn-ea"/>
                <a:cs typeface="Arial" charset="0"/>
              </a:rPr>
              <a:t> Reinhard </a:t>
            </a:r>
            <a:r>
              <a:rPr lang="cs-CZ" sz="1200" kern="1200" dirty="0" err="1" smtClean="0">
                <a:solidFill>
                  <a:schemeClr val="tx1"/>
                </a:solidFill>
                <a:effectLst/>
                <a:latin typeface="Arial" charset="0"/>
                <a:ea typeface="+mn-ea"/>
                <a:cs typeface="Arial" charset="0"/>
              </a:rPr>
              <a:t>Moos</a:t>
            </a:r>
            <a:r>
              <a:rPr lang="cs-CZ" sz="1200" kern="1200" dirty="0" smtClean="0">
                <a:solidFill>
                  <a:schemeClr val="tx1"/>
                </a:solidFill>
                <a:effectLst/>
                <a:latin typeface="Arial" charset="0"/>
                <a:ea typeface="+mn-ea"/>
                <a:cs typeface="Arial" charset="0"/>
              </a:rPr>
              <a:t> (</a:t>
            </a:r>
            <a:r>
              <a:rPr lang="cs-CZ" sz="1200" kern="1200" dirty="0" err="1" smtClean="0">
                <a:solidFill>
                  <a:schemeClr val="tx1"/>
                </a:solidFill>
                <a:effectLst/>
                <a:latin typeface="Arial" charset="0"/>
                <a:ea typeface="+mn-ea"/>
                <a:cs typeface="Arial" charset="0"/>
              </a:rPr>
              <a:t>Moos</a:t>
            </a:r>
            <a:r>
              <a:rPr lang="cs-CZ" sz="1200" kern="1200" dirty="0" smtClean="0">
                <a:solidFill>
                  <a:schemeClr val="tx1"/>
                </a:solidFill>
                <a:effectLst/>
                <a:latin typeface="Arial" charset="0"/>
                <a:ea typeface="+mn-ea"/>
                <a:cs typeface="Arial" charset="0"/>
              </a:rPr>
              <a:t>, R.: Der </a:t>
            </a:r>
            <a:r>
              <a:rPr lang="cs-CZ" sz="1200" kern="1200" dirty="0" err="1" smtClean="0">
                <a:solidFill>
                  <a:schemeClr val="tx1"/>
                </a:solidFill>
                <a:effectLst/>
                <a:latin typeface="Arial" charset="0"/>
                <a:ea typeface="+mn-ea"/>
                <a:cs typeface="Arial" charset="0"/>
              </a:rPr>
              <a:t>Strafprozess</a:t>
            </a:r>
            <a:r>
              <a:rPr lang="cs-CZ" sz="1200" kern="1200" dirty="0" smtClean="0">
                <a:solidFill>
                  <a:schemeClr val="tx1"/>
                </a:solidFill>
                <a:effectLst/>
                <a:latin typeface="Arial" charset="0"/>
                <a:ea typeface="+mn-ea"/>
                <a:cs typeface="Arial" charset="0"/>
              </a:rPr>
              <a:t> </a:t>
            </a:r>
            <a:r>
              <a:rPr lang="cs-CZ" sz="1200" kern="1200" dirty="0" err="1" smtClean="0">
                <a:solidFill>
                  <a:schemeClr val="tx1"/>
                </a:solidFill>
                <a:effectLst/>
                <a:latin typeface="Arial" charset="0"/>
                <a:ea typeface="+mn-ea"/>
                <a:cs typeface="Arial" charset="0"/>
              </a:rPr>
              <a:t>im</a:t>
            </a:r>
            <a:r>
              <a:rPr lang="cs-CZ" sz="1200" kern="1200" dirty="0" smtClean="0">
                <a:solidFill>
                  <a:schemeClr val="tx1"/>
                </a:solidFill>
                <a:effectLst/>
                <a:latin typeface="Arial" charset="0"/>
                <a:ea typeface="+mn-ea"/>
                <a:cs typeface="Arial" charset="0"/>
              </a:rPr>
              <a:t> </a:t>
            </a:r>
            <a:r>
              <a:rPr lang="cs-CZ" sz="1200" kern="1200" dirty="0" err="1" smtClean="0">
                <a:solidFill>
                  <a:schemeClr val="tx1"/>
                </a:solidFill>
                <a:effectLst/>
                <a:latin typeface="Arial" charset="0"/>
                <a:ea typeface="+mn-ea"/>
                <a:cs typeface="Arial" charset="0"/>
              </a:rPr>
              <a:t>Spiegel</a:t>
            </a:r>
            <a:r>
              <a:rPr lang="cs-CZ" sz="1200" kern="1200" dirty="0" smtClean="0">
                <a:solidFill>
                  <a:schemeClr val="tx1"/>
                </a:solidFill>
                <a:effectLst/>
                <a:latin typeface="Arial" charset="0"/>
                <a:ea typeface="+mn-ea"/>
                <a:cs typeface="Arial" charset="0"/>
              </a:rPr>
              <a:t> </a:t>
            </a:r>
            <a:r>
              <a:rPr lang="cs-CZ" sz="1200" kern="1200" dirty="0" err="1" smtClean="0">
                <a:solidFill>
                  <a:schemeClr val="tx1"/>
                </a:solidFill>
                <a:effectLst/>
                <a:latin typeface="Arial" charset="0"/>
                <a:ea typeface="+mn-ea"/>
                <a:cs typeface="Arial" charset="0"/>
              </a:rPr>
              <a:t>ausländischer</a:t>
            </a:r>
            <a:r>
              <a:rPr lang="cs-CZ" sz="1200" kern="1200" dirty="0" smtClean="0">
                <a:solidFill>
                  <a:schemeClr val="tx1"/>
                </a:solidFill>
                <a:effectLst/>
                <a:latin typeface="Arial" charset="0"/>
                <a:ea typeface="+mn-ea"/>
                <a:cs typeface="Arial" charset="0"/>
              </a:rPr>
              <a:t> </a:t>
            </a:r>
            <a:r>
              <a:rPr lang="cs-CZ" sz="1200" kern="1200" dirty="0" err="1" smtClean="0">
                <a:solidFill>
                  <a:schemeClr val="tx1"/>
                </a:solidFill>
                <a:effectLst/>
                <a:latin typeface="Arial" charset="0"/>
                <a:ea typeface="+mn-ea"/>
                <a:cs typeface="Arial" charset="0"/>
              </a:rPr>
              <a:t>Verfahrensordnungen</a:t>
            </a:r>
            <a:r>
              <a:rPr lang="cs-CZ" sz="1200" kern="1200" dirty="0" smtClean="0">
                <a:solidFill>
                  <a:schemeClr val="tx1"/>
                </a:solidFill>
                <a:effectLst/>
                <a:latin typeface="Arial" charset="0"/>
                <a:ea typeface="+mn-ea"/>
                <a:cs typeface="Arial" charset="0"/>
              </a:rPr>
              <a:t>. </a:t>
            </a:r>
            <a:r>
              <a:rPr lang="cs-CZ" sz="1200" kern="1200" dirty="0" err="1" smtClean="0">
                <a:solidFill>
                  <a:schemeClr val="tx1"/>
                </a:solidFill>
                <a:effectLst/>
                <a:latin typeface="Arial" charset="0"/>
                <a:ea typeface="+mn-ea"/>
                <a:cs typeface="Arial" charset="0"/>
              </a:rPr>
              <a:t>Berlin</a:t>
            </a:r>
            <a:r>
              <a:rPr lang="cs-CZ" sz="1200" kern="1200" dirty="0" smtClean="0">
                <a:solidFill>
                  <a:schemeClr val="tx1"/>
                </a:solidFill>
                <a:effectLst/>
                <a:latin typeface="Arial" charset="0"/>
                <a:ea typeface="+mn-ea"/>
                <a:cs typeface="Arial" charset="0"/>
              </a:rPr>
              <a:t> : H. Jung, 1990, s. 53.). I to je jeden z důvodů, proč je institut vyšetřujícího soudce v systémech kontinentálního trestního procesu v posledních desetiletích na ústupu a v řadě evropských zemí byl zcela odstraněn (např. v Německu v roce 1974, v Itálii v roce 1988). Blíže k těmto trendům viz </a:t>
            </a:r>
            <a:r>
              <a:rPr lang="cs-CZ" sz="1200" kern="1200" dirty="0" err="1" smtClean="0">
                <a:solidFill>
                  <a:schemeClr val="tx1"/>
                </a:solidFill>
                <a:effectLst/>
                <a:latin typeface="Arial" charset="0"/>
                <a:ea typeface="+mn-ea"/>
                <a:cs typeface="Arial" charset="0"/>
              </a:rPr>
              <a:t>Repík</a:t>
            </a:r>
            <a:r>
              <a:rPr lang="cs-CZ" sz="1200" kern="1200" dirty="0" smtClean="0">
                <a:solidFill>
                  <a:schemeClr val="tx1"/>
                </a:solidFill>
                <a:effectLst/>
                <a:latin typeface="Arial" charset="0"/>
                <a:ea typeface="+mn-ea"/>
                <a:cs typeface="Arial" charset="0"/>
              </a:rPr>
              <a:t>, B.: Mezinárodní konference o ochraně lidských práv při výkonu trestní spravedlnosti v postkomunistických zemích. Právo a zákonnost, č. 4/1992, s. 249.</a:t>
            </a:r>
          </a:p>
          <a:p>
            <a:endParaRPr lang="cs-CZ"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s-CZ" sz="1200" b="1" u="sng" kern="1200" dirty="0" smtClean="0">
                <a:solidFill>
                  <a:schemeClr val="tx1"/>
                </a:solidFill>
                <a:effectLst/>
                <a:latin typeface="Arial" charset="0"/>
                <a:ea typeface="+mn-ea"/>
                <a:cs typeface="Arial" charset="0"/>
              </a:rPr>
              <a:t>K nestrannosti soudce:</a:t>
            </a:r>
          </a:p>
          <a:p>
            <a:pPr marL="0" marR="0" indent="0" algn="l" defTabSz="914400" rtl="0" eaLnBrk="0" fontAlgn="base" latinLnBrk="0" hangingPunct="0">
              <a:lnSpc>
                <a:spcPct val="100000"/>
              </a:lnSpc>
              <a:spcBef>
                <a:spcPct val="30000"/>
              </a:spcBef>
              <a:spcAft>
                <a:spcPct val="0"/>
              </a:spcAft>
              <a:buClrTx/>
              <a:buSzTx/>
              <a:buFontTx/>
              <a:buNone/>
              <a:tabLst/>
              <a:defRPr/>
            </a:pPr>
            <a:r>
              <a:rPr lang="cs-CZ" sz="1200" kern="1200" dirty="0" smtClean="0">
                <a:solidFill>
                  <a:schemeClr val="tx1"/>
                </a:solidFill>
                <a:effectLst/>
                <a:latin typeface="Arial" charset="0"/>
                <a:ea typeface="+mn-ea"/>
                <a:cs typeface="Arial" charset="0"/>
              </a:rPr>
              <a:t>Při posuzování nestrannosti a nezávislosti nelze zcela odhlédnout ani od jevové stránky věci, kdy je za validní kritérium považováno i </a:t>
            </a:r>
            <a:r>
              <a:rPr lang="cs-CZ" sz="1200" b="1" kern="1200" dirty="0" smtClean="0">
                <a:solidFill>
                  <a:schemeClr val="tx1"/>
                </a:solidFill>
                <a:effectLst/>
                <a:latin typeface="Arial" charset="0"/>
                <a:ea typeface="+mn-ea"/>
                <a:cs typeface="Arial" charset="0"/>
              </a:rPr>
              <a:t>tzv. zdání nezávislosti a nestrannosti</a:t>
            </a:r>
            <a:r>
              <a:rPr lang="cs-CZ" sz="1200" kern="1200" dirty="0" smtClean="0">
                <a:solidFill>
                  <a:schemeClr val="tx1"/>
                </a:solidFill>
                <a:effectLst/>
                <a:latin typeface="Arial" charset="0"/>
                <a:ea typeface="+mn-ea"/>
                <a:cs typeface="Arial" charset="0"/>
              </a:rPr>
              <a:t> pro třetí osoby, neboť právě tento aspekt je důležitý pro zaručení důvěry v soudní rozhodování.</a:t>
            </a:r>
            <a:endParaRPr lang="en-US" sz="1200" kern="1200" dirty="0" smtClean="0">
              <a:solidFill>
                <a:schemeClr val="tx1"/>
              </a:solidFill>
              <a:effectLst/>
              <a:latin typeface="Arial" charset="0"/>
              <a:ea typeface="+mn-ea"/>
              <a:cs typeface="Arial" charset="0"/>
            </a:endParaRPr>
          </a:p>
          <a:p>
            <a:endParaRPr lang="en-US" sz="1200" kern="1200" dirty="0">
              <a:solidFill>
                <a:schemeClr val="tx1"/>
              </a:solidFill>
              <a:effectLst/>
              <a:latin typeface="Arial" charset="0"/>
              <a:ea typeface="+mn-ea"/>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pPr/>
              <a:t>26</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b="1" u="sng" kern="1200" dirty="0" smtClean="0">
                <a:solidFill>
                  <a:schemeClr val="tx1"/>
                </a:solidFill>
                <a:effectLst/>
                <a:latin typeface="Arial" charset="0"/>
                <a:ea typeface="+mn-ea"/>
                <a:cs typeface="Arial" charset="0"/>
              </a:rPr>
              <a:t>GPS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Dle americké judikatury se jedná o prohlídku (u které je nutný souhlas soudce) jen tehdy, pokud je zařízení instalováno do auta na místě veřejně nepřístupném (zahrada atd.).</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Proti tomuto názoru stojí argument, že jsou tak lépe chráněni bohatí, neboť ti mají svá auta zaparkována tak, že se k nim policie nedostane.</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Dále také záleží na tom, jak dlouho sledování probíhalo. Čtyři týdny byly už moc.</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ESLP: </a:t>
            </a:r>
            <a:r>
              <a:rPr lang="cs-CZ" sz="1200" kern="1200" dirty="0" err="1" smtClean="0">
                <a:solidFill>
                  <a:schemeClr val="tx1"/>
                </a:solidFill>
                <a:effectLst/>
                <a:latin typeface="Arial" charset="0"/>
                <a:ea typeface="+mn-ea"/>
                <a:cs typeface="Arial" charset="0"/>
              </a:rPr>
              <a:t>Uzun</a:t>
            </a:r>
            <a:r>
              <a:rPr lang="cs-CZ" sz="1200" kern="1200" dirty="0" smtClean="0">
                <a:solidFill>
                  <a:schemeClr val="tx1"/>
                </a:solidFill>
                <a:effectLst/>
                <a:latin typeface="Arial" charset="0"/>
                <a:ea typeface="+mn-ea"/>
                <a:cs typeface="Arial" charset="0"/>
              </a:rPr>
              <a:t> proti Německu</a:t>
            </a:r>
            <a:endParaRPr lang="en-US" sz="1200" kern="1200" dirty="0">
              <a:solidFill>
                <a:schemeClr val="tx1"/>
              </a:solidFill>
              <a:effectLst/>
              <a:latin typeface="Arial" charset="0"/>
              <a:ea typeface="+mn-ea"/>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pPr/>
              <a:t>27</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b="1" kern="1200" dirty="0" smtClean="0">
                <a:solidFill>
                  <a:schemeClr val="tx1"/>
                </a:solidFill>
                <a:effectLst/>
                <a:latin typeface="Arial" charset="0"/>
                <a:ea typeface="+mn-ea"/>
                <a:cs typeface="Arial" charset="0"/>
              </a:rPr>
              <a:t>monitoring versus řízené provokace</a:t>
            </a:r>
            <a:endParaRPr lang="en-US" sz="1200" kern="1200" dirty="0" smtClean="0">
              <a:solidFill>
                <a:schemeClr val="tx1"/>
              </a:solidFill>
              <a:effectLst/>
              <a:latin typeface="Arial" charset="0"/>
              <a:ea typeface="+mn-ea"/>
              <a:cs typeface="Arial" charset="0"/>
            </a:endParaRPr>
          </a:p>
          <a:p>
            <a:r>
              <a:rPr lang="cs-CZ" sz="1200" b="1"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„Zásahy na soukromí omezily vyděračství jako trestnou činnost, neboť daleko výnosnější je prodat takovou informaci bulváru.“</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Bartoň:</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Řada zásahů do soukromí, které byly v poměrně nedávné době možné jen s obtížemi, je dnes mnohem snáze realizovatelné skrze dokonalejší technické prostředky.</a:t>
            </a:r>
            <a:endParaRPr lang="en-US" sz="1200" kern="1200" dirty="0" smtClean="0">
              <a:solidFill>
                <a:schemeClr val="tx1"/>
              </a:solidFill>
              <a:effectLst/>
              <a:latin typeface="Arial" charset="0"/>
              <a:ea typeface="+mn-ea"/>
              <a:cs typeface="Arial" charset="0"/>
            </a:endParaRPr>
          </a:p>
          <a:p>
            <a:r>
              <a:rPr lang="cs-CZ" sz="1200" b="1" kern="1200" dirty="0" smtClean="0">
                <a:solidFill>
                  <a:schemeClr val="tx1"/>
                </a:solidFill>
                <a:effectLst/>
                <a:latin typeface="Arial" charset="0"/>
                <a:ea typeface="+mn-ea"/>
                <a:cs typeface="Arial" charset="0"/>
              </a:rPr>
              <a:t>Význam technických a ekonomických překážek možných zásahů do soukromí tak ustupuje do pozadí a úměrně tomu vzrůstá role překážek či bariér právních.</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Orgány činné v trestním řízení se těší tak značné (a zejména v oblasti kriminality s politickým pozadím i důvodné) nedůvěře, že někteří novináři jejich roli v podstatě suplují.</a:t>
            </a:r>
            <a:endParaRPr lang="en-US" sz="1200" kern="1200" dirty="0" smtClean="0">
              <a:solidFill>
                <a:schemeClr val="tx1"/>
              </a:solidFill>
              <a:effectLst/>
              <a:latin typeface="Arial" charset="0"/>
              <a:ea typeface="+mn-ea"/>
              <a:cs typeface="Arial" charset="0"/>
            </a:endParaRPr>
          </a:p>
          <a:p>
            <a:pPr lvl="0"/>
            <a:r>
              <a:rPr lang="cs-CZ" sz="1200" kern="1200" dirty="0" smtClean="0">
                <a:solidFill>
                  <a:schemeClr val="tx1"/>
                </a:solidFill>
                <a:effectLst/>
                <a:latin typeface="Arial" charset="0"/>
                <a:ea typeface="+mn-ea"/>
                <a:cs typeface="Arial" charset="0"/>
              </a:rPr>
              <a:t>novináři se skrytou kamerou monitorují</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novináři dělají nahodilý test integrity (pořad Nadoraz – případ soudce Nagyho)</a:t>
            </a:r>
            <a:r>
              <a:rPr lang="en-US" dirty="0" smtClean="0">
                <a:effectLst/>
              </a:rPr>
              <a:t> </a:t>
            </a:r>
          </a:p>
          <a:p>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ESLP: </a:t>
            </a:r>
            <a:r>
              <a:rPr lang="cs-CZ" sz="1200" b="1" kern="1200" dirty="0" err="1" smtClean="0">
                <a:solidFill>
                  <a:schemeClr val="tx1"/>
                </a:solidFill>
                <a:effectLst/>
                <a:latin typeface="Arial" charset="0"/>
                <a:ea typeface="+mn-ea"/>
                <a:cs typeface="Arial" charset="0"/>
              </a:rPr>
              <a:t>Texeira</a:t>
            </a:r>
            <a:r>
              <a:rPr lang="cs-CZ" sz="1200" b="1" kern="1200" dirty="0" smtClean="0">
                <a:solidFill>
                  <a:schemeClr val="tx1"/>
                </a:solidFill>
                <a:effectLst/>
                <a:latin typeface="Arial" charset="0"/>
                <a:ea typeface="+mn-ea"/>
                <a:cs typeface="Arial" charset="0"/>
              </a:rPr>
              <a:t> de Castro a další v. Portugalsku</a:t>
            </a:r>
            <a:r>
              <a:rPr lang="cs-CZ" sz="1200" kern="1200" dirty="0" smtClean="0">
                <a:solidFill>
                  <a:schemeClr val="tx1"/>
                </a:solidFill>
                <a:effectLst/>
                <a:latin typeface="Arial" charset="0"/>
                <a:ea typeface="+mn-ea"/>
                <a:cs typeface="Arial" charset="0"/>
              </a:rPr>
              <a:t> (9. 6. 1998, č. 930/98)</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Policisté požádali o zprostředkování koupě drogy. ESLP konstatoval, že policisté působili na stěžovatele způsobem, který ho podnítil ke spáchání trestného činu.</a:t>
            </a:r>
            <a:endParaRPr lang="en-US" sz="1200" kern="1200" dirty="0" smtClean="0">
              <a:solidFill>
                <a:schemeClr val="tx1"/>
              </a:solidFill>
              <a:effectLst/>
              <a:latin typeface="Arial" charset="0"/>
              <a:ea typeface="+mn-ea"/>
              <a:cs typeface="Arial" charset="0"/>
            </a:endParaRPr>
          </a:p>
          <a:p>
            <a:r>
              <a:rPr lang="cs-CZ" sz="1200" b="1" kern="1200" dirty="0" smtClean="0">
                <a:solidFill>
                  <a:schemeClr val="tx1"/>
                </a:solidFill>
                <a:effectLst/>
                <a:latin typeface="Arial" charset="0"/>
                <a:ea typeface="+mn-ea"/>
                <a:cs typeface="Arial" charset="0"/>
              </a:rPr>
              <a:t>III. ÚS 597/99</a:t>
            </a:r>
            <a:endParaRPr lang="en-US" sz="1200" kern="1200" dirty="0" smtClean="0">
              <a:solidFill>
                <a:schemeClr val="tx1"/>
              </a:solidFill>
              <a:effectLst/>
              <a:latin typeface="Arial" charset="0"/>
              <a:ea typeface="+mn-ea"/>
              <a:cs typeface="Arial" charset="0"/>
            </a:endParaRPr>
          </a:p>
          <a:p>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28</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byt, garáže, sklepy, terasy, půdy, dvory, zahrady, pronajatý hotelový pokoj, obytné přívěsy, auta</a:t>
            </a:r>
            <a:endParaRPr lang="en-US" sz="1200" kern="1200" smtClean="0">
              <a:solidFill>
                <a:schemeClr val="tx1"/>
              </a:solidFill>
              <a:effectLst/>
              <a:latin typeface="Arial" charset="0"/>
              <a:ea typeface="+mn-ea"/>
              <a:cs typeface="Arial" charset="0"/>
            </a:endParaRPr>
          </a:p>
          <a:p>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30D13505-6111-4094-9D56-CC35B4B670C5}" type="slidenum">
              <a:rPr lang="en-GB">
                <a:solidFill>
                  <a:prstClr val="black"/>
                </a:solidFill>
              </a:rPr>
              <a:pPr/>
              <a:t>29</a:t>
            </a:fld>
            <a:endParaRPr lang="en-GB">
              <a:solidFill>
                <a:prstClr val="black"/>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pPr/>
              <a:t>3</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Např. teprve v roce 1781 byl poprvé ve Francii zveřejněn státní rozpočet. Dnes je to ústavní zásada (čl. 42 odst. 2 Ústavy ČR).</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i="1" kern="1200" dirty="0" err="1" smtClean="0">
                <a:solidFill>
                  <a:schemeClr val="tx1"/>
                </a:solidFill>
                <a:effectLst/>
                <a:latin typeface="Arial" charset="0"/>
                <a:ea typeface="+mn-ea"/>
                <a:cs typeface="Arial" charset="0"/>
              </a:rPr>
              <a:t>The</a:t>
            </a:r>
            <a:r>
              <a:rPr lang="cs-CZ" sz="1200" i="1" kern="1200" dirty="0" smtClean="0">
                <a:solidFill>
                  <a:schemeClr val="tx1"/>
                </a:solidFill>
                <a:effectLst/>
                <a:latin typeface="Arial" charset="0"/>
                <a:ea typeface="+mn-ea"/>
                <a:cs typeface="Arial" charset="0"/>
              </a:rPr>
              <a:t> </a:t>
            </a:r>
            <a:r>
              <a:rPr lang="cs-CZ" sz="1200" i="1" kern="1200" dirty="0" err="1" smtClean="0">
                <a:solidFill>
                  <a:schemeClr val="tx1"/>
                </a:solidFill>
                <a:effectLst/>
                <a:latin typeface="Arial" charset="0"/>
                <a:ea typeface="+mn-ea"/>
                <a:cs typeface="Arial" charset="0"/>
              </a:rPr>
              <a:t>right</a:t>
            </a:r>
            <a:r>
              <a:rPr lang="cs-CZ" sz="1200" i="1" kern="1200" dirty="0" smtClean="0">
                <a:solidFill>
                  <a:schemeClr val="tx1"/>
                </a:solidFill>
                <a:effectLst/>
                <a:latin typeface="Arial" charset="0"/>
                <a:ea typeface="+mn-ea"/>
                <a:cs typeface="Arial" charset="0"/>
              </a:rPr>
              <a:t> to </a:t>
            </a:r>
            <a:r>
              <a:rPr lang="cs-CZ" sz="1200" i="1" kern="1200" dirty="0" err="1" smtClean="0">
                <a:solidFill>
                  <a:schemeClr val="tx1"/>
                </a:solidFill>
                <a:effectLst/>
                <a:latin typeface="Arial" charset="0"/>
                <a:ea typeface="+mn-ea"/>
                <a:cs typeface="Arial" charset="0"/>
              </a:rPr>
              <a:t>be</a:t>
            </a:r>
            <a:r>
              <a:rPr lang="cs-CZ" sz="1200" i="1" kern="1200" dirty="0" smtClean="0">
                <a:solidFill>
                  <a:schemeClr val="tx1"/>
                </a:solidFill>
                <a:effectLst/>
                <a:latin typeface="Arial" charset="0"/>
                <a:ea typeface="+mn-ea"/>
                <a:cs typeface="Arial" charset="0"/>
              </a:rPr>
              <a:t> </a:t>
            </a:r>
            <a:r>
              <a:rPr lang="cs-CZ" sz="1200" i="1" kern="1200" dirty="0" err="1" smtClean="0">
                <a:solidFill>
                  <a:schemeClr val="tx1"/>
                </a:solidFill>
                <a:effectLst/>
                <a:latin typeface="Arial" charset="0"/>
                <a:ea typeface="+mn-ea"/>
                <a:cs typeface="Arial" charset="0"/>
              </a:rPr>
              <a:t>alone</a:t>
            </a:r>
            <a:r>
              <a:rPr lang="cs-CZ" sz="1200" i="1" kern="1200" dirty="0" smtClean="0">
                <a:solidFill>
                  <a:schemeClr val="tx1"/>
                </a:solidFill>
                <a:effectLst/>
                <a:latin typeface="Arial" charset="0"/>
                <a:ea typeface="+mn-ea"/>
                <a:cs typeface="Arial" charset="0"/>
              </a:rPr>
              <a:t> </a:t>
            </a:r>
            <a:r>
              <a:rPr lang="cs-CZ" sz="1200" kern="1200" dirty="0" smtClean="0">
                <a:solidFill>
                  <a:schemeClr val="tx1"/>
                </a:solidFill>
                <a:effectLst/>
                <a:latin typeface="Arial" charset="0"/>
                <a:ea typeface="+mn-ea"/>
                <a:cs typeface="Arial" charset="0"/>
              </a:rPr>
              <a:t>– z něj posléze Nejvyšší soud USA vyvodil i právo ženy na provedení potratu</a:t>
            </a:r>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30</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lvl="0"/>
            <a:r>
              <a:rPr lang="cs-CZ" sz="800" b="1" kern="1200" dirty="0" smtClean="0">
                <a:solidFill>
                  <a:schemeClr val="tx1"/>
                </a:solidFill>
                <a:effectLst/>
                <a:latin typeface="Arial" charset="0"/>
                <a:ea typeface="+mn-ea"/>
                <a:cs typeface="Arial" charset="0"/>
              </a:rPr>
              <a:t>§ 3  výjimka z ochrany</a:t>
            </a:r>
            <a:endParaRPr lang="cs-CZ" sz="800" kern="1200" dirty="0" smtClean="0">
              <a:solidFill>
                <a:schemeClr val="tx1"/>
              </a:solidFill>
              <a:effectLst/>
              <a:latin typeface="Arial" charset="0"/>
              <a:ea typeface="+mn-ea"/>
              <a:cs typeface="Arial" charset="0"/>
            </a:endParaRPr>
          </a:p>
          <a:p>
            <a:r>
              <a:rPr lang="cs-CZ" sz="800" kern="1200" dirty="0" smtClean="0">
                <a:solidFill>
                  <a:schemeClr val="tx1"/>
                </a:solidFill>
                <a:effectLst/>
                <a:latin typeface="Arial" charset="0"/>
                <a:ea typeface="+mn-ea"/>
                <a:cs typeface="Arial" charset="0"/>
              </a:rPr>
              <a:t>- vylučuje z ochrany výtvory ve veřejném zájmu:</a:t>
            </a:r>
          </a:p>
          <a:p>
            <a:pPr lvl="1"/>
            <a:r>
              <a:rPr lang="cs-CZ" sz="800" kern="1200" dirty="0" smtClean="0">
                <a:solidFill>
                  <a:schemeClr val="tx1"/>
                </a:solidFill>
                <a:effectLst/>
                <a:latin typeface="Arial" charset="0"/>
                <a:ea typeface="+mn-ea"/>
                <a:cs typeface="Arial" charset="0"/>
              </a:rPr>
              <a:t>úřední díla – pr. předpis, rozhodnutí, veřejná listina, veřejně přístupný rejstřík a sbírka jeho listin...</a:t>
            </a:r>
          </a:p>
          <a:p>
            <a:pPr lvl="1"/>
            <a:r>
              <a:rPr lang="cs-CZ" sz="800" kern="1200" dirty="0" smtClean="0">
                <a:solidFill>
                  <a:schemeClr val="tx1"/>
                </a:solidFill>
                <a:effectLst/>
                <a:latin typeface="Arial" charset="0"/>
                <a:ea typeface="+mn-ea"/>
                <a:cs typeface="Arial" charset="0"/>
              </a:rPr>
              <a:t>výtvory tradiční lidové kultury – podmínky užití - nesmí jít o dílo anonymní a pseudonymní</a:t>
            </a:r>
          </a:p>
          <a:p>
            <a:pPr lvl="1"/>
            <a:r>
              <a:rPr lang="cs-CZ" sz="800" kern="1200" dirty="0" smtClean="0">
                <a:solidFill>
                  <a:schemeClr val="tx1"/>
                </a:solidFill>
                <a:effectLst/>
                <a:latin typeface="Arial" charset="0"/>
                <a:ea typeface="+mn-ea"/>
                <a:cs typeface="Arial" charset="0"/>
              </a:rPr>
              <a:t>politický projev</a:t>
            </a:r>
            <a:endParaRPr lang="cs-CZ" sz="800" kern="1200" dirty="0">
              <a:solidFill>
                <a:schemeClr val="tx1"/>
              </a:solidFill>
              <a:effectLst/>
              <a:latin typeface="Arial" charset="0"/>
              <a:ea typeface="+mn-ea"/>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31</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čl. 13 Listiny zmiňuje i již neexistující komunikaci telegrafickou</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respekt zasluhuje jen personálně cílená komunikace; je třeba odepřít ochranu komunikaci, která běží na sociálních sítích – </a:t>
            </a:r>
            <a:r>
              <a:rPr lang="cs-CZ" sz="1200" b="1" kern="1200" dirty="0" err="1" smtClean="0">
                <a:solidFill>
                  <a:schemeClr val="tx1"/>
                </a:solidFill>
                <a:effectLst/>
                <a:latin typeface="Arial" charset="0"/>
                <a:ea typeface="+mn-ea"/>
                <a:cs typeface="Arial" charset="0"/>
              </a:rPr>
              <a:t>facebook</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skrze komunikační svobodu jsou chráněny i vnější okolnosti – t.j. místo, čas, účastníci, druh a způsob komunikace. Znalost okolností komunikace může totiž někdy sama o sobě indikovat její obsah.</a:t>
            </a:r>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pPr/>
              <a:t>32</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b="1" kern="1200" dirty="0" smtClean="0">
                <a:solidFill>
                  <a:schemeClr val="tx1"/>
                </a:solidFill>
                <a:effectLst/>
                <a:latin typeface="Arial" charset="0"/>
                <a:ea typeface="+mn-ea"/>
                <a:cs typeface="Arial" charset="0"/>
              </a:rPr>
              <a:t>uchovávání dat</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směrnice č. 2006/24/ES o uchovávání dat ze dne 15. 3. 2006</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již </a:t>
            </a:r>
            <a:r>
              <a:rPr lang="cs-CZ" sz="1200" kern="1200" dirty="0" err="1" smtClean="0">
                <a:solidFill>
                  <a:schemeClr val="tx1"/>
                </a:solidFill>
                <a:effectLst/>
                <a:latin typeface="Arial" charset="0"/>
                <a:ea typeface="+mn-ea"/>
                <a:cs typeface="Arial" charset="0"/>
              </a:rPr>
              <a:t>BVerfG</a:t>
            </a:r>
            <a:r>
              <a:rPr lang="cs-CZ" sz="1200" kern="1200" dirty="0" smtClean="0">
                <a:solidFill>
                  <a:schemeClr val="tx1"/>
                </a:solidFill>
                <a:effectLst/>
                <a:latin typeface="Arial" charset="0"/>
                <a:ea typeface="+mn-ea"/>
                <a:cs typeface="Arial" charset="0"/>
              </a:rPr>
              <a:t> zrušen zákon (2. 3. 2009)</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náš ÚS to převzal:</a:t>
            </a:r>
            <a:endParaRPr lang="en-US" sz="1200" kern="1200" dirty="0" smtClean="0">
              <a:solidFill>
                <a:schemeClr val="tx1"/>
              </a:solidFill>
              <a:effectLst/>
              <a:latin typeface="Arial" charset="0"/>
              <a:ea typeface="+mn-ea"/>
              <a:cs typeface="Arial" charset="0"/>
            </a:endParaRPr>
          </a:p>
          <a:p>
            <a:r>
              <a:rPr lang="cs-CZ" sz="1200" kern="1200" dirty="0" err="1" smtClean="0">
                <a:solidFill>
                  <a:schemeClr val="tx1"/>
                </a:solidFill>
                <a:effectLst/>
                <a:latin typeface="Arial" charset="0"/>
                <a:ea typeface="+mn-ea"/>
                <a:cs typeface="Arial" charset="0"/>
              </a:rPr>
              <a:t>Pl</a:t>
            </a:r>
            <a:r>
              <a:rPr lang="cs-CZ" sz="1200" kern="1200" dirty="0" smtClean="0">
                <a:solidFill>
                  <a:schemeClr val="tx1"/>
                </a:solidFill>
                <a:effectLst/>
                <a:latin typeface="Arial" charset="0"/>
                <a:ea typeface="+mn-ea"/>
                <a:cs typeface="Arial" charset="0"/>
              </a:rPr>
              <a:t>. ÚS 24/10 ze dne 22. 3. 2011</a:t>
            </a:r>
            <a:endParaRPr lang="en-US" sz="1200" kern="1200" dirty="0" smtClean="0">
              <a:solidFill>
                <a:schemeClr val="tx1"/>
              </a:solidFill>
              <a:effectLst/>
              <a:latin typeface="Arial" charset="0"/>
              <a:ea typeface="+mn-ea"/>
              <a:cs typeface="Arial" charset="0"/>
            </a:endParaRPr>
          </a:p>
          <a:p>
            <a:r>
              <a:rPr lang="cs-CZ" sz="1200" b="1" kern="1200" dirty="0" smtClean="0">
                <a:solidFill>
                  <a:schemeClr val="tx1"/>
                </a:solidFill>
                <a:effectLst/>
                <a:latin typeface="Arial" charset="0"/>
                <a:ea typeface="+mn-ea"/>
                <a:cs typeface="Arial" charset="0"/>
              </a:rPr>
              <a:t>Ustanovení § 97 odst. 3 a 4 zákona č. 127/2005 Sb., o elektronických komunikacích a o změně některých souvisejících zákonů (zákon o elektronických komunikacích), ve znění pozdějších předpisů, a vyhláška č. 485/2005 Sb., o rozsahu provozních a lokalizačních údajů, době jejich uchovávání a formě a způsobu jejich předávání orgánům oprávněným k jejich využívání, se ruší dnem vyhlášení tohoto nálezu ve Sbírce zákonů.</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Obsahem napadaných ustanovení je uložení povinnosti fyzickým a právnickým osobám, které zajišťují veřejnou komunikační síť nebo poskytujících veřejně dostupnou službu elektronických komunikací (tedy především telefonních operátorů a poskytovatelů internetového připojení), po dobu 6 až 12 měsíců uchovávat provozní a lokalizační údaje (desítky údajů) o veškeré telefonní a faxové komunikaci, e-mailové a SMS komunikaci, návštěvách webových stránek a využívání některých internetových služeb, specifikované v napadené vyhlášce, a na žádost jsou povinny je poskytovat oprávněným orgánům. Dle navrhovatelů výše uvedené údaje, jejich shromažďování, uchovávání a předávání státním orgánům nepochybně spadají pod ochranu čl. 8 Úmluvy.</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Z ustálené judikatury Ústavního soudu, zejména ve vztahu k problematice odposlechu telefonních hovorů, zřetelně vyplývá, že ochrana práva na respekt k soukromému životu v podobě práva na informační sebeurčení ve smyslu čl. 10 odst. 3 a čl. 13 Listiny se vztahuje nejen k vlastnímu obsahu zpráv podávaných telefonem, ale i k údajům o volaných číslech, datu a čase hovoru, době jeho trvání, v případě mobilní telefonie o základových stanicích zajišťujících hovor [srov. např. nález </a:t>
            </a:r>
            <a:r>
              <a:rPr lang="cs-CZ" sz="1200" kern="1200" dirty="0" err="1" smtClean="0">
                <a:solidFill>
                  <a:schemeClr val="tx1"/>
                </a:solidFill>
                <a:effectLst/>
                <a:latin typeface="Arial" charset="0"/>
                <a:ea typeface="+mn-ea"/>
                <a:cs typeface="Arial" charset="0"/>
              </a:rPr>
              <a:t>sp</a:t>
            </a:r>
            <a:r>
              <a:rPr lang="cs-CZ" sz="1200" kern="1200" dirty="0" smtClean="0">
                <a:solidFill>
                  <a:schemeClr val="tx1"/>
                </a:solidFill>
                <a:effectLst/>
                <a:latin typeface="Arial" charset="0"/>
                <a:ea typeface="+mn-ea"/>
                <a:cs typeface="Arial" charset="0"/>
              </a:rPr>
              <a:t>. zn. II. ÚS 502/2000 ze dne 22. 1. 2001 (N 11/21 </a:t>
            </a:r>
            <a:r>
              <a:rPr lang="cs-CZ" sz="1200" kern="1200" dirty="0" err="1" smtClean="0">
                <a:solidFill>
                  <a:schemeClr val="tx1"/>
                </a:solidFill>
                <a:effectLst/>
                <a:latin typeface="Arial" charset="0"/>
                <a:ea typeface="+mn-ea"/>
                <a:cs typeface="Arial" charset="0"/>
              </a:rPr>
              <a:t>SbNU</a:t>
            </a:r>
            <a:r>
              <a:rPr lang="cs-CZ" sz="1200" kern="1200" dirty="0" smtClean="0">
                <a:solidFill>
                  <a:schemeClr val="tx1"/>
                </a:solidFill>
                <a:effectLst/>
                <a:latin typeface="Arial" charset="0"/>
                <a:ea typeface="+mn-ea"/>
                <a:cs typeface="Arial" charset="0"/>
              </a:rPr>
              <a:t> 83) – „Soukromí každého člověka je hodno zásadní (ústavní) ochrany nejen ve vztahu k vlastnímu obsahu podávaných zpráv, ale i ve vztahu k výše uvedeným údajům. Lze tedy konstatovat, že čl. 13 Listiny zakládá i ochranu tajemství volaných čísel a dalších souvisejících údajů, jako je datum a čas hovoru, doba jeho trvání, v případě volání mobilním telefonem i označení základových stanic zajišťujících hovor. (…) tyto údaje jsou nedílnou součástí komunikace uskutečněné prostřednictvím telefonu.“ – či obdobně nálezy </a:t>
            </a:r>
            <a:r>
              <a:rPr lang="cs-CZ" sz="1200" kern="1200" dirty="0" err="1" smtClean="0">
                <a:solidFill>
                  <a:schemeClr val="tx1"/>
                </a:solidFill>
                <a:effectLst/>
                <a:latin typeface="Arial" charset="0"/>
                <a:ea typeface="+mn-ea"/>
                <a:cs typeface="Arial" charset="0"/>
              </a:rPr>
              <a:t>sp</a:t>
            </a:r>
            <a:r>
              <a:rPr lang="cs-CZ" sz="1200" kern="1200" dirty="0" smtClean="0">
                <a:solidFill>
                  <a:schemeClr val="tx1"/>
                </a:solidFill>
                <a:effectLst/>
                <a:latin typeface="Arial" charset="0"/>
                <a:ea typeface="+mn-ea"/>
                <a:cs typeface="Arial" charset="0"/>
              </a:rPr>
              <a:t>. zn. IV. ÚS 78/01 ze dne 27. 8. 2001 (N 123/23 </a:t>
            </a:r>
            <a:r>
              <a:rPr lang="cs-CZ" sz="1200" kern="1200" dirty="0" err="1" smtClean="0">
                <a:solidFill>
                  <a:schemeClr val="tx1"/>
                </a:solidFill>
                <a:effectLst/>
                <a:latin typeface="Arial" charset="0"/>
                <a:ea typeface="+mn-ea"/>
                <a:cs typeface="Arial" charset="0"/>
              </a:rPr>
              <a:t>SbNU</a:t>
            </a:r>
            <a:r>
              <a:rPr lang="cs-CZ" sz="1200" kern="1200" dirty="0" smtClean="0">
                <a:solidFill>
                  <a:schemeClr val="tx1"/>
                </a:solidFill>
                <a:effectLst/>
                <a:latin typeface="Arial" charset="0"/>
                <a:ea typeface="+mn-ea"/>
                <a:cs typeface="Arial" charset="0"/>
              </a:rPr>
              <a:t> 197), </a:t>
            </a:r>
            <a:r>
              <a:rPr lang="cs-CZ" sz="1200" kern="1200" dirty="0" err="1" smtClean="0">
                <a:solidFill>
                  <a:schemeClr val="tx1"/>
                </a:solidFill>
                <a:effectLst/>
                <a:latin typeface="Arial" charset="0"/>
                <a:ea typeface="+mn-ea"/>
                <a:cs typeface="Arial" charset="0"/>
              </a:rPr>
              <a:t>sp</a:t>
            </a:r>
            <a:r>
              <a:rPr lang="cs-CZ" sz="1200" kern="1200" dirty="0" smtClean="0">
                <a:solidFill>
                  <a:schemeClr val="tx1"/>
                </a:solidFill>
                <a:effectLst/>
                <a:latin typeface="Arial" charset="0"/>
                <a:ea typeface="+mn-ea"/>
                <a:cs typeface="Arial" charset="0"/>
              </a:rPr>
              <a:t>. zn. I. ÚS 191/05 ze dne 13. 9. 2006 (N 161/42 </a:t>
            </a:r>
            <a:r>
              <a:rPr lang="cs-CZ" sz="1200" kern="1200" dirty="0" err="1" smtClean="0">
                <a:solidFill>
                  <a:schemeClr val="tx1"/>
                </a:solidFill>
                <a:effectLst/>
                <a:latin typeface="Arial" charset="0"/>
                <a:ea typeface="+mn-ea"/>
                <a:cs typeface="Arial" charset="0"/>
              </a:rPr>
              <a:t>SbNU</a:t>
            </a:r>
            <a:r>
              <a:rPr lang="cs-CZ" sz="1200" kern="1200" dirty="0" smtClean="0">
                <a:solidFill>
                  <a:schemeClr val="tx1"/>
                </a:solidFill>
                <a:effectLst/>
                <a:latin typeface="Arial" charset="0"/>
                <a:ea typeface="+mn-ea"/>
                <a:cs typeface="Arial" charset="0"/>
              </a:rPr>
              <a:t> 327) či </a:t>
            </a:r>
            <a:r>
              <a:rPr lang="cs-CZ" sz="1200" kern="1200" dirty="0" err="1" smtClean="0">
                <a:solidFill>
                  <a:schemeClr val="tx1"/>
                </a:solidFill>
                <a:effectLst/>
                <a:latin typeface="Arial" charset="0"/>
                <a:ea typeface="+mn-ea"/>
                <a:cs typeface="Arial" charset="0"/>
              </a:rPr>
              <a:t>sp</a:t>
            </a:r>
            <a:r>
              <a:rPr lang="cs-CZ" sz="1200" kern="1200" dirty="0" smtClean="0">
                <a:solidFill>
                  <a:schemeClr val="tx1"/>
                </a:solidFill>
                <a:effectLst/>
                <a:latin typeface="Arial" charset="0"/>
                <a:ea typeface="+mn-ea"/>
                <a:cs typeface="Arial" charset="0"/>
              </a:rPr>
              <a:t>. zn. II. ÚS 789/06 ze dne 27. 9. 2007 (N 150/46 </a:t>
            </a:r>
            <a:r>
              <a:rPr lang="cs-CZ" sz="1200" kern="1200" dirty="0" err="1" smtClean="0">
                <a:solidFill>
                  <a:schemeClr val="tx1"/>
                </a:solidFill>
                <a:effectLst/>
                <a:latin typeface="Arial" charset="0"/>
                <a:ea typeface="+mn-ea"/>
                <a:cs typeface="Arial" charset="0"/>
              </a:rPr>
              <a:t>SbNU</a:t>
            </a:r>
            <a:r>
              <a:rPr lang="cs-CZ" sz="1200" kern="1200" dirty="0" smtClean="0">
                <a:solidFill>
                  <a:schemeClr val="tx1"/>
                </a:solidFill>
                <a:effectLst/>
                <a:latin typeface="Arial" charset="0"/>
                <a:ea typeface="+mn-ea"/>
                <a:cs typeface="Arial" charset="0"/>
              </a:rPr>
              <a:t> 489)].</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33. Ústavní soud v citovaných nálezech vycházel i z judikatury ESLP [zejména rozhodnutí ve věci </a:t>
            </a:r>
            <a:r>
              <a:rPr lang="cs-CZ" sz="1200" kern="1200" dirty="0" err="1" smtClean="0">
                <a:solidFill>
                  <a:schemeClr val="tx1"/>
                </a:solidFill>
                <a:effectLst/>
                <a:latin typeface="Arial" charset="0"/>
                <a:ea typeface="+mn-ea"/>
                <a:cs typeface="Arial" charset="0"/>
              </a:rPr>
              <a:t>Malone</a:t>
            </a:r>
            <a:r>
              <a:rPr lang="cs-CZ" sz="1200" kern="1200" dirty="0" smtClean="0">
                <a:solidFill>
                  <a:schemeClr val="tx1"/>
                </a:solidFill>
                <a:effectLst/>
                <a:latin typeface="Arial" charset="0"/>
                <a:ea typeface="+mn-ea"/>
                <a:cs typeface="Arial" charset="0"/>
              </a:rPr>
              <a:t> proti UK (no. 8691/79 ze dne 2. 8. 1984)], který z čl. 8 Úmluvy, garantujícího právo na respekt k soukromému a rodinnému životu, jakož i k obydlí a ke korespondenci, dovodil i právo na informační sebeurčení, když několikrát zdůraznil, že sběr a uchovávání údajů týkajících se soukromého života jednotlivce spadají pod rozsah čl. 8 Úmluvy, neboť výraz „soukromý život“ nesmí být interpretován restriktivně. Tato fazeta práva na soukromí tak konzumuje i právo na ochranu před sledováním, hlídáním a pronásledováním ze strany veřejné moci, a to i ve veřejném prostoru či na veřejně přístupných místech. Navíc žádný zásadní důvod neumožňuje vyloučit z pojmu soukromého života aktivity profesní, obchodní či sociální [srov. rozhodnutí ve věci </a:t>
            </a:r>
            <a:r>
              <a:rPr lang="cs-CZ" sz="1200" kern="1200" dirty="0" err="1" smtClean="0">
                <a:solidFill>
                  <a:schemeClr val="tx1"/>
                </a:solidFill>
                <a:effectLst/>
                <a:latin typeface="Arial" charset="0"/>
                <a:ea typeface="+mn-ea"/>
                <a:cs typeface="Arial" charset="0"/>
              </a:rPr>
              <a:t>Niemietz</a:t>
            </a:r>
            <a:r>
              <a:rPr lang="cs-CZ" sz="1200" kern="1200" dirty="0" smtClean="0">
                <a:solidFill>
                  <a:schemeClr val="tx1"/>
                </a:solidFill>
                <a:effectLst/>
                <a:latin typeface="Arial" charset="0"/>
                <a:ea typeface="+mn-ea"/>
                <a:cs typeface="Arial" charset="0"/>
              </a:rPr>
              <a:t> proti Německu (no. 13710/88) ze dne 16. 12. 1992]. Jak uvedl ESLP, tato extenzivní interpretace pojmu „soukromý život“ je ve shodě s Úmluvou o ochraně osob se zřetelem na automatizované zpracování osobních dat (vypracovanou Radou Evropy k 28. 1. 1981, v České republice v platnosti od 1. 11. 2001, </a:t>
            </a:r>
            <a:r>
              <a:rPr lang="cs-CZ" sz="1200" kern="1200" dirty="0" err="1" smtClean="0">
                <a:solidFill>
                  <a:schemeClr val="tx1"/>
                </a:solidFill>
                <a:effectLst/>
                <a:latin typeface="Arial" charset="0"/>
                <a:ea typeface="+mn-ea"/>
                <a:cs typeface="Arial" charset="0"/>
              </a:rPr>
              <a:t>publ</a:t>
            </a:r>
            <a:r>
              <a:rPr lang="cs-CZ" sz="1200" kern="1200" dirty="0" smtClean="0">
                <a:solidFill>
                  <a:schemeClr val="tx1"/>
                </a:solidFill>
                <a:effectLst/>
                <a:latin typeface="Arial" charset="0"/>
                <a:ea typeface="+mn-ea"/>
                <a:cs typeface="Arial" charset="0"/>
              </a:rPr>
              <a:t>. pod č. 115/2001 Sb. m. s.), jejímž cílem je „zaručit na území každé smluvní strany každé fyzické osobě (…) respektování jejích práv a základních svobod, a zejména jejího práva na soukromý život, v souvislosti s automatizovaným zpracováním údajů osobního charakteru, které se jí týkají (čl. 1), přičemž ty jsou definovány jako jakékoliv informace týkající se identifikované nebo identifikovatelné fyzické osoby (čl. 2).“ [srov. rozhodnutí ve věci </a:t>
            </a:r>
            <a:r>
              <a:rPr lang="cs-CZ" sz="1200" kern="1200" dirty="0" err="1" smtClean="0">
                <a:solidFill>
                  <a:schemeClr val="tx1"/>
                </a:solidFill>
                <a:effectLst/>
                <a:latin typeface="Arial" charset="0"/>
                <a:ea typeface="+mn-ea"/>
                <a:cs typeface="Arial" charset="0"/>
              </a:rPr>
              <a:t>Amman</a:t>
            </a:r>
            <a:r>
              <a:rPr lang="cs-CZ" sz="1200" kern="1200" dirty="0" smtClean="0">
                <a:solidFill>
                  <a:schemeClr val="tx1"/>
                </a:solidFill>
                <a:effectLst/>
                <a:latin typeface="Arial" charset="0"/>
                <a:ea typeface="+mn-ea"/>
                <a:cs typeface="Arial" charset="0"/>
              </a:rPr>
              <a:t> proti Švýcarsku (no. 27798/95) ze dne 16. 2. 2000 a tam citovaná judikatura].</a:t>
            </a:r>
            <a:endParaRPr lang="en-US" sz="1200" kern="1200" dirty="0">
              <a:solidFill>
                <a:schemeClr val="tx1"/>
              </a:solidFill>
              <a:effectLst/>
              <a:latin typeface="Arial" charset="0"/>
              <a:ea typeface="+mn-ea"/>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33</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sz="1200" kern="1200" dirty="0">
              <a:solidFill>
                <a:schemeClr val="tx1"/>
              </a:solidFill>
              <a:effectLst/>
              <a:latin typeface="Arial" charset="0"/>
              <a:ea typeface="+mn-ea"/>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pPr/>
              <a:t>34</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Hajn:</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Příklad parodické omluvy: </a:t>
            </a:r>
            <a:endParaRPr lang="en-US" sz="1200" kern="1200" dirty="0" smtClean="0">
              <a:solidFill>
                <a:schemeClr val="tx1"/>
              </a:solidFill>
              <a:effectLst/>
              <a:latin typeface="Arial" charset="0"/>
              <a:ea typeface="+mn-ea"/>
              <a:cs typeface="Arial" charset="0"/>
            </a:endParaRPr>
          </a:p>
          <a:p>
            <a:r>
              <a:rPr lang="cs-CZ" sz="1200" i="1" kern="1200" dirty="0" smtClean="0">
                <a:solidFill>
                  <a:schemeClr val="tx1"/>
                </a:solidFill>
                <a:effectLst/>
                <a:latin typeface="Arial" charset="0"/>
                <a:ea typeface="+mn-ea"/>
                <a:cs typeface="Arial" charset="0"/>
              </a:rPr>
              <a:t>„Omlouváme se za tvrzení, že polovina členů místního zastupitelstva jsou korupčníci. Skutečnost je taková, že polovina členů místního zastupitelstva korupčníci nejsou.“</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Sobí parohy: „žádní falešní sobi“, „žádné návnady“, „když dárky, tak pro všechny“ – psík čivava s nasazenými umělými parohy</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2. až 5. srpna 2010 Blesk, Hospodářské noviny, MF DNES – některá písmena zvýrazněna tak, že tvořila siluetu sobího paroží</a:t>
            </a:r>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35</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kern="1200" dirty="0" smtClean="0">
                <a:solidFill>
                  <a:schemeClr val="tx1"/>
                </a:solidFill>
                <a:effectLst/>
                <a:latin typeface="Arial" charset="0"/>
                <a:ea typeface="+mn-ea"/>
                <a:cs typeface="Arial" charset="0"/>
              </a:rPr>
              <a:t>Hajn:</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Příklad parodické omluvy: </a:t>
            </a:r>
            <a:endParaRPr lang="en-US" sz="1200" kern="1200" dirty="0" smtClean="0">
              <a:solidFill>
                <a:schemeClr val="tx1"/>
              </a:solidFill>
              <a:effectLst/>
              <a:latin typeface="Arial" charset="0"/>
              <a:ea typeface="+mn-ea"/>
              <a:cs typeface="Arial" charset="0"/>
            </a:endParaRPr>
          </a:p>
          <a:p>
            <a:r>
              <a:rPr lang="cs-CZ" sz="1200" i="1" kern="1200" dirty="0" smtClean="0">
                <a:solidFill>
                  <a:schemeClr val="tx1"/>
                </a:solidFill>
                <a:effectLst/>
                <a:latin typeface="Arial" charset="0"/>
                <a:ea typeface="+mn-ea"/>
                <a:cs typeface="Arial" charset="0"/>
              </a:rPr>
              <a:t>„Omlouváme se za tvrzení, že polovina členů místního zastupitelstva jsou korupčníci. Skutečnost je taková, že polovina členů místního zastupitelstva korupčníci nejsou.“</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Sobí parohy: „žádní falešní sobi“, „žádné návnady“, „když dárky, tak pro všechny“ – psík čivava s nasazenými umělými parohy</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2. až 5. srpna 2010 Blesk, Hospodářské noviny, MF DNES – některá písmena zvýrazněna tak, že tvořila siluetu sobího paroží</a:t>
            </a:r>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Soukromý život – má stále se rozpínající charakter a jediná definice by jej do budoucna svazovala, proto ESLP nevynesl žádnou uzavřenou</a:t>
            </a:r>
            <a:r>
              <a:rPr lang="cs-CZ" baseline="0" dirty="0" smtClean="0"/>
              <a:t> definici</a:t>
            </a:r>
          </a:p>
          <a:p>
            <a:endParaRPr lang="cs-CZ"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cs-CZ" dirty="0" err="1" smtClean="0">
                <a:solidFill>
                  <a:schemeClr val="bg1"/>
                </a:solidFill>
              </a:rPr>
              <a:t>Pl</a:t>
            </a:r>
            <a:r>
              <a:rPr lang="cs-CZ" dirty="0" smtClean="0">
                <a:solidFill>
                  <a:schemeClr val="bg1"/>
                </a:solidFill>
              </a:rPr>
              <a:t>. ÚS 24/10 – pokus o definici v judikatuře</a:t>
            </a:r>
            <a:r>
              <a:rPr lang="cs-CZ" baseline="0" dirty="0" smtClean="0">
                <a:solidFill>
                  <a:schemeClr val="bg1"/>
                </a:solidFill>
              </a:rPr>
              <a:t> Ústavního soudu</a:t>
            </a:r>
            <a:endParaRPr lang="cs-CZ" dirty="0" smtClean="0">
              <a:solidFill>
                <a:schemeClr val="bg1"/>
              </a:solidFill>
            </a:endParaRPr>
          </a:p>
          <a:p>
            <a:endParaRPr lang="cs-CZ" dirty="0"/>
          </a:p>
        </p:txBody>
      </p:sp>
      <p:sp>
        <p:nvSpPr>
          <p:cNvPr id="4" name="Zástupný symbol pro číslo snímku 3"/>
          <p:cNvSpPr>
            <a:spLocks noGrp="1"/>
          </p:cNvSpPr>
          <p:nvPr>
            <p:ph type="sldNum" sz="quarter" idx="10"/>
          </p:nvPr>
        </p:nvSpPr>
        <p:spPr/>
        <p:txBody>
          <a:bodyPr/>
          <a:lstStyle/>
          <a:p>
            <a:fld id="{6F2FA4EA-8675-4339-8941-EE5C99B38DBC}"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pPr/>
              <a:t>5</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cs-CZ" sz="800" kern="1200" dirty="0" smtClean="0">
                <a:solidFill>
                  <a:schemeClr val="tx1"/>
                </a:solidFill>
                <a:effectLst/>
                <a:latin typeface="Arial" charset="0"/>
                <a:ea typeface="+mn-ea"/>
                <a:cs typeface="Arial" charset="0"/>
              </a:rPr>
              <a:t>V Listině není právo na respekt k soukromému životu garantováno v jednom všezahrnujícím článku (jako je tomu v případu čl. 8 Úmluvy). Naopak, ochrana soukromé sféry jednotlivce je v Listině rozložena a doplňována dalšími aspekty práva na soukromí, deklarovanými na různých místech Listiny (např. čl. 7 odst. 1, čl. 10, 12 a 13 Listiny). Stejně tak i samotné právo na informační sebeurčení lze dovodit z čl. 10 odst. 3 Listiny, garantujícího jednotlivci právo na ochranu před neoprávněným shromažďováním, zveřejňováním a nebo jiným zneužíváním údajů o své osobě, a to ve spojení s čl. 13 Listiny, chránícím listovní tajemství a tajemství přepravovaných zpráv, ať již uchovávaných v soukromí, nebo zasílaných poštou, podávaných telefonem, telegrafem nebo jiným podobným zařízením anebo jiným způsobem.</a:t>
            </a:r>
            <a:endParaRPr lang="en-US" sz="800" kern="1200" dirty="0" smtClean="0">
              <a:solidFill>
                <a:schemeClr val="tx1"/>
              </a:solidFill>
              <a:effectLst/>
              <a:latin typeface="Arial" charset="0"/>
              <a:ea typeface="+mn-ea"/>
              <a:cs typeface="Arial" charset="0"/>
            </a:endParaRPr>
          </a:p>
          <a:p>
            <a:pPr marL="228600" indent="-228600" eaLnBrk="1" hangingPunct="1">
              <a:buAutoNum type="arabicPeriod"/>
            </a:pPr>
            <a:endParaRPr lang="cs-CZ" sz="800"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30D13505-6111-4094-9D56-CC35B4B670C5}" type="slidenum">
              <a:rPr lang="en-GB">
                <a:solidFill>
                  <a:prstClr val="black"/>
                </a:solidFill>
              </a:rPr>
              <a:pPr/>
              <a:t>6</a:t>
            </a:fld>
            <a:endParaRPr lang="en-GB">
              <a:solidFill>
                <a:prstClr val="black"/>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eaLnBrk="1" hangingPunct="1"/>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7</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cs-CZ" sz="8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solidFill>
                  <a:prstClr val="black"/>
                </a:solidFill>
              </a:rPr>
              <a:pPr/>
              <a:t>8</a:t>
            </a:fld>
            <a:endParaRPr lang="en-GB">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b="1" kern="1200" dirty="0" smtClean="0">
                <a:solidFill>
                  <a:schemeClr val="tx1"/>
                </a:solidFill>
                <a:effectLst/>
                <a:latin typeface="Arial" charset="0"/>
                <a:ea typeface="+mn-ea"/>
                <a:cs typeface="Arial" charset="0"/>
              </a:rPr>
              <a:t>Peep show</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V Německu (NJW 1982/12) odmítnuto vydání živnostenského listu, neboť člověk je objekt, ne subjekt, a tento stav nemůže napravit ani souhlas dotyčných dam </a:t>
            </a:r>
            <a:endParaRPr lang="en-US" sz="1200" kern="1200" dirty="0" smtClean="0">
              <a:solidFill>
                <a:schemeClr val="tx1"/>
              </a:solidFill>
              <a:effectLst/>
              <a:latin typeface="Arial" charset="0"/>
              <a:ea typeface="+mn-ea"/>
              <a:cs typeface="Arial" charset="0"/>
            </a:endParaRPr>
          </a:p>
          <a:p>
            <a:r>
              <a:rPr lang="cs-CZ" sz="1200" i="1" kern="1200" dirty="0" err="1" smtClean="0">
                <a:solidFill>
                  <a:schemeClr val="tx1"/>
                </a:solidFill>
                <a:effectLst/>
                <a:latin typeface="Arial" charset="0"/>
                <a:ea typeface="+mn-ea"/>
                <a:cs typeface="Arial" charset="0"/>
              </a:rPr>
              <a:t>Dominus</a:t>
            </a:r>
            <a:r>
              <a:rPr lang="cs-CZ" sz="1200" i="1" kern="1200" dirty="0" smtClean="0">
                <a:solidFill>
                  <a:schemeClr val="tx1"/>
                </a:solidFill>
                <a:effectLst/>
                <a:latin typeface="Arial" charset="0"/>
                <a:ea typeface="+mn-ea"/>
                <a:cs typeface="Arial" charset="0"/>
              </a:rPr>
              <a:t> </a:t>
            </a:r>
            <a:r>
              <a:rPr lang="cs-CZ" sz="1200" i="1" kern="1200" dirty="0" err="1" smtClean="0">
                <a:solidFill>
                  <a:schemeClr val="tx1"/>
                </a:solidFill>
                <a:effectLst/>
                <a:latin typeface="Arial" charset="0"/>
                <a:ea typeface="+mn-ea"/>
                <a:cs typeface="Arial" charset="0"/>
              </a:rPr>
              <a:t>membrorum</a:t>
            </a:r>
            <a:r>
              <a:rPr lang="cs-CZ" sz="1200" i="1" kern="1200" dirty="0" smtClean="0">
                <a:solidFill>
                  <a:schemeClr val="tx1"/>
                </a:solidFill>
                <a:effectLst/>
                <a:latin typeface="Arial" charset="0"/>
                <a:ea typeface="+mn-ea"/>
                <a:cs typeface="Arial" charset="0"/>
              </a:rPr>
              <a:t> </a:t>
            </a:r>
            <a:r>
              <a:rPr lang="cs-CZ" sz="1200" i="1" kern="1200" dirty="0" err="1" smtClean="0">
                <a:solidFill>
                  <a:schemeClr val="tx1"/>
                </a:solidFill>
                <a:effectLst/>
                <a:latin typeface="Arial" charset="0"/>
                <a:ea typeface="+mn-ea"/>
                <a:cs typeface="Arial" charset="0"/>
              </a:rPr>
              <a:t>suorum</a:t>
            </a:r>
            <a:r>
              <a:rPr lang="cs-CZ" sz="1200" i="1" kern="1200" dirty="0" smtClean="0">
                <a:solidFill>
                  <a:schemeClr val="tx1"/>
                </a:solidFill>
                <a:effectLst/>
                <a:latin typeface="Arial" charset="0"/>
                <a:ea typeface="+mn-ea"/>
                <a:cs typeface="Arial" charset="0"/>
              </a:rPr>
              <a:t> </a:t>
            </a:r>
            <a:r>
              <a:rPr lang="cs-CZ" sz="1200" i="1" kern="1200" dirty="0" err="1" smtClean="0">
                <a:solidFill>
                  <a:schemeClr val="tx1"/>
                </a:solidFill>
                <a:effectLst/>
                <a:latin typeface="Arial" charset="0"/>
                <a:ea typeface="+mn-ea"/>
                <a:cs typeface="Arial" charset="0"/>
              </a:rPr>
              <a:t>nemo</a:t>
            </a:r>
            <a:r>
              <a:rPr lang="cs-CZ" sz="1200" i="1" kern="1200" dirty="0" smtClean="0">
                <a:solidFill>
                  <a:schemeClr val="tx1"/>
                </a:solidFill>
                <a:effectLst/>
                <a:latin typeface="Arial" charset="0"/>
                <a:ea typeface="+mn-ea"/>
                <a:cs typeface="Arial" charset="0"/>
              </a:rPr>
              <a:t> </a:t>
            </a:r>
            <a:r>
              <a:rPr lang="cs-CZ" sz="1200" i="1" kern="1200" dirty="0" err="1" smtClean="0">
                <a:solidFill>
                  <a:schemeClr val="tx1"/>
                </a:solidFill>
                <a:effectLst/>
                <a:latin typeface="Arial" charset="0"/>
                <a:ea typeface="+mn-ea"/>
                <a:cs typeface="Arial" charset="0"/>
              </a:rPr>
              <a:t>videtur</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u="sng" kern="1200" dirty="0" smtClean="0">
                <a:solidFill>
                  <a:schemeClr val="tx1"/>
                </a:solidFill>
                <a:effectLst/>
                <a:latin typeface="Arial" charset="0"/>
                <a:ea typeface="+mn-ea"/>
                <a:cs typeface="Arial" charset="0"/>
              </a:rPr>
              <a:t>právo na informační sebeurčení</a:t>
            </a:r>
            <a:r>
              <a:rPr lang="cs-CZ" sz="1200" kern="1200" dirty="0" smtClean="0">
                <a:solidFill>
                  <a:schemeClr val="tx1"/>
                </a:solidFill>
                <a:effectLst/>
                <a:latin typeface="Arial" charset="0"/>
                <a:ea typeface="+mn-ea"/>
                <a:cs typeface="Arial" charset="0"/>
              </a:rPr>
              <a:t> – dle něj je zásadně věcí každého, co a v jakém rozsahu uvolní ze své privátní sféry pro okolní svět.</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žalobkyně vykonávala práci na </a:t>
            </a:r>
            <a:r>
              <a:rPr lang="cs-CZ" sz="1200" b="1" kern="1200" dirty="0" smtClean="0">
                <a:solidFill>
                  <a:schemeClr val="tx1"/>
                </a:solidFill>
                <a:effectLst/>
                <a:latin typeface="Arial" charset="0"/>
                <a:ea typeface="+mn-ea"/>
                <a:cs typeface="Arial" charset="0"/>
              </a:rPr>
              <a:t>erotickém </a:t>
            </a:r>
            <a:r>
              <a:rPr lang="cs-CZ" sz="1200" b="1" kern="1200" dirty="0" err="1" smtClean="0">
                <a:solidFill>
                  <a:schemeClr val="tx1"/>
                </a:solidFill>
                <a:effectLst/>
                <a:latin typeface="Arial" charset="0"/>
                <a:ea typeface="+mn-ea"/>
                <a:cs typeface="Arial" charset="0"/>
              </a:rPr>
              <a:t>videochatu</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KS v Brně: 60.000,- Kč z nárokovaných statisíců.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VS v Olomouci: 40.000,- Kč. Vrchní soud tu konstatoval, že žalobkyně sama způsobila degradaci svojí cti a důstojnosti. Odškodnění tak přiznal jen ve vztahu k právům k podobizně a obrazovému snímku, nikoliv však ke cti a důstojnosti.</a:t>
            </a:r>
          </a:p>
          <a:p>
            <a:endParaRPr lang="cs-CZ"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s-CZ" sz="1200" b="1" kern="1200" dirty="0" smtClean="0">
                <a:solidFill>
                  <a:schemeClr val="tx1"/>
                </a:solidFill>
                <a:effectLst/>
                <a:latin typeface="Arial" charset="0"/>
                <a:ea typeface="+mn-ea"/>
                <a:cs typeface="Arial" charset="0"/>
              </a:rPr>
              <a:t>veřejnost při soudním jednání</a:t>
            </a:r>
            <a:r>
              <a:rPr lang="cs-CZ" sz="1200" kern="1200" dirty="0" smtClean="0">
                <a:solidFill>
                  <a:schemeClr val="tx1"/>
                </a:solidFill>
                <a:effectLst/>
                <a:latin typeface="Arial" charset="0"/>
                <a:ea typeface="+mn-ea"/>
                <a:cs typeface="Arial" charset="0"/>
              </a:rPr>
              <a:t> – vadné provedení interrupčního zásahu. žena sama již před jednáním poskytla své soukromí médiím. Proto už soud nepřistoupil k vyloučení veřejnosti. Samo vyloučení veřejnosti by totiž v tomto případě nic neřeší; naopak by nutně vedlo pouze k tomu, že by se zvýšilo riziko zveřejnění nepřesných a nepravdivých informací.</a:t>
            </a:r>
            <a:endParaRPr lang="en-US" sz="1200" kern="1200" dirty="0" smtClean="0">
              <a:solidFill>
                <a:schemeClr val="tx1"/>
              </a:solidFill>
              <a:effectLst/>
              <a:latin typeface="Arial" charset="0"/>
              <a:ea typeface="+mn-ea"/>
              <a:cs typeface="Arial" charset="0"/>
            </a:endParaRPr>
          </a:p>
          <a:p>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87570CF-6DF7-49AD-B89A-EEF2491DC92C}" type="slidenum">
              <a:rPr lang="en-GB"/>
              <a:pPr/>
              <a:t>9</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cs-CZ" sz="1200" b="1" kern="1200" dirty="0" smtClean="0">
                <a:solidFill>
                  <a:schemeClr val="tx1"/>
                </a:solidFill>
                <a:effectLst/>
                <a:latin typeface="Arial" charset="0"/>
                <a:ea typeface="+mn-ea"/>
                <a:cs typeface="Arial" charset="0"/>
              </a:rPr>
              <a:t>negativní svoboda </a:t>
            </a:r>
            <a:r>
              <a:rPr lang="cs-CZ" sz="1200" kern="1200" dirty="0" smtClean="0">
                <a:solidFill>
                  <a:schemeClr val="tx1"/>
                </a:solidFill>
                <a:effectLst/>
                <a:latin typeface="Arial" charset="0"/>
                <a:ea typeface="+mn-ea"/>
                <a:cs typeface="Arial" charset="0"/>
              </a:rPr>
              <a:t>– znamená, že mi ostatní nebrání v tom, co dělám</a:t>
            </a:r>
            <a:endParaRPr lang="en-US" sz="1200" kern="1200" dirty="0" smtClean="0">
              <a:solidFill>
                <a:schemeClr val="tx1"/>
              </a:solidFill>
              <a:effectLst/>
              <a:latin typeface="Arial" charset="0"/>
              <a:ea typeface="+mn-ea"/>
              <a:cs typeface="Arial" charset="0"/>
            </a:endParaRPr>
          </a:p>
          <a:p>
            <a:r>
              <a:rPr lang="cs-CZ" sz="1200" b="1" kern="1200" dirty="0" smtClean="0">
                <a:solidFill>
                  <a:schemeClr val="tx1"/>
                </a:solidFill>
                <a:effectLst/>
                <a:latin typeface="Arial" charset="0"/>
                <a:ea typeface="+mn-ea"/>
                <a:cs typeface="Arial" charset="0"/>
              </a:rPr>
              <a:t>pozitivní svoboda </a:t>
            </a:r>
            <a:r>
              <a:rPr lang="cs-CZ" sz="1200" kern="1200" dirty="0" smtClean="0">
                <a:solidFill>
                  <a:schemeClr val="tx1"/>
                </a:solidFill>
                <a:effectLst/>
                <a:latin typeface="Arial" charset="0"/>
                <a:ea typeface="+mn-ea"/>
                <a:cs typeface="Arial" charset="0"/>
              </a:rPr>
              <a:t>– znamená, že jsem svým vlastním pánem, že mám své jednání pod kontrolou, nejsem pouze otrokem svých vášní</a:t>
            </a:r>
          </a:p>
          <a:p>
            <a:endParaRPr lang="cs-CZ"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Např. člověk závislý na gamblerství má sice svobodu v negativním smyslu (nikdo ho přece nenutí hrát), nicméně nemá svobodu v pozitivním smyslu, protože svoje jednání nemá pod racionální kontrolou</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stoupenci negativní svobody (typicky </a:t>
            </a:r>
            <a:r>
              <a:rPr lang="cs-CZ" sz="1200" kern="1200" dirty="0" err="1" smtClean="0">
                <a:solidFill>
                  <a:schemeClr val="tx1"/>
                </a:solidFill>
                <a:effectLst/>
                <a:latin typeface="Arial" charset="0"/>
                <a:ea typeface="+mn-ea"/>
                <a:cs typeface="Arial" charset="0"/>
              </a:rPr>
              <a:t>libertariáni</a:t>
            </a:r>
            <a:r>
              <a:rPr lang="cs-CZ" sz="1200" kern="1200" dirty="0" smtClean="0">
                <a:solidFill>
                  <a:schemeClr val="tx1"/>
                </a:solidFill>
                <a:effectLst/>
                <a:latin typeface="Arial" charset="0"/>
                <a:ea typeface="+mn-ea"/>
                <a:cs typeface="Arial" charset="0"/>
              </a:rPr>
              <a:t>)</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stoupenci pozitivní svobody (typicky socialisté)</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T. Sobek: </a:t>
            </a:r>
            <a:r>
              <a:rPr lang="cs-CZ" sz="1200" i="1" kern="1200" dirty="0" smtClean="0">
                <a:solidFill>
                  <a:schemeClr val="tx1"/>
                </a:solidFill>
                <a:effectLst/>
                <a:latin typeface="Arial" charset="0"/>
                <a:ea typeface="+mn-ea"/>
                <a:cs typeface="Arial" charset="0"/>
              </a:rPr>
              <a:t>„Právo na soukromí je v určitém smyslu právem na skrývání své osobní slabosti.“</a:t>
            </a:r>
            <a:endParaRPr lang="en-US" sz="1200" kern="1200" dirty="0" smtClean="0">
              <a:solidFill>
                <a:schemeClr val="tx1"/>
              </a:solidFill>
              <a:effectLst/>
              <a:latin typeface="Arial" charset="0"/>
              <a:ea typeface="+mn-ea"/>
              <a:cs typeface="Arial" charset="0"/>
            </a:endParaRPr>
          </a:p>
          <a:p>
            <a:r>
              <a:rPr lang="cs-CZ" sz="1200" i="1"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cs-CZ" sz="1200" kern="1200" dirty="0" smtClean="0">
                <a:solidFill>
                  <a:schemeClr val="tx1"/>
                </a:solidFill>
                <a:effectLst/>
                <a:latin typeface="Arial" charset="0"/>
                <a:ea typeface="+mn-ea"/>
                <a:cs typeface="Arial" charset="0"/>
              </a:rPr>
              <a:t>První funkce vyžaduje respekt veřejné moci k základním právům, tj. práva působí jako </a:t>
            </a:r>
            <a:r>
              <a:rPr lang="cs-CZ" sz="1200" b="1" kern="1200" dirty="0" smtClean="0">
                <a:solidFill>
                  <a:schemeClr val="tx1"/>
                </a:solidFill>
                <a:effectLst/>
                <a:latin typeface="Arial" charset="0"/>
                <a:ea typeface="+mn-ea"/>
                <a:cs typeface="Arial" charset="0"/>
              </a:rPr>
              <a:t>práva negativní</a:t>
            </a:r>
            <a:r>
              <a:rPr lang="cs-CZ" sz="1200" kern="1200" dirty="0" smtClean="0">
                <a:solidFill>
                  <a:schemeClr val="tx1"/>
                </a:solidFill>
                <a:effectLst/>
                <a:latin typeface="Arial" charset="0"/>
                <a:ea typeface="+mn-ea"/>
                <a:cs typeface="Arial" charset="0"/>
              </a:rPr>
              <a:t>, plnící funkci obrany jednotlivců před buď přílišnými anebo zcela nepatřičnými vstupy veřejné moci do svobodného prostoru jednotlivce, který jej autonomně vyplňuje svými úkony jako projevy své svobodné vůle. Druhá v Evropě uznávaná funkce základních práv je </a:t>
            </a:r>
            <a:r>
              <a:rPr lang="cs-CZ" sz="1200" b="1" kern="1200" dirty="0" smtClean="0">
                <a:solidFill>
                  <a:schemeClr val="tx1"/>
                </a:solidFill>
                <a:effectLst/>
                <a:latin typeface="Arial" charset="0"/>
                <a:ea typeface="+mn-ea"/>
                <a:cs typeface="Arial" charset="0"/>
              </a:rPr>
              <a:t>funkce ochranná</a:t>
            </a:r>
            <a:r>
              <a:rPr lang="cs-CZ" sz="1200" kern="1200" dirty="0" smtClean="0">
                <a:solidFill>
                  <a:schemeClr val="tx1"/>
                </a:solidFill>
                <a:effectLst/>
                <a:latin typeface="Arial" charset="0"/>
                <a:ea typeface="+mn-ea"/>
                <a:cs typeface="Arial" charset="0"/>
              </a:rPr>
              <a:t>. Ta naopak zavazuje veřejnou moc, resp. stát a především zákonodárce a exekutivu k aktivní činnosti (legislativní či správní), a to jednak za účelem ochrany základních práv před možnými zásahy ze strany třetích (soukromých) osob, anebo ochranná funkce základního práva vyžaduje, aby veřejná moc vyvinula činnost, která má vytvořit podmínky pro realizaci základních práv. Obě zmíněné funkce základních práv jsou přitom považovány za rovnocenné. Protože téměř každý zákon obsahuje určitá omezení základních práv, a protože jeho účelem je stejně často ochrana jiných základních práv anebo ochrana Ústavou aprobovaných veřejných statků, je úkolem zákonodárce uvést ony dva konkurující si statky pokud možno do rovnováhy tak, aby byly oba v co nejvyšší míře zachovány. Při uznávané absenci hierarchie základních práv není jiné cesty, než vyvažování konkurujících si základních práv, přičemž nesmí být zákonodárcem vykonáno ani „příliš mnoho“ ani „příliš málo“.</a:t>
            </a:r>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51B76BA-9794-4994-A562-593A73CB2822}" type="slidenum">
              <a:rPr lang="en-GB"/>
              <a:pPr>
                <a:defRPr/>
              </a:pPr>
              <a:t>‹#›</a:t>
            </a:fld>
            <a:endParaRPr lang="en-GB"/>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606F0FA-1AA9-42A4-A688-003782D9582C}" type="slidenum">
              <a:rPr lang="en-GB"/>
              <a:pPr>
                <a:defRPr/>
              </a:pPr>
              <a:t>‹#›</a:t>
            </a:fld>
            <a:endParaRPr lang="en-GB"/>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38925" y="274638"/>
            <a:ext cx="2058988" cy="58801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29325" cy="58801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141D850-9C43-460B-9B99-D8BB776A48A0}" type="slidenum">
              <a:rPr lang="en-GB"/>
              <a:pPr>
                <a:defRPr/>
              </a:pPr>
              <a:t>‹#›</a:t>
            </a:fld>
            <a:endParaRPr lang="en-GB"/>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1B76BA-9794-4994-A562-593A73CB28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6684779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83F8B6-C1FE-45A1-AC26-2989E877B3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2413845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FBBDAC-841B-44B1-8D1A-626F6268E46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283944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BA0338-3E4E-48FA-AAA0-B1807CD6F44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352981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084A132-4157-4A33-BB0D-36BD9DD0399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6372399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2B95E-188C-4594-A9E4-7356BC1CACA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1024830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1D10ED-E00B-472E-927E-DF0C3E62022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8828175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302A71-285B-4F54-A1DD-24BEA95015A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8201651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083F8B6-C1FE-45A1-AC26-2989E877B3DB}" type="slidenum">
              <a:rPr lang="en-GB"/>
              <a:pPr>
                <a:defRPr/>
              </a:pPr>
              <a:t>‹#›</a:t>
            </a:fld>
            <a:endParaRPr lang="en-GB"/>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557D58-2374-4414-B894-E20BFA86BC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5766508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06F0FA-1AA9-42A4-A688-003782D9582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791789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38925" y="274638"/>
            <a:ext cx="2058988" cy="58801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29325" cy="58801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41D850-9C43-460B-9B99-D8BB776A48A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7292536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pPr>
              <a:defRPr/>
            </a:pPr>
            <a:endParaRPr lang="en-GB"/>
          </a:p>
        </p:txBody>
      </p:sp>
      <p:sp>
        <p:nvSpPr>
          <p:cNvPr id="5" name="Zástupný symbol pro zápatí 4"/>
          <p:cNvSpPr>
            <a:spLocks noGrp="1"/>
          </p:cNvSpPr>
          <p:nvPr>
            <p:ph type="ftr" sz="quarter" idx="11"/>
          </p:nvPr>
        </p:nvSpPr>
        <p:spPr/>
        <p:txBody>
          <a:bodyPr/>
          <a:lstStyle/>
          <a:p>
            <a:pPr>
              <a:defRPr/>
            </a:pPr>
            <a:endParaRPr lang="en-GB"/>
          </a:p>
        </p:txBody>
      </p:sp>
      <p:sp>
        <p:nvSpPr>
          <p:cNvPr id="6" name="Zástupný symbol pro číslo snímku 5"/>
          <p:cNvSpPr>
            <a:spLocks noGrp="1"/>
          </p:cNvSpPr>
          <p:nvPr>
            <p:ph type="sldNum" sz="quarter" idx="12"/>
          </p:nvPr>
        </p:nvSpPr>
        <p:spPr/>
        <p:txBody>
          <a:bodyPr/>
          <a:lstStyle/>
          <a:p>
            <a:pPr>
              <a:defRPr/>
            </a:pPr>
            <a:fld id="{751B76BA-9794-4994-A562-593A73CB2822}" type="slidenum">
              <a:rPr lang="en-GB" smtClean="0"/>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a:defRPr/>
            </a:pPr>
            <a:endParaRPr lang="en-GB"/>
          </a:p>
        </p:txBody>
      </p:sp>
      <p:sp>
        <p:nvSpPr>
          <p:cNvPr id="5" name="Zástupný symbol pro zápatí 4"/>
          <p:cNvSpPr>
            <a:spLocks noGrp="1"/>
          </p:cNvSpPr>
          <p:nvPr>
            <p:ph type="ftr" sz="quarter" idx="11"/>
          </p:nvPr>
        </p:nvSpPr>
        <p:spPr/>
        <p:txBody>
          <a:bodyPr/>
          <a:lstStyle/>
          <a:p>
            <a:pPr>
              <a:defRPr/>
            </a:pPr>
            <a:endParaRPr lang="en-GB"/>
          </a:p>
        </p:txBody>
      </p:sp>
      <p:sp>
        <p:nvSpPr>
          <p:cNvPr id="6" name="Zástupný symbol pro číslo snímku 5"/>
          <p:cNvSpPr>
            <a:spLocks noGrp="1"/>
          </p:cNvSpPr>
          <p:nvPr>
            <p:ph type="sldNum" sz="quarter" idx="12"/>
          </p:nvPr>
        </p:nvSpPr>
        <p:spPr/>
        <p:txBody>
          <a:bodyPr/>
          <a:lstStyle/>
          <a:p>
            <a:pPr>
              <a:defRPr/>
            </a:pPr>
            <a:fld id="{8083F8B6-C1FE-45A1-AC26-2989E877B3DB}" type="slidenum">
              <a:rPr lang="en-GB" smtClean="0"/>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pPr>
              <a:defRPr/>
            </a:pPr>
            <a:endParaRPr lang="en-GB"/>
          </a:p>
        </p:txBody>
      </p:sp>
      <p:sp>
        <p:nvSpPr>
          <p:cNvPr id="5" name="Zástupný symbol pro zápatí 4"/>
          <p:cNvSpPr>
            <a:spLocks noGrp="1"/>
          </p:cNvSpPr>
          <p:nvPr>
            <p:ph type="ftr" sz="quarter" idx="11"/>
          </p:nvPr>
        </p:nvSpPr>
        <p:spPr/>
        <p:txBody>
          <a:bodyPr/>
          <a:lstStyle/>
          <a:p>
            <a:pPr>
              <a:defRPr/>
            </a:pPr>
            <a:endParaRPr lang="en-GB"/>
          </a:p>
        </p:txBody>
      </p:sp>
      <p:sp>
        <p:nvSpPr>
          <p:cNvPr id="6" name="Zástupný symbol pro číslo snímku 5"/>
          <p:cNvSpPr>
            <a:spLocks noGrp="1"/>
          </p:cNvSpPr>
          <p:nvPr>
            <p:ph type="sldNum" sz="quarter" idx="12"/>
          </p:nvPr>
        </p:nvSpPr>
        <p:spPr/>
        <p:txBody>
          <a:bodyPr/>
          <a:lstStyle/>
          <a:p>
            <a:pPr>
              <a:defRPr/>
            </a:pPr>
            <a:fld id="{16FBBDAC-841B-44B1-8D1A-626F6268E462}" type="slidenum">
              <a:rPr lang="en-GB" smtClean="0"/>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a:defRPr/>
            </a:pPr>
            <a:endParaRPr lang="en-GB"/>
          </a:p>
        </p:txBody>
      </p:sp>
      <p:sp>
        <p:nvSpPr>
          <p:cNvPr id="6" name="Zástupný symbol pro zápatí 5"/>
          <p:cNvSpPr>
            <a:spLocks noGrp="1"/>
          </p:cNvSpPr>
          <p:nvPr>
            <p:ph type="ftr" sz="quarter" idx="11"/>
          </p:nvPr>
        </p:nvSpPr>
        <p:spPr/>
        <p:txBody>
          <a:bodyPr/>
          <a:lstStyle/>
          <a:p>
            <a:pPr>
              <a:defRPr/>
            </a:pPr>
            <a:endParaRPr lang="en-GB"/>
          </a:p>
        </p:txBody>
      </p:sp>
      <p:sp>
        <p:nvSpPr>
          <p:cNvPr id="7" name="Zástupný symbol pro číslo snímku 6"/>
          <p:cNvSpPr>
            <a:spLocks noGrp="1"/>
          </p:cNvSpPr>
          <p:nvPr>
            <p:ph type="sldNum" sz="quarter" idx="12"/>
          </p:nvPr>
        </p:nvSpPr>
        <p:spPr/>
        <p:txBody>
          <a:bodyPr/>
          <a:lstStyle/>
          <a:p>
            <a:pPr>
              <a:defRPr/>
            </a:pPr>
            <a:fld id="{78BA0338-3E4E-48FA-AAA0-B1807CD6F441}" type="slidenum">
              <a:rPr lang="en-GB" smtClean="0"/>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a:defRPr/>
            </a:pPr>
            <a:endParaRPr lang="en-GB"/>
          </a:p>
        </p:txBody>
      </p:sp>
      <p:sp>
        <p:nvSpPr>
          <p:cNvPr id="8" name="Zástupný symbol pro zápatí 7"/>
          <p:cNvSpPr>
            <a:spLocks noGrp="1"/>
          </p:cNvSpPr>
          <p:nvPr>
            <p:ph type="ftr" sz="quarter" idx="11"/>
          </p:nvPr>
        </p:nvSpPr>
        <p:spPr/>
        <p:txBody>
          <a:bodyPr/>
          <a:lstStyle/>
          <a:p>
            <a:pPr>
              <a:defRPr/>
            </a:pPr>
            <a:endParaRPr lang="en-GB"/>
          </a:p>
        </p:txBody>
      </p:sp>
      <p:sp>
        <p:nvSpPr>
          <p:cNvPr id="9" name="Zástupný symbol pro číslo snímku 8"/>
          <p:cNvSpPr>
            <a:spLocks noGrp="1"/>
          </p:cNvSpPr>
          <p:nvPr>
            <p:ph type="sldNum" sz="quarter" idx="12"/>
          </p:nvPr>
        </p:nvSpPr>
        <p:spPr/>
        <p:txBody>
          <a:bodyPr/>
          <a:lstStyle/>
          <a:p>
            <a:pPr>
              <a:defRPr/>
            </a:pPr>
            <a:fld id="{0084A132-4157-4A33-BB0D-36BD9DD03994}" type="slidenum">
              <a:rPr lang="en-GB" smtClean="0"/>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pPr>
              <a:defRPr/>
            </a:pPr>
            <a:endParaRPr lang="en-GB"/>
          </a:p>
        </p:txBody>
      </p:sp>
      <p:sp>
        <p:nvSpPr>
          <p:cNvPr id="4" name="Zástupný symbol pro zápatí 3"/>
          <p:cNvSpPr>
            <a:spLocks noGrp="1"/>
          </p:cNvSpPr>
          <p:nvPr>
            <p:ph type="ftr" sz="quarter" idx="11"/>
          </p:nvPr>
        </p:nvSpPr>
        <p:spPr/>
        <p:txBody>
          <a:bodyPr/>
          <a:lstStyle/>
          <a:p>
            <a:pPr>
              <a:defRPr/>
            </a:pPr>
            <a:endParaRPr lang="en-GB"/>
          </a:p>
        </p:txBody>
      </p:sp>
      <p:sp>
        <p:nvSpPr>
          <p:cNvPr id="5" name="Zástupný symbol pro číslo snímku 4"/>
          <p:cNvSpPr>
            <a:spLocks noGrp="1"/>
          </p:cNvSpPr>
          <p:nvPr>
            <p:ph type="sldNum" sz="quarter" idx="12"/>
          </p:nvPr>
        </p:nvSpPr>
        <p:spPr/>
        <p:txBody>
          <a:bodyPr/>
          <a:lstStyle/>
          <a:p>
            <a:pPr>
              <a:defRPr/>
            </a:pPr>
            <a:fld id="{FC02B95E-188C-4594-A9E4-7356BC1CACA1}" type="slidenum">
              <a:rPr lang="en-GB" smtClean="0"/>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en-GB"/>
          </a:p>
        </p:txBody>
      </p:sp>
      <p:sp>
        <p:nvSpPr>
          <p:cNvPr id="3" name="Zástupný symbol pro zápatí 2"/>
          <p:cNvSpPr>
            <a:spLocks noGrp="1"/>
          </p:cNvSpPr>
          <p:nvPr>
            <p:ph type="ftr" sz="quarter" idx="11"/>
          </p:nvPr>
        </p:nvSpPr>
        <p:spPr/>
        <p:txBody>
          <a:bodyPr/>
          <a:lstStyle/>
          <a:p>
            <a:pPr>
              <a:defRPr/>
            </a:pPr>
            <a:endParaRPr lang="en-GB"/>
          </a:p>
        </p:txBody>
      </p:sp>
      <p:sp>
        <p:nvSpPr>
          <p:cNvPr id="4" name="Zástupný symbol pro číslo snímku 3"/>
          <p:cNvSpPr>
            <a:spLocks noGrp="1"/>
          </p:cNvSpPr>
          <p:nvPr>
            <p:ph type="sldNum" sz="quarter" idx="12"/>
          </p:nvPr>
        </p:nvSpPr>
        <p:spPr/>
        <p:txBody>
          <a:bodyPr/>
          <a:lstStyle/>
          <a:p>
            <a:pPr>
              <a:defRPr/>
            </a:pPr>
            <a:fld id="{CC1D10ED-E00B-472E-927E-DF0C3E62022D}" type="slidenum">
              <a:rPr lang="en-GB" smtClean="0"/>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6FBBDAC-841B-44B1-8D1A-626F6268E462}" type="slidenum">
              <a:rPr lang="en-GB"/>
              <a:pPr>
                <a:defRPr/>
              </a:pPr>
              <a:t>‹#›</a:t>
            </a:fld>
            <a:endParaRPr lang="en-GB"/>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pPr>
              <a:defRPr/>
            </a:pPr>
            <a:endParaRPr lang="en-GB"/>
          </a:p>
        </p:txBody>
      </p:sp>
      <p:sp>
        <p:nvSpPr>
          <p:cNvPr id="6" name="Zástupný symbol pro zápatí 5"/>
          <p:cNvSpPr>
            <a:spLocks noGrp="1"/>
          </p:cNvSpPr>
          <p:nvPr>
            <p:ph type="ftr" sz="quarter" idx="11"/>
          </p:nvPr>
        </p:nvSpPr>
        <p:spPr/>
        <p:txBody>
          <a:bodyPr/>
          <a:lstStyle/>
          <a:p>
            <a:pPr>
              <a:defRPr/>
            </a:pPr>
            <a:endParaRPr lang="en-GB"/>
          </a:p>
        </p:txBody>
      </p:sp>
      <p:sp>
        <p:nvSpPr>
          <p:cNvPr id="7" name="Zástupný symbol pro číslo snímku 6"/>
          <p:cNvSpPr>
            <a:spLocks noGrp="1"/>
          </p:cNvSpPr>
          <p:nvPr>
            <p:ph type="sldNum" sz="quarter" idx="12"/>
          </p:nvPr>
        </p:nvSpPr>
        <p:spPr/>
        <p:txBody>
          <a:bodyPr/>
          <a:lstStyle/>
          <a:p>
            <a:pPr>
              <a:defRPr/>
            </a:pPr>
            <a:fld id="{B7302A71-285B-4F54-A1DD-24BEA95015A3}" type="slidenum">
              <a:rPr lang="en-GB" smtClean="0"/>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pPr>
              <a:defRPr/>
            </a:pPr>
            <a:endParaRPr lang="en-GB"/>
          </a:p>
        </p:txBody>
      </p:sp>
      <p:sp>
        <p:nvSpPr>
          <p:cNvPr id="6" name="Zástupný symbol pro zápatí 5"/>
          <p:cNvSpPr>
            <a:spLocks noGrp="1"/>
          </p:cNvSpPr>
          <p:nvPr>
            <p:ph type="ftr" sz="quarter" idx="11"/>
          </p:nvPr>
        </p:nvSpPr>
        <p:spPr/>
        <p:txBody>
          <a:bodyPr/>
          <a:lstStyle/>
          <a:p>
            <a:pPr>
              <a:defRPr/>
            </a:pPr>
            <a:endParaRPr lang="en-GB"/>
          </a:p>
        </p:txBody>
      </p:sp>
      <p:sp>
        <p:nvSpPr>
          <p:cNvPr id="7" name="Zástupný symbol pro číslo snímku 6"/>
          <p:cNvSpPr>
            <a:spLocks noGrp="1"/>
          </p:cNvSpPr>
          <p:nvPr>
            <p:ph type="sldNum" sz="quarter" idx="12"/>
          </p:nvPr>
        </p:nvSpPr>
        <p:spPr/>
        <p:txBody>
          <a:bodyPr/>
          <a:lstStyle/>
          <a:p>
            <a:pPr>
              <a:defRPr/>
            </a:pPr>
            <a:fld id="{E2557D58-2374-4414-B894-E20BFA86BC05}" type="slidenum">
              <a:rPr lang="en-GB" smtClean="0"/>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a:defRPr/>
            </a:pPr>
            <a:endParaRPr lang="en-GB"/>
          </a:p>
        </p:txBody>
      </p:sp>
      <p:sp>
        <p:nvSpPr>
          <p:cNvPr id="5" name="Zástupný symbol pro zápatí 4"/>
          <p:cNvSpPr>
            <a:spLocks noGrp="1"/>
          </p:cNvSpPr>
          <p:nvPr>
            <p:ph type="ftr" sz="quarter" idx="11"/>
          </p:nvPr>
        </p:nvSpPr>
        <p:spPr/>
        <p:txBody>
          <a:bodyPr/>
          <a:lstStyle/>
          <a:p>
            <a:pPr>
              <a:defRPr/>
            </a:pPr>
            <a:endParaRPr lang="en-GB"/>
          </a:p>
        </p:txBody>
      </p:sp>
      <p:sp>
        <p:nvSpPr>
          <p:cNvPr id="6" name="Zástupný symbol pro číslo snímku 5"/>
          <p:cNvSpPr>
            <a:spLocks noGrp="1"/>
          </p:cNvSpPr>
          <p:nvPr>
            <p:ph type="sldNum" sz="quarter" idx="12"/>
          </p:nvPr>
        </p:nvSpPr>
        <p:spPr/>
        <p:txBody>
          <a:bodyPr/>
          <a:lstStyle/>
          <a:p>
            <a:pPr>
              <a:defRPr/>
            </a:pPr>
            <a:fld id="{1606F0FA-1AA9-42A4-A688-003782D9582C}" type="slidenum">
              <a:rPr lang="en-GB" smtClean="0"/>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a:defRPr/>
            </a:pPr>
            <a:endParaRPr lang="en-GB"/>
          </a:p>
        </p:txBody>
      </p:sp>
      <p:sp>
        <p:nvSpPr>
          <p:cNvPr id="5" name="Zástupný symbol pro zápatí 4"/>
          <p:cNvSpPr>
            <a:spLocks noGrp="1"/>
          </p:cNvSpPr>
          <p:nvPr>
            <p:ph type="ftr" sz="quarter" idx="11"/>
          </p:nvPr>
        </p:nvSpPr>
        <p:spPr/>
        <p:txBody>
          <a:bodyPr/>
          <a:lstStyle/>
          <a:p>
            <a:pPr>
              <a:defRPr/>
            </a:pPr>
            <a:endParaRPr lang="en-GB"/>
          </a:p>
        </p:txBody>
      </p:sp>
      <p:sp>
        <p:nvSpPr>
          <p:cNvPr id="6" name="Zástupný symbol pro číslo snímku 5"/>
          <p:cNvSpPr>
            <a:spLocks noGrp="1"/>
          </p:cNvSpPr>
          <p:nvPr>
            <p:ph type="sldNum" sz="quarter" idx="12"/>
          </p:nvPr>
        </p:nvSpPr>
        <p:spPr/>
        <p:txBody>
          <a:bodyPr/>
          <a:lstStyle/>
          <a:p>
            <a:pPr>
              <a:defRPr/>
            </a:pPr>
            <a:fld id="{E141D850-9C43-460B-9B99-D8BB776A48A0}" type="slidenum">
              <a:rPr lang="en-GB" smtClean="0"/>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BA0338-3E4E-48FA-AAA0-B1807CD6F441}" type="slidenum">
              <a:rPr lang="en-GB"/>
              <a:pPr>
                <a:defRPr/>
              </a:pPr>
              <a:t>‹#›</a:t>
            </a:fld>
            <a:endParaRPr lang="en-GB"/>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084A132-4157-4A33-BB0D-36BD9DD03994}" type="slidenum">
              <a:rPr lang="en-GB"/>
              <a:pPr>
                <a:defRPr/>
              </a:pPr>
              <a:t>‹#›</a:t>
            </a:fld>
            <a:endParaRPr lang="en-GB"/>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C02B95E-188C-4594-A9E4-7356BC1CACA1}" type="slidenum">
              <a:rPr lang="en-GB"/>
              <a:pPr>
                <a:defRPr/>
              </a:pPr>
              <a:t>‹#›</a:t>
            </a:fld>
            <a:endParaRPr lang="en-GB"/>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C1D10ED-E00B-472E-927E-DF0C3E62022D}" type="slidenum">
              <a:rPr lang="en-GB"/>
              <a:pPr>
                <a:defRPr/>
              </a:pPr>
              <a:t>‹#›</a:t>
            </a:fld>
            <a:endParaRPr lang="en-GB"/>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7302A71-285B-4F54-A1DD-24BEA95015A3}" type="slidenum">
              <a:rPr lang="en-GB"/>
              <a:pPr>
                <a:defRPr/>
              </a:pPr>
              <a:t>‹#›</a:t>
            </a:fld>
            <a:endParaRPr lang="en-GB"/>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2557D58-2374-4414-B894-E20BFA86BC05}" type="slidenum">
              <a:rPr lang="en-GB"/>
              <a:pPr>
                <a:defRPr/>
              </a:pPr>
              <a:t>‹#›</a:t>
            </a:fld>
            <a:endParaRPr lang="en-GB"/>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534829-06EB-40F8-94A4-E94C6219572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34" charset="0"/>
          <a:cs typeface="Arial" charset="0"/>
        </a:defRPr>
      </a:lvl2pPr>
      <a:lvl3pPr algn="ctr" rtl="0" eaLnBrk="0" fontAlgn="base" hangingPunct="0">
        <a:spcBef>
          <a:spcPct val="0"/>
        </a:spcBef>
        <a:spcAft>
          <a:spcPct val="0"/>
        </a:spcAft>
        <a:defRPr sz="4400">
          <a:solidFill>
            <a:schemeClr val="tx2"/>
          </a:solidFill>
          <a:latin typeface="Trebuchet MS" pitchFamily="34" charset="0"/>
          <a:cs typeface="Arial" charset="0"/>
        </a:defRPr>
      </a:lvl3pPr>
      <a:lvl4pPr algn="ctr" rtl="0" eaLnBrk="0" fontAlgn="base" hangingPunct="0">
        <a:spcBef>
          <a:spcPct val="0"/>
        </a:spcBef>
        <a:spcAft>
          <a:spcPct val="0"/>
        </a:spcAft>
        <a:defRPr sz="4400">
          <a:solidFill>
            <a:schemeClr val="tx2"/>
          </a:solidFill>
          <a:latin typeface="Trebuchet MS" pitchFamily="34" charset="0"/>
          <a:cs typeface="Arial" charset="0"/>
        </a:defRPr>
      </a:lvl4pPr>
      <a:lvl5pPr algn="ctr" rtl="0" eaLnBrk="0" fontAlgn="base" hangingPunct="0">
        <a:spcBef>
          <a:spcPct val="0"/>
        </a:spcBef>
        <a:spcAft>
          <a:spcPct val="0"/>
        </a:spcAft>
        <a:defRPr sz="4400">
          <a:solidFill>
            <a:schemeClr val="tx2"/>
          </a:solidFill>
          <a:latin typeface="Trebuchet MS" pitchFamily="34" charset="0"/>
          <a:cs typeface="Arial" charset="0"/>
        </a:defRPr>
      </a:lvl5pPr>
      <a:lvl6pPr marL="457200" algn="ctr" rtl="0" fontAlgn="base">
        <a:spcBef>
          <a:spcPct val="0"/>
        </a:spcBef>
        <a:spcAft>
          <a:spcPct val="0"/>
        </a:spcAft>
        <a:defRPr sz="4400">
          <a:solidFill>
            <a:schemeClr val="tx2"/>
          </a:solidFill>
          <a:latin typeface="Franklin Gothic Book" pitchFamily="34" charset="0"/>
          <a:cs typeface="Arial" charset="0"/>
        </a:defRPr>
      </a:lvl6pPr>
      <a:lvl7pPr marL="914400" algn="ctr" rtl="0" fontAlgn="base">
        <a:spcBef>
          <a:spcPct val="0"/>
        </a:spcBef>
        <a:spcAft>
          <a:spcPct val="0"/>
        </a:spcAft>
        <a:defRPr sz="4400">
          <a:solidFill>
            <a:schemeClr val="tx2"/>
          </a:solidFill>
          <a:latin typeface="Franklin Gothic Book" pitchFamily="34" charset="0"/>
          <a:cs typeface="Arial" charset="0"/>
        </a:defRPr>
      </a:lvl7pPr>
      <a:lvl8pPr marL="1371600" algn="ctr" rtl="0" fontAlgn="base">
        <a:spcBef>
          <a:spcPct val="0"/>
        </a:spcBef>
        <a:spcAft>
          <a:spcPct val="0"/>
        </a:spcAft>
        <a:defRPr sz="4400">
          <a:solidFill>
            <a:schemeClr val="tx2"/>
          </a:solidFill>
          <a:latin typeface="Franklin Gothic Book" pitchFamily="34" charset="0"/>
          <a:cs typeface="Arial" charset="0"/>
        </a:defRPr>
      </a:lvl8pPr>
      <a:lvl9pPr marL="1828800" algn="ctr" rtl="0" fontAlgn="base">
        <a:spcBef>
          <a:spcPct val="0"/>
        </a:spcBef>
        <a:spcAft>
          <a:spcPct val="0"/>
        </a:spcAft>
        <a:defRPr sz="4400">
          <a:solidFill>
            <a:schemeClr val="tx2"/>
          </a:solidFill>
          <a:latin typeface="Franklin Gothic Book"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BDBD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534829-06EB-40F8-94A4-E94C621957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53435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34" charset="0"/>
          <a:cs typeface="Arial" charset="0"/>
        </a:defRPr>
      </a:lvl2pPr>
      <a:lvl3pPr algn="ctr" rtl="0" eaLnBrk="0" fontAlgn="base" hangingPunct="0">
        <a:spcBef>
          <a:spcPct val="0"/>
        </a:spcBef>
        <a:spcAft>
          <a:spcPct val="0"/>
        </a:spcAft>
        <a:defRPr sz="4400">
          <a:solidFill>
            <a:schemeClr val="tx2"/>
          </a:solidFill>
          <a:latin typeface="Trebuchet MS" pitchFamily="34" charset="0"/>
          <a:cs typeface="Arial" charset="0"/>
        </a:defRPr>
      </a:lvl3pPr>
      <a:lvl4pPr algn="ctr" rtl="0" eaLnBrk="0" fontAlgn="base" hangingPunct="0">
        <a:spcBef>
          <a:spcPct val="0"/>
        </a:spcBef>
        <a:spcAft>
          <a:spcPct val="0"/>
        </a:spcAft>
        <a:defRPr sz="4400">
          <a:solidFill>
            <a:schemeClr val="tx2"/>
          </a:solidFill>
          <a:latin typeface="Trebuchet MS" pitchFamily="34" charset="0"/>
          <a:cs typeface="Arial" charset="0"/>
        </a:defRPr>
      </a:lvl4pPr>
      <a:lvl5pPr algn="ctr" rtl="0" eaLnBrk="0" fontAlgn="base" hangingPunct="0">
        <a:spcBef>
          <a:spcPct val="0"/>
        </a:spcBef>
        <a:spcAft>
          <a:spcPct val="0"/>
        </a:spcAft>
        <a:defRPr sz="4400">
          <a:solidFill>
            <a:schemeClr val="tx2"/>
          </a:solidFill>
          <a:latin typeface="Trebuchet MS" pitchFamily="34" charset="0"/>
          <a:cs typeface="Arial" charset="0"/>
        </a:defRPr>
      </a:lvl5pPr>
      <a:lvl6pPr marL="457200" algn="ctr" rtl="0" fontAlgn="base">
        <a:spcBef>
          <a:spcPct val="0"/>
        </a:spcBef>
        <a:spcAft>
          <a:spcPct val="0"/>
        </a:spcAft>
        <a:defRPr sz="4400">
          <a:solidFill>
            <a:schemeClr val="tx2"/>
          </a:solidFill>
          <a:latin typeface="Franklin Gothic Book" pitchFamily="34" charset="0"/>
          <a:cs typeface="Arial" charset="0"/>
        </a:defRPr>
      </a:lvl6pPr>
      <a:lvl7pPr marL="914400" algn="ctr" rtl="0" fontAlgn="base">
        <a:spcBef>
          <a:spcPct val="0"/>
        </a:spcBef>
        <a:spcAft>
          <a:spcPct val="0"/>
        </a:spcAft>
        <a:defRPr sz="4400">
          <a:solidFill>
            <a:schemeClr val="tx2"/>
          </a:solidFill>
          <a:latin typeface="Franklin Gothic Book" pitchFamily="34" charset="0"/>
          <a:cs typeface="Arial" charset="0"/>
        </a:defRPr>
      </a:lvl7pPr>
      <a:lvl8pPr marL="1371600" algn="ctr" rtl="0" fontAlgn="base">
        <a:spcBef>
          <a:spcPct val="0"/>
        </a:spcBef>
        <a:spcAft>
          <a:spcPct val="0"/>
        </a:spcAft>
        <a:defRPr sz="4400">
          <a:solidFill>
            <a:schemeClr val="tx2"/>
          </a:solidFill>
          <a:latin typeface="Franklin Gothic Book" pitchFamily="34" charset="0"/>
          <a:cs typeface="Arial" charset="0"/>
        </a:defRPr>
      </a:lvl8pPr>
      <a:lvl9pPr marL="1828800" algn="ctr" rtl="0" fontAlgn="base">
        <a:spcBef>
          <a:spcPct val="0"/>
        </a:spcBef>
        <a:spcAft>
          <a:spcPct val="0"/>
        </a:spcAft>
        <a:defRPr sz="4400">
          <a:solidFill>
            <a:schemeClr val="tx2"/>
          </a:solidFill>
          <a:latin typeface="Franklin Gothic Book"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1534829-06EB-40F8-94A4-E94C62195724}"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Zaoblený obdélník 8"/>
          <p:cNvSpPr/>
          <p:nvPr/>
        </p:nvSpPr>
        <p:spPr>
          <a:xfrm>
            <a:off x="971600" y="4725144"/>
            <a:ext cx="7456313" cy="1956594"/>
          </a:xfrm>
          <a:prstGeom prst="round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rgbClr val="FFFFFF"/>
              </a:solidFill>
            </a:endParaRPr>
          </a:p>
        </p:txBody>
      </p:sp>
      <p:sp>
        <p:nvSpPr>
          <p:cNvPr id="15363" name="Nadpis 9"/>
          <p:cNvSpPr>
            <a:spLocks noGrp="1"/>
          </p:cNvSpPr>
          <p:nvPr>
            <p:ph type="title"/>
          </p:nvPr>
        </p:nvSpPr>
        <p:spPr>
          <a:xfrm>
            <a:off x="1148135" y="5373216"/>
            <a:ext cx="7312297" cy="1152128"/>
          </a:xfrm>
        </p:spPr>
        <p:txBody>
          <a:bodyPr/>
          <a:lstStyle/>
          <a:p>
            <a:pPr eaLnBrk="1" hangingPunct="1"/>
            <a:r>
              <a:rPr lang="cs-CZ" sz="4000" b="1" dirty="0" smtClean="0">
                <a:solidFill>
                  <a:srgbClr val="FFCC00"/>
                </a:solidFill>
              </a:rPr>
              <a:t>OCHRANA SOUKROMÍ</a:t>
            </a:r>
          </a:p>
        </p:txBody>
      </p:sp>
      <p:sp>
        <p:nvSpPr>
          <p:cNvPr id="4" name="Rectangle 3"/>
          <p:cNvSpPr/>
          <p:nvPr/>
        </p:nvSpPr>
        <p:spPr>
          <a:xfrm>
            <a:off x="2741500" y="4881354"/>
            <a:ext cx="4134756" cy="707886"/>
          </a:xfrm>
          <a:prstGeom prst="rect">
            <a:avLst/>
          </a:prstGeom>
        </p:spPr>
        <p:txBody>
          <a:bodyPr wrap="square">
            <a:spAutoFit/>
          </a:bodyPr>
          <a:lstStyle/>
          <a:p>
            <a:pPr lvl="0" algn="ctr"/>
            <a:r>
              <a:rPr lang="cs-CZ" sz="4000" b="1" dirty="0">
                <a:ln w="9000" cmpd="sng">
                  <a:solidFill>
                    <a:srgbClr val="000000">
                      <a:shade val="50000"/>
                      <a:satMod val="120000"/>
                    </a:srgbClr>
                  </a:solidFill>
                  <a:prstDash val="solid"/>
                </a:ln>
                <a:solidFill>
                  <a:schemeClr val="bg1"/>
                </a:solidFill>
                <a:effectLst>
                  <a:reflection blurRad="12700" stA="28000" endPos="45000" dist="1000" dir="5400000" sy="-100000" algn="bl" rotWithShape="0"/>
                </a:effectLst>
              </a:rPr>
              <a:t>Pavel </a:t>
            </a:r>
            <a:r>
              <a:rPr lang="cs-CZ" sz="4000" b="1" dirty="0" err="1">
                <a:ln w="9000" cmpd="sng">
                  <a:solidFill>
                    <a:srgbClr val="000000">
                      <a:shade val="50000"/>
                      <a:satMod val="120000"/>
                    </a:srgbClr>
                  </a:solidFill>
                  <a:prstDash val="solid"/>
                </a:ln>
                <a:solidFill>
                  <a:schemeClr val="bg1"/>
                </a:solidFill>
                <a:effectLst>
                  <a:reflection blurRad="12700" stA="28000" endPos="45000" dist="1000" dir="5400000" sy="-100000" algn="bl" rotWithShape="0"/>
                </a:effectLst>
              </a:rPr>
              <a:t>Kandalec</a:t>
            </a:r>
            <a:endParaRPr lang="cs-CZ" sz="4000" b="1" dirty="0">
              <a:ln w="9000" cmpd="sng">
                <a:solidFill>
                  <a:srgbClr val="000000">
                    <a:shade val="50000"/>
                    <a:satMod val="120000"/>
                  </a:srgbClr>
                </a:solidFill>
                <a:prstDash val="solid"/>
              </a:ln>
              <a:solidFill>
                <a:schemeClr val="bg1"/>
              </a:solidFill>
              <a:effectLst>
                <a:reflection blurRad="12700" stA="28000" endPos="45000" dist="1000" dir="5400000" sy="-100000" algn="bl" rotWithShape="0"/>
              </a:effectLst>
            </a:endParaRPr>
          </a:p>
        </p:txBody>
      </p:sp>
      <p:sp>
        <p:nvSpPr>
          <p:cNvPr id="10" name="Rectangle 9"/>
          <p:cNvSpPr/>
          <p:nvPr/>
        </p:nvSpPr>
        <p:spPr>
          <a:xfrm>
            <a:off x="2411760" y="116632"/>
            <a:ext cx="6561807" cy="830997"/>
          </a:xfrm>
          <a:prstGeom prst="rect">
            <a:avLst/>
          </a:prstGeom>
        </p:spPr>
        <p:txBody>
          <a:bodyPr wrap="square">
            <a:spAutoFit/>
          </a:bodyPr>
          <a:lstStyle/>
          <a:p>
            <a:pPr algn="r"/>
            <a:r>
              <a:rPr lang="cs-CZ" sz="2400" dirty="0">
                <a:solidFill>
                  <a:srgbClr val="FFFFFF"/>
                </a:solidFill>
              </a:rPr>
              <a:t>Právnická fakulta Masarykovy univerzity</a:t>
            </a:r>
            <a:endParaRPr lang="en-US" sz="2400" dirty="0">
              <a:solidFill>
                <a:srgbClr val="FFFFFF"/>
              </a:solidFill>
            </a:endParaRPr>
          </a:p>
          <a:p>
            <a:pPr algn="r"/>
            <a:r>
              <a:rPr lang="cs-CZ" sz="2400" dirty="0">
                <a:solidFill>
                  <a:srgbClr val="FFFFFF"/>
                </a:solidFill>
              </a:rPr>
              <a:t>katedra ústavního práva a </a:t>
            </a:r>
            <a:r>
              <a:rPr lang="cs-CZ" sz="2400" dirty="0" smtClean="0">
                <a:solidFill>
                  <a:srgbClr val="FFFFFF"/>
                </a:solidFill>
              </a:rPr>
              <a:t>politologie</a:t>
            </a:r>
            <a:endParaRPr lang="en-US" sz="2400" dirty="0">
              <a:solidFill>
                <a:srgbClr val="FFFFFF"/>
              </a:solidFill>
            </a:endParaRPr>
          </a:p>
        </p:txBody>
      </p:sp>
    </p:spTree>
    <p:extLst>
      <p:ext uri="{BB962C8B-B14F-4D97-AF65-F5344CB8AC3E}">
        <p14:creationId xmlns:p14="http://schemas.microsoft.com/office/powerpoint/2010/main" val="10296013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AutoShape 5"/>
          <p:cNvSpPr>
            <a:spLocks noChangeArrowheads="1"/>
          </p:cNvSpPr>
          <p:nvPr/>
        </p:nvSpPr>
        <p:spPr bwMode="auto">
          <a:xfrm>
            <a:off x="582092" y="4442425"/>
            <a:ext cx="7921625" cy="1301745"/>
          </a:xfrm>
          <a:prstGeom prst="roundRect">
            <a:avLst>
              <a:gd name="adj" fmla="val 16667"/>
            </a:avLst>
          </a:prstGeom>
          <a:solidFill>
            <a:schemeClr val="tx1">
              <a:alpha val="52000"/>
            </a:schemeClr>
          </a:solidFill>
          <a:ln w="0">
            <a:solidFill>
              <a:schemeClr val="tx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4400">
              <a:solidFill>
                <a:srgbClr val="4D4D4D"/>
              </a:solidFill>
              <a:latin typeface="Franklin Gothic Book" pitchFamily="34" charset="0"/>
            </a:endParaRPr>
          </a:p>
        </p:txBody>
      </p:sp>
      <p:sp>
        <p:nvSpPr>
          <p:cNvPr id="16" name="Rectangle 6"/>
          <p:cNvSpPr>
            <a:spLocks noGrp="1" noChangeArrowheads="1"/>
          </p:cNvSpPr>
          <p:nvPr>
            <p:ph type="title"/>
          </p:nvPr>
        </p:nvSpPr>
        <p:spPr>
          <a:xfrm>
            <a:off x="899592" y="4509120"/>
            <a:ext cx="7345362" cy="1219200"/>
          </a:xfrm>
        </p:spPr>
        <p:txBody>
          <a:bodyPr/>
          <a:lstStyle/>
          <a:p>
            <a:pPr eaLnBrk="1" hangingPunct="1">
              <a:spcAft>
                <a:spcPct val="35000"/>
              </a:spcAft>
            </a:pPr>
            <a:r>
              <a:rPr lang="cs-CZ" b="1" dirty="0" smtClean="0">
                <a:solidFill>
                  <a:srgbClr val="FFCC00"/>
                </a:solidFill>
              </a:rPr>
              <a:t>kamery v bytovém domě</a:t>
            </a:r>
            <a:endParaRPr lang="en-GB" sz="3200" b="1" dirty="0" smtClean="0">
              <a:solidFill>
                <a:srgbClr val="4D4D4D"/>
              </a:solidFill>
            </a:endParaRPr>
          </a:p>
        </p:txBody>
      </p:sp>
    </p:spTree>
    <p:extLst>
      <p:ext uri="{BB962C8B-B14F-4D97-AF65-F5344CB8AC3E}">
        <p14:creationId xmlns:p14="http://schemas.microsoft.com/office/powerpoint/2010/main" val="181315714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 name="Rectangle 6"/>
          <p:cNvSpPr>
            <a:spLocks noGrp="1" noChangeArrowheads="1"/>
          </p:cNvSpPr>
          <p:nvPr>
            <p:ph type="title"/>
          </p:nvPr>
        </p:nvSpPr>
        <p:spPr>
          <a:xfrm>
            <a:off x="323528" y="260648"/>
            <a:ext cx="4755653" cy="2160240"/>
          </a:xfrm>
        </p:spPr>
        <p:txBody>
          <a:bodyPr/>
          <a:lstStyle/>
          <a:p>
            <a:pPr eaLnBrk="1" hangingPunct="1">
              <a:spcAft>
                <a:spcPct val="35000"/>
              </a:spcAft>
            </a:pPr>
            <a:r>
              <a:rPr lang="sk-SK" sz="4800" b="1" dirty="0" smtClean="0">
                <a:solidFill>
                  <a:schemeClr val="tx2">
                    <a:lumMod val="50000"/>
                    <a:lumOff val="50000"/>
                  </a:schemeClr>
                </a:solidFill>
              </a:rPr>
              <a:t>Právo novináře na utajení zdroje</a:t>
            </a:r>
            <a:endParaRPr lang="en-GB" sz="3200" dirty="0" smtClean="0">
              <a:solidFill>
                <a:schemeClr val="tx2">
                  <a:lumMod val="50000"/>
                  <a:lumOff val="50000"/>
                </a:schemeClr>
              </a:solidFill>
            </a:endParaRPr>
          </a:p>
        </p:txBody>
      </p:sp>
      <p:sp>
        <p:nvSpPr>
          <p:cNvPr id="2" name="Rectangle 1"/>
          <p:cNvSpPr/>
          <p:nvPr/>
        </p:nvSpPr>
        <p:spPr>
          <a:xfrm>
            <a:off x="1224136" y="5592142"/>
            <a:ext cx="7740352" cy="1077218"/>
          </a:xfrm>
          <a:prstGeom prst="rect">
            <a:avLst/>
          </a:prstGeom>
        </p:spPr>
        <p:txBody>
          <a:bodyPr wrap="square">
            <a:spAutoFit/>
          </a:bodyPr>
          <a:lstStyle/>
          <a:p>
            <a:pPr algn="r"/>
            <a:r>
              <a:rPr lang="cs-CZ" sz="3200" dirty="0" smtClean="0">
                <a:solidFill>
                  <a:srgbClr val="C00000"/>
                </a:solidFill>
              </a:rPr>
              <a:t>nález I.ÚS 394/04</a:t>
            </a:r>
            <a:endParaRPr lang="en-US" sz="3200" dirty="0" smtClean="0">
              <a:solidFill>
                <a:srgbClr val="C00000"/>
              </a:solidFill>
            </a:endParaRPr>
          </a:p>
          <a:p>
            <a:pPr lvl="0" algn="r"/>
            <a:r>
              <a:rPr lang="cs-CZ" sz="3200" dirty="0" err="1" smtClean="0">
                <a:solidFill>
                  <a:srgbClr val="C00000"/>
                </a:solidFill>
              </a:rPr>
              <a:t>Goodwin</a:t>
            </a:r>
            <a:r>
              <a:rPr lang="cs-CZ" sz="3200" dirty="0" smtClean="0">
                <a:solidFill>
                  <a:srgbClr val="C00000"/>
                </a:solidFill>
              </a:rPr>
              <a:t> v. Spojené království, 27.3.1996</a:t>
            </a:r>
            <a:endParaRPr lang="en-US" sz="3200" dirty="0">
              <a:solidFill>
                <a:srgbClr val="C00000"/>
              </a:solidFill>
            </a:endParaRPr>
          </a:p>
        </p:txBody>
      </p:sp>
    </p:spTree>
    <p:extLst>
      <p:ext uri="{BB962C8B-B14F-4D97-AF65-F5344CB8AC3E}">
        <p14:creationId xmlns:p14="http://schemas.microsoft.com/office/powerpoint/2010/main" val="86157166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auto">
          <a:xfrm>
            <a:off x="-1252" y="5013176"/>
            <a:ext cx="9145252" cy="1728192"/>
          </a:xfrm>
          <a:prstGeom prst="roundRect">
            <a:avLst>
              <a:gd name="adj" fmla="val 16667"/>
            </a:avLst>
          </a:prstGeom>
          <a:solidFill>
            <a:schemeClr val="tx1">
              <a:alpha val="85097"/>
            </a:schemeClr>
          </a:solidFill>
          <a:ln w="0">
            <a:solidFill>
              <a:schemeClr val="tx1"/>
            </a:solidFill>
            <a:round/>
            <a:headEnd/>
            <a:tailEnd/>
          </a:ln>
        </p:spPr>
        <p:txBody>
          <a:bodyPr wrap="none" anchor="ctr"/>
          <a:lstStyle/>
          <a:p>
            <a:pPr>
              <a:spcAft>
                <a:spcPct val="35000"/>
              </a:spcAft>
            </a:pPr>
            <a:endParaRPr lang="cs-CZ" sz="3600">
              <a:solidFill>
                <a:srgbClr val="4D4D4D"/>
              </a:solidFill>
              <a:latin typeface="Franklin Gothic Book"/>
            </a:endParaRPr>
          </a:p>
        </p:txBody>
      </p:sp>
      <p:sp>
        <p:nvSpPr>
          <p:cNvPr id="10" name="Rectangle 6"/>
          <p:cNvSpPr>
            <a:spLocks noGrp="1" noChangeArrowheads="1"/>
          </p:cNvSpPr>
          <p:nvPr>
            <p:ph type="title"/>
          </p:nvPr>
        </p:nvSpPr>
        <p:spPr>
          <a:xfrm>
            <a:off x="316247" y="5157192"/>
            <a:ext cx="8479975" cy="1506788"/>
          </a:xfrm>
        </p:spPr>
        <p:txBody>
          <a:bodyPr/>
          <a:lstStyle/>
          <a:p>
            <a:pPr eaLnBrk="1" hangingPunct="1">
              <a:spcAft>
                <a:spcPct val="35000"/>
              </a:spcAft>
            </a:pPr>
            <a:r>
              <a:rPr lang="sk-SK" sz="4000" b="1" dirty="0">
                <a:solidFill>
                  <a:schemeClr val="bg1"/>
                </a:solidFill>
              </a:rPr>
              <a:t>ESLP – Rádio Twist v. Slovensko (19. 12. 2006) </a:t>
            </a:r>
            <a:endParaRPr lang="en-GB" sz="2400" dirty="0" smtClean="0">
              <a:solidFill>
                <a:schemeClr val="bg1"/>
              </a:solidFill>
            </a:endParaRPr>
          </a:p>
        </p:txBody>
      </p:sp>
      <p:pic>
        <p:nvPicPr>
          <p:cNvPr id="3" name="Picture 2" descr="kozlik_Sikul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456828"/>
            <a:ext cx="2232248" cy="2836268"/>
          </a:xfrm>
          <a:prstGeom prst="rect">
            <a:avLst/>
          </a:prstGeom>
        </p:spPr>
      </p:pic>
      <p:sp>
        <p:nvSpPr>
          <p:cNvPr id="2" name="TextBox 1"/>
          <p:cNvSpPr txBox="1"/>
          <p:nvPr/>
        </p:nvSpPr>
        <p:spPr>
          <a:xfrm>
            <a:off x="2339752" y="1497558"/>
            <a:ext cx="2808312" cy="923330"/>
          </a:xfrm>
          <a:prstGeom prst="rect">
            <a:avLst/>
          </a:prstGeom>
          <a:noFill/>
        </p:spPr>
        <p:txBody>
          <a:bodyPr wrap="square" rtlCol="0">
            <a:spAutoFit/>
          </a:bodyPr>
          <a:lstStyle/>
          <a:p>
            <a:r>
              <a:rPr lang="en-US" sz="5400" dirty="0" err="1" smtClean="0">
                <a:solidFill>
                  <a:schemeClr val="bg1"/>
                </a:solidFill>
              </a:rPr>
              <a:t>Dobrík</a:t>
            </a:r>
            <a:r>
              <a:rPr lang="en-US" sz="5400" dirty="0" smtClean="0">
                <a:solidFill>
                  <a:schemeClr val="bg1"/>
                </a:solidFill>
              </a:rPr>
              <a:t> a</a:t>
            </a:r>
            <a:endParaRPr lang="en-US" sz="5400" dirty="0">
              <a:solidFill>
                <a:schemeClr val="bg1"/>
              </a:solidFill>
            </a:endParaRPr>
          </a:p>
        </p:txBody>
      </p:sp>
    </p:spTree>
    <p:extLst>
      <p:ext uri="{BB962C8B-B14F-4D97-AF65-F5344CB8AC3E}">
        <p14:creationId xmlns:p14="http://schemas.microsoft.com/office/powerpoint/2010/main" val="148984713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57158" y="500042"/>
            <a:ext cx="8143932" cy="1362075"/>
          </a:xfrm>
        </p:spPr>
        <p:txBody>
          <a:bodyPr>
            <a:normAutofit/>
          </a:bodyPr>
          <a:lstStyle/>
          <a:p>
            <a:pPr algn="ctr"/>
            <a:r>
              <a:rPr lang="sk-SK" dirty="0" smtClean="0">
                <a:solidFill>
                  <a:srgbClr val="C00000"/>
                </a:solidFill>
              </a:rPr>
              <a:t>Právo </a:t>
            </a:r>
            <a:r>
              <a:rPr lang="sk-SK" dirty="0" err="1" smtClean="0">
                <a:solidFill>
                  <a:srgbClr val="C00000"/>
                </a:solidFill>
              </a:rPr>
              <a:t>novináře</a:t>
            </a:r>
            <a:r>
              <a:rPr lang="sk-SK" dirty="0" smtClean="0">
                <a:solidFill>
                  <a:srgbClr val="C00000"/>
                </a:solidFill>
              </a:rPr>
              <a:t> na utajení zdroje</a:t>
            </a:r>
            <a:endParaRPr lang="cs-CZ" dirty="0">
              <a:solidFill>
                <a:srgbClr val="C00000"/>
              </a:solidFill>
            </a:endParaRPr>
          </a:p>
        </p:txBody>
      </p:sp>
      <p:sp>
        <p:nvSpPr>
          <p:cNvPr id="3" name="Zástupný symbol pro text 2"/>
          <p:cNvSpPr>
            <a:spLocks noGrp="1"/>
          </p:cNvSpPr>
          <p:nvPr>
            <p:ph type="body" idx="1"/>
          </p:nvPr>
        </p:nvSpPr>
        <p:spPr>
          <a:xfrm>
            <a:off x="357158" y="1857364"/>
            <a:ext cx="8358246" cy="2143140"/>
          </a:xfrm>
        </p:spPr>
        <p:txBody>
          <a:bodyPr>
            <a:normAutofit/>
          </a:bodyPr>
          <a:lstStyle/>
          <a:p>
            <a:r>
              <a:rPr lang="cs-CZ" sz="2600" b="1" dirty="0" err="1" smtClean="0">
                <a:solidFill>
                  <a:schemeClr val="tx1"/>
                </a:solidFill>
                <a:latin typeface="Arial" pitchFamily="34" charset="0"/>
                <a:cs typeface="Arial" pitchFamily="34" charset="0"/>
              </a:rPr>
              <a:t>Sanoma</a:t>
            </a:r>
            <a:r>
              <a:rPr lang="cs-CZ" sz="2600" b="1" dirty="0" smtClean="0">
                <a:solidFill>
                  <a:schemeClr val="tx1"/>
                </a:solidFill>
                <a:latin typeface="Arial" pitchFamily="34" charset="0"/>
                <a:cs typeface="Arial" pitchFamily="34" charset="0"/>
              </a:rPr>
              <a:t> </a:t>
            </a:r>
            <a:r>
              <a:rPr lang="cs-CZ" sz="2600" b="1" dirty="0" err="1" smtClean="0">
                <a:solidFill>
                  <a:schemeClr val="tx1"/>
                </a:solidFill>
                <a:latin typeface="Arial" pitchFamily="34" charset="0"/>
                <a:cs typeface="Arial" pitchFamily="34" charset="0"/>
              </a:rPr>
              <a:t>Uitgevers</a:t>
            </a:r>
            <a:r>
              <a:rPr lang="cs-CZ" sz="2600" b="1" dirty="0" smtClean="0">
                <a:solidFill>
                  <a:schemeClr val="tx1"/>
                </a:solidFill>
                <a:latin typeface="Arial" pitchFamily="34" charset="0"/>
                <a:cs typeface="Arial" pitchFamily="34" charset="0"/>
              </a:rPr>
              <a:t> B. V. proti Nizozemsku, 2010</a:t>
            </a:r>
          </a:p>
          <a:p>
            <a:r>
              <a:rPr lang="cs-CZ" sz="2400" dirty="0" smtClean="0">
                <a:solidFill>
                  <a:schemeClr val="tx1"/>
                </a:solidFill>
                <a:latin typeface="Arial" pitchFamily="34" charset="0"/>
                <a:cs typeface="Arial" pitchFamily="34" charset="0"/>
              </a:rPr>
              <a:t>- zvážení, který z veřejných zájmů převažuje, náleží nezávislému </a:t>
            </a:r>
            <a:r>
              <a:rPr lang="cs-CZ" sz="2400" dirty="0" err="1" smtClean="0">
                <a:solidFill>
                  <a:schemeClr val="tx1"/>
                </a:solidFill>
                <a:latin typeface="Arial" pitchFamily="34" charset="0"/>
                <a:cs typeface="Arial" pitchFamily="34" charset="0"/>
              </a:rPr>
              <a:t>orgámu</a:t>
            </a:r>
            <a:endParaRPr lang="cs-CZ" sz="2400" dirty="0" smtClean="0">
              <a:solidFill>
                <a:schemeClr val="tx1"/>
              </a:solidFill>
              <a:latin typeface="Arial" pitchFamily="34" charset="0"/>
              <a:cs typeface="Arial" pitchFamily="34" charset="0"/>
            </a:endParaRPr>
          </a:p>
          <a:p>
            <a:endParaRPr lang="cs-CZ" sz="2800" dirty="0" smtClean="0">
              <a:solidFill>
                <a:schemeClr val="tx1"/>
              </a:solidFill>
              <a:latin typeface="Arial" pitchFamily="34" charset="0"/>
              <a:cs typeface="Arial" pitchFamily="34" charset="0"/>
            </a:endParaRPr>
          </a:p>
        </p:txBody>
      </p:sp>
      <p:pic>
        <p:nvPicPr>
          <p:cNvPr id="6" name="Obrázek 5" descr="72.jpg"/>
          <p:cNvPicPr>
            <a:picLocks noChangeAspect="1"/>
          </p:cNvPicPr>
          <p:nvPr/>
        </p:nvPicPr>
        <p:blipFill>
          <a:blip r:embed="rId3"/>
          <a:stretch>
            <a:fillRect/>
          </a:stretch>
        </p:blipFill>
        <p:spPr>
          <a:xfrm>
            <a:off x="5357818" y="3429000"/>
            <a:ext cx="2771775" cy="2990850"/>
          </a:xfrm>
          <a:prstGeom prst="rect">
            <a:avLst/>
          </a:prstGeom>
        </p:spPr>
      </p:pic>
      <p:sp>
        <p:nvSpPr>
          <p:cNvPr id="7" name="TextovéPole 6"/>
          <p:cNvSpPr txBox="1"/>
          <p:nvPr/>
        </p:nvSpPr>
        <p:spPr>
          <a:xfrm>
            <a:off x="428596" y="3786190"/>
            <a:ext cx="5072098" cy="2277547"/>
          </a:xfrm>
          <a:prstGeom prst="rect">
            <a:avLst/>
          </a:prstGeom>
          <a:noFill/>
        </p:spPr>
        <p:txBody>
          <a:bodyPr wrap="square" rtlCol="0">
            <a:spAutoFit/>
          </a:bodyPr>
          <a:lstStyle/>
          <a:p>
            <a:r>
              <a:rPr lang="cs-CZ" sz="2600" b="1" dirty="0" err="1" smtClean="0">
                <a:latin typeface="Arial" pitchFamily="34" charset="0"/>
                <a:cs typeface="Arial" pitchFamily="34" charset="0"/>
              </a:rPr>
              <a:t>Nordisk</a:t>
            </a:r>
            <a:r>
              <a:rPr lang="cs-CZ" sz="2600" b="1" dirty="0" smtClean="0">
                <a:latin typeface="Arial" pitchFamily="34" charset="0"/>
                <a:cs typeface="Arial" pitchFamily="34" charset="0"/>
              </a:rPr>
              <a:t> Film  &amp; TV A/S proti Dánsku, 2005 </a:t>
            </a:r>
            <a:r>
              <a:rPr lang="cs-CZ" sz="2000" dirty="0" smtClean="0">
                <a:latin typeface="Arial" pitchFamily="34" charset="0"/>
                <a:cs typeface="Arial" pitchFamily="34" charset="0"/>
              </a:rPr>
              <a:t/>
            </a:r>
            <a:br>
              <a:rPr lang="cs-CZ" sz="2000" dirty="0" smtClean="0">
                <a:latin typeface="Arial" pitchFamily="34" charset="0"/>
                <a:cs typeface="Arial" pitchFamily="34" charset="0"/>
              </a:rPr>
            </a:br>
            <a:r>
              <a:rPr lang="cs-CZ" sz="2400" dirty="0" smtClean="0">
                <a:latin typeface="Arial" pitchFamily="34" charset="0"/>
                <a:cs typeface="Arial" pitchFamily="34" charset="0"/>
              </a:rPr>
              <a:t>– příkaz k odhalení zdroje požívá vyšší ochranu, na rozdíl od příkazu k vydáním podkladových materiálů</a:t>
            </a:r>
          </a:p>
          <a:p>
            <a:endParaRPr lang="cs-CZ"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6" name="Rectangle 6"/>
          <p:cNvSpPr>
            <a:spLocks noGrp="1" noChangeArrowheads="1"/>
          </p:cNvSpPr>
          <p:nvPr>
            <p:ph type="title"/>
          </p:nvPr>
        </p:nvSpPr>
        <p:spPr>
          <a:xfrm>
            <a:off x="251520" y="4005064"/>
            <a:ext cx="6408712" cy="2376264"/>
          </a:xfrm>
        </p:spPr>
        <p:txBody>
          <a:bodyPr/>
          <a:lstStyle/>
          <a:p>
            <a:pPr algn="l" eaLnBrk="1" hangingPunct="1">
              <a:spcAft>
                <a:spcPct val="35000"/>
              </a:spcAft>
            </a:pPr>
            <a:r>
              <a:rPr lang="cs-CZ" sz="4800" b="1" dirty="0" smtClean="0">
                <a:solidFill>
                  <a:srgbClr val="FFFF00"/>
                </a:solidFill>
              </a:rPr>
              <a:t>právo na internet</a:t>
            </a:r>
            <a:r>
              <a:rPr lang="cs-CZ" sz="5400" b="1" dirty="0" smtClean="0">
                <a:solidFill>
                  <a:srgbClr val="FFFF00"/>
                </a:solidFill>
              </a:rPr>
              <a:t/>
            </a:r>
            <a:br>
              <a:rPr lang="cs-CZ" sz="5400" b="1" dirty="0" smtClean="0">
                <a:solidFill>
                  <a:srgbClr val="FFFF00"/>
                </a:solidFill>
              </a:rPr>
            </a:br>
            <a:r>
              <a:rPr lang="cs-CZ" sz="2400" b="1" dirty="0" smtClean="0">
                <a:solidFill>
                  <a:srgbClr val="FFFF00"/>
                </a:solidFill>
              </a:rPr>
              <a:t/>
            </a:r>
            <a:br>
              <a:rPr lang="cs-CZ" sz="2400" b="1" dirty="0" smtClean="0">
                <a:solidFill>
                  <a:srgbClr val="FFFF00"/>
                </a:solidFill>
              </a:rPr>
            </a:br>
            <a:r>
              <a:rPr lang="en-US" sz="3600" b="1" dirty="0" smtClean="0">
                <a:solidFill>
                  <a:schemeClr val="bg1"/>
                </a:solidFill>
              </a:rPr>
              <a:t>I</a:t>
            </a:r>
            <a:r>
              <a:rPr lang="en-US" sz="3600" b="1" dirty="0">
                <a:solidFill>
                  <a:schemeClr val="bg1"/>
                </a:solidFill>
              </a:rPr>
              <a:t>. ÚS 22/10</a:t>
            </a:r>
            <a:endParaRPr lang="en-GB" sz="4000" b="1" dirty="0" smtClean="0">
              <a:solidFill>
                <a:schemeClr val="bg1"/>
              </a:solidFill>
            </a:endParaRPr>
          </a:p>
        </p:txBody>
      </p:sp>
    </p:spTree>
    <p:extLst>
      <p:ext uri="{BB962C8B-B14F-4D97-AF65-F5344CB8AC3E}">
        <p14:creationId xmlns:p14="http://schemas.microsoft.com/office/powerpoint/2010/main" val="379504811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image.jpg"/>
          <p:cNvPicPr>
            <a:picLocks noGrp="1" noChangeAspect="1"/>
          </p:cNvPicPr>
          <p:nvPr>
            <p:ph idx="1"/>
          </p:nvPr>
        </p:nvPicPr>
        <p:blipFill>
          <a:blip r:embed="rId3"/>
          <a:stretch>
            <a:fillRect/>
          </a:stretch>
        </p:blipFill>
        <p:spPr>
          <a:xfrm>
            <a:off x="0" y="3357562"/>
            <a:ext cx="3670227" cy="4071942"/>
          </a:xfrm>
        </p:spPr>
      </p:pic>
      <p:sp>
        <p:nvSpPr>
          <p:cNvPr id="2" name="Nadpis 1"/>
          <p:cNvSpPr>
            <a:spLocks noGrp="1"/>
          </p:cNvSpPr>
          <p:nvPr>
            <p:ph type="title"/>
          </p:nvPr>
        </p:nvSpPr>
        <p:spPr>
          <a:xfrm>
            <a:off x="500034" y="500042"/>
            <a:ext cx="8229600" cy="1296974"/>
          </a:xfrm>
        </p:spPr>
        <p:txBody>
          <a:bodyPr>
            <a:noAutofit/>
          </a:bodyPr>
          <a:lstStyle/>
          <a:p>
            <a:r>
              <a:rPr lang="cs-CZ" b="1" dirty="0">
                <a:ln w="18000">
                  <a:solidFill>
                    <a:schemeClr val="tx1"/>
                  </a:solidFill>
                  <a:prstDash val="solid"/>
                  <a:miter lim="800000"/>
                </a:ln>
                <a:solidFill>
                  <a:schemeClr val="accent1">
                    <a:lumMod val="50000"/>
                  </a:schemeClr>
                </a:solidFill>
                <a:effectLst>
                  <a:outerShdw blurRad="25500" dist="23000" dir="7020000" algn="tl">
                    <a:srgbClr val="000000">
                      <a:alpha val="50000"/>
                    </a:srgbClr>
                  </a:outerShdw>
                </a:effectLst>
              </a:rPr>
              <a:t> </a:t>
            </a:r>
            <a:r>
              <a:rPr lang="cs-CZ" b="1" dirty="0" smtClean="0">
                <a:ln w="18000">
                  <a:solidFill>
                    <a:schemeClr val="tx1"/>
                  </a:solidFill>
                  <a:prstDash val="solid"/>
                  <a:miter lim="800000"/>
                </a:ln>
                <a:solidFill>
                  <a:schemeClr val="accent1">
                    <a:lumMod val="50000"/>
                  </a:schemeClr>
                </a:solidFill>
                <a:effectLst>
                  <a:outerShdw blurRad="25500" dist="23000" dir="7020000" algn="tl">
                    <a:srgbClr val="000000">
                      <a:alpha val="50000"/>
                    </a:srgbClr>
                  </a:outerShdw>
                </a:effectLst>
              </a:rPr>
              <a:t>     Rozhodování o vlastní tělesné integritě</a:t>
            </a:r>
            <a:endParaRPr lang="cs-CZ" b="1" dirty="0">
              <a:ln w="18000">
                <a:solidFill>
                  <a:schemeClr val="tx1"/>
                </a:solidFill>
                <a:prstDash val="solid"/>
                <a:miter lim="800000"/>
              </a:ln>
              <a:solidFill>
                <a:schemeClr val="accent1">
                  <a:lumMod val="50000"/>
                </a:schemeClr>
              </a:solidFill>
              <a:effectLst>
                <a:outerShdw blurRad="25500" dist="23000" dir="7020000" algn="tl">
                  <a:srgbClr val="000000">
                    <a:alpha val="50000"/>
                  </a:srgbClr>
                </a:outerShdw>
              </a:effectLst>
            </a:endParaRPr>
          </a:p>
        </p:txBody>
      </p:sp>
      <p:sp>
        <p:nvSpPr>
          <p:cNvPr id="5" name="Oval 8"/>
          <p:cNvSpPr>
            <a:spLocks noChangeArrowheads="1"/>
          </p:cNvSpPr>
          <p:nvPr/>
        </p:nvSpPr>
        <p:spPr bwMode="auto">
          <a:xfrm>
            <a:off x="500034" y="428604"/>
            <a:ext cx="883524" cy="802918"/>
          </a:xfrm>
          <a:prstGeom prst="ellipse">
            <a:avLst/>
          </a:prstGeom>
          <a:solidFill>
            <a:srgbClr val="FC8C10"/>
          </a:solidFill>
          <a:ln w="9525">
            <a:noFill/>
            <a:round/>
            <a:headEnd/>
            <a:tailEnd/>
          </a:ln>
        </p:spPr>
        <p:txBody>
          <a:bodyPr wrap="none" anchor="ctr"/>
          <a:lstStyle/>
          <a:p>
            <a:pPr algn="ctr"/>
            <a:r>
              <a:rPr lang="en-GB" sz="4000" dirty="0" smtClean="0">
                <a:solidFill>
                  <a:schemeClr val="bg1"/>
                </a:solidFill>
                <a:latin typeface="Trebuchet MS" pitchFamily="34" charset="0"/>
              </a:rPr>
              <a:t>1</a:t>
            </a:r>
            <a:r>
              <a:rPr lang="cs-CZ" sz="4000" dirty="0" smtClean="0">
                <a:solidFill>
                  <a:schemeClr val="bg1"/>
                </a:solidFill>
                <a:latin typeface="Trebuchet MS" pitchFamily="34" charset="0"/>
              </a:rPr>
              <a:t>b</a:t>
            </a:r>
            <a:endParaRPr lang="en-GB" sz="4000" dirty="0">
              <a:solidFill>
                <a:schemeClr val="bg1"/>
              </a:solidFill>
              <a:latin typeface="Trebuchet MS" pitchFamily="34" charset="0"/>
            </a:endParaRPr>
          </a:p>
        </p:txBody>
      </p:sp>
      <p:sp>
        <p:nvSpPr>
          <p:cNvPr id="7" name="TextovéPole 6"/>
          <p:cNvSpPr txBox="1"/>
          <p:nvPr/>
        </p:nvSpPr>
        <p:spPr>
          <a:xfrm>
            <a:off x="3571868" y="3571876"/>
            <a:ext cx="5286412" cy="2246769"/>
          </a:xfrm>
          <a:prstGeom prst="rect">
            <a:avLst/>
          </a:prstGeom>
          <a:noFill/>
        </p:spPr>
        <p:txBody>
          <a:bodyPr wrap="square" rtlCol="0">
            <a:spAutoFit/>
          </a:bodyPr>
          <a:lstStyle/>
          <a:p>
            <a:r>
              <a:rPr lang="cs-CZ" sz="2800" dirty="0" smtClean="0"/>
              <a:t>- § 31 zákona č. 372/2011 Sb., o zdravotních službách </a:t>
            </a:r>
          </a:p>
          <a:p>
            <a:pPr>
              <a:buFont typeface="Arial" pitchFamily="34" charset="0"/>
              <a:buChar char="•"/>
            </a:pPr>
            <a:endParaRPr lang="cs-CZ" sz="2800" dirty="0" smtClean="0"/>
          </a:p>
          <a:p>
            <a:r>
              <a:rPr lang="cs-CZ" sz="2800" b="1" dirty="0" smtClean="0"/>
              <a:t>V. C. proti Slovensku, 2011 </a:t>
            </a:r>
            <a:r>
              <a:rPr lang="cs-CZ" sz="2400" dirty="0" smtClean="0"/>
              <a:t>–    </a:t>
            </a:r>
            <a:r>
              <a:rPr lang="cs-CZ" sz="2800" dirty="0" smtClean="0"/>
              <a:t>protiprávní sterilizace</a:t>
            </a:r>
          </a:p>
        </p:txBody>
      </p:sp>
      <p:sp>
        <p:nvSpPr>
          <p:cNvPr id="9" name="TextovéPole 8"/>
          <p:cNvSpPr txBox="1"/>
          <p:nvPr/>
        </p:nvSpPr>
        <p:spPr>
          <a:xfrm>
            <a:off x="571472" y="2214554"/>
            <a:ext cx="6215106" cy="523220"/>
          </a:xfrm>
          <a:prstGeom prst="rect">
            <a:avLst/>
          </a:prstGeom>
          <a:noFill/>
        </p:spPr>
        <p:txBody>
          <a:bodyPr wrap="square" rtlCol="0">
            <a:spAutoFit/>
          </a:bodyPr>
          <a:lstStyle/>
          <a:p>
            <a:pPr>
              <a:buFont typeface="Arial" pitchFamily="34" charset="0"/>
              <a:buChar char="•"/>
            </a:pPr>
            <a:r>
              <a:rPr lang="cs-CZ" sz="2800" dirty="0" smtClean="0"/>
              <a:t> nejvíce zásahů ve zdravotnictví</a:t>
            </a:r>
          </a:p>
        </p:txBody>
      </p:sp>
      <p:sp>
        <p:nvSpPr>
          <p:cNvPr id="10" name="TextovéPole 9"/>
          <p:cNvSpPr txBox="1"/>
          <p:nvPr/>
        </p:nvSpPr>
        <p:spPr>
          <a:xfrm>
            <a:off x="571472" y="2857496"/>
            <a:ext cx="7715304" cy="523220"/>
          </a:xfrm>
          <a:prstGeom prst="rect">
            <a:avLst/>
          </a:prstGeom>
          <a:noFill/>
        </p:spPr>
        <p:txBody>
          <a:bodyPr wrap="square" rtlCol="0">
            <a:spAutoFit/>
          </a:bodyPr>
          <a:lstStyle/>
          <a:p>
            <a:pPr>
              <a:buFont typeface="Arial" pitchFamily="34" charset="0"/>
              <a:buChar char="•"/>
            </a:pPr>
            <a:r>
              <a:rPr lang="cs-CZ" sz="2800" dirty="0" smtClean="0"/>
              <a:t> pouze na základě informovaného souhlasu </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571480"/>
            <a:ext cx="8229600" cy="1143000"/>
          </a:xfrm>
        </p:spPr>
        <p:txBody>
          <a:bodyPr/>
          <a:lstStyle/>
          <a:p>
            <a:r>
              <a:rPr lang="cs-CZ" b="1" dirty="0" smtClean="0">
                <a:solidFill>
                  <a:srgbClr val="FFCC00"/>
                </a:solidFill>
              </a:rPr>
              <a:t>Domácí porody</a:t>
            </a:r>
            <a:endParaRPr lang="cs-CZ" b="1" dirty="0">
              <a:solidFill>
                <a:srgbClr val="FFCC00"/>
              </a:solidFill>
            </a:endParaRPr>
          </a:p>
        </p:txBody>
      </p:sp>
      <p:sp>
        <p:nvSpPr>
          <p:cNvPr id="3" name="TextovéPole 2"/>
          <p:cNvSpPr txBox="1"/>
          <p:nvPr/>
        </p:nvSpPr>
        <p:spPr>
          <a:xfrm>
            <a:off x="928662" y="2285992"/>
            <a:ext cx="7358114" cy="2246769"/>
          </a:xfrm>
          <a:prstGeom prst="rect">
            <a:avLst/>
          </a:prstGeom>
          <a:noFill/>
        </p:spPr>
        <p:txBody>
          <a:bodyPr wrap="square" rtlCol="0">
            <a:spAutoFit/>
          </a:bodyPr>
          <a:lstStyle/>
          <a:p>
            <a:r>
              <a:rPr lang="cs-CZ" sz="3000" b="1" dirty="0" err="1" smtClean="0">
                <a:solidFill>
                  <a:schemeClr val="bg1"/>
                </a:solidFill>
              </a:rPr>
              <a:t>Ternovszky</a:t>
            </a:r>
            <a:r>
              <a:rPr lang="cs-CZ" sz="3000" b="1" dirty="0" smtClean="0">
                <a:solidFill>
                  <a:schemeClr val="bg1"/>
                </a:solidFill>
              </a:rPr>
              <a:t> proti Maďarsku, 2010</a:t>
            </a:r>
            <a:r>
              <a:rPr lang="cs-CZ" sz="2600" b="1" dirty="0" smtClean="0">
                <a:solidFill>
                  <a:schemeClr val="bg1"/>
                </a:solidFill>
              </a:rPr>
              <a:t/>
            </a:r>
            <a:br>
              <a:rPr lang="cs-CZ" sz="2600" b="1" dirty="0" smtClean="0">
                <a:solidFill>
                  <a:schemeClr val="bg1"/>
                </a:solidFill>
              </a:rPr>
            </a:br>
            <a:r>
              <a:rPr lang="cs-CZ" sz="2600" b="1" dirty="0" smtClean="0">
                <a:solidFill>
                  <a:schemeClr val="bg1"/>
                </a:solidFill>
              </a:rPr>
              <a:t>- svobodná volba místa porodu</a:t>
            </a:r>
          </a:p>
          <a:p>
            <a:endParaRPr lang="cs-CZ" sz="2600" b="1" dirty="0" smtClean="0">
              <a:solidFill>
                <a:schemeClr val="bg1"/>
              </a:solidFill>
            </a:endParaRPr>
          </a:p>
          <a:p>
            <a:r>
              <a:rPr lang="cs-CZ" sz="3000" b="1" dirty="0" smtClean="0">
                <a:solidFill>
                  <a:schemeClr val="bg1"/>
                </a:solidFill>
              </a:rPr>
              <a:t>Dubská a Krejzová proto ČR, 2014</a:t>
            </a:r>
          </a:p>
          <a:p>
            <a:pPr>
              <a:buFontTx/>
              <a:buChar char="-"/>
            </a:pPr>
            <a:r>
              <a:rPr lang="cs-CZ" sz="2800" dirty="0" smtClean="0">
                <a:solidFill>
                  <a:schemeClr val="bg1"/>
                </a:solidFill>
              </a:rPr>
              <a:t> malý senát – směřuje k velkému senátu</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Euthanasie</a:t>
            </a:r>
            <a:endParaRPr lang="cs-CZ" b="1" dirty="0"/>
          </a:p>
        </p:txBody>
      </p:sp>
      <p:pic>
        <p:nvPicPr>
          <p:cNvPr id="3" name="Obrázek 2" descr="crop-176048-euthanasie.jpg"/>
          <p:cNvPicPr>
            <a:picLocks noChangeAspect="1"/>
          </p:cNvPicPr>
          <p:nvPr/>
        </p:nvPicPr>
        <p:blipFill>
          <a:blip r:embed="rId3"/>
          <a:stretch>
            <a:fillRect/>
          </a:stretch>
        </p:blipFill>
        <p:spPr>
          <a:xfrm>
            <a:off x="0" y="2462368"/>
            <a:ext cx="9144001" cy="4395632"/>
          </a:xfrm>
          <a:prstGeom prst="rect">
            <a:avLst/>
          </a:prstGeom>
        </p:spPr>
      </p:pic>
      <p:sp>
        <p:nvSpPr>
          <p:cNvPr id="4" name="TextovéPole 3"/>
          <p:cNvSpPr txBox="1"/>
          <p:nvPr/>
        </p:nvSpPr>
        <p:spPr>
          <a:xfrm>
            <a:off x="428596" y="5572140"/>
            <a:ext cx="6500858" cy="769441"/>
          </a:xfrm>
          <a:prstGeom prst="rect">
            <a:avLst/>
          </a:prstGeom>
          <a:noFill/>
        </p:spPr>
        <p:txBody>
          <a:bodyPr wrap="square" rtlCol="0">
            <a:spAutoFit/>
          </a:bodyPr>
          <a:lstStyle/>
          <a:p>
            <a:r>
              <a:rPr lang="cs-CZ" sz="2600" b="1" dirty="0" err="1" smtClean="0"/>
              <a:t>Pretty</a:t>
            </a:r>
            <a:r>
              <a:rPr lang="cs-CZ" sz="2600" b="1" dirty="0" smtClean="0"/>
              <a:t> proti Spojenému království , 2002</a:t>
            </a:r>
          </a:p>
          <a:p>
            <a:endParaRPr lang="cs-CZ" b="1" dirty="0" smtClean="0"/>
          </a:p>
        </p:txBody>
      </p:sp>
      <p:sp>
        <p:nvSpPr>
          <p:cNvPr id="5" name="TextovéPole 4"/>
          <p:cNvSpPr txBox="1"/>
          <p:nvPr/>
        </p:nvSpPr>
        <p:spPr>
          <a:xfrm>
            <a:off x="571472" y="1428736"/>
            <a:ext cx="8001056" cy="1661993"/>
          </a:xfrm>
          <a:prstGeom prst="rect">
            <a:avLst/>
          </a:prstGeom>
          <a:noFill/>
        </p:spPr>
        <p:txBody>
          <a:bodyPr wrap="square" rtlCol="0">
            <a:spAutoFit/>
          </a:bodyPr>
          <a:lstStyle/>
          <a:p>
            <a:r>
              <a:rPr lang="cs-CZ" sz="2800" dirty="0" smtClean="0"/>
              <a:t>ESLP:  je na státech, zda asistovanou sebevraždu umožní, ale musí zajistit, aby nebyla zneužívána</a:t>
            </a:r>
          </a:p>
          <a:p>
            <a:endParaRPr lang="cs-CZ"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AutoShape 5"/>
          <p:cNvSpPr>
            <a:spLocks noChangeArrowheads="1"/>
          </p:cNvSpPr>
          <p:nvPr/>
        </p:nvSpPr>
        <p:spPr bwMode="auto">
          <a:xfrm>
            <a:off x="571472" y="428604"/>
            <a:ext cx="2836264" cy="1224862"/>
          </a:xfrm>
          <a:prstGeom prst="roundRect">
            <a:avLst>
              <a:gd name="adj" fmla="val 16667"/>
            </a:avLst>
          </a:prstGeom>
          <a:solidFill>
            <a:schemeClr val="tx1">
              <a:alpha val="25000"/>
            </a:schemeClr>
          </a:solidFill>
          <a:ln w="0">
            <a:solidFill>
              <a:schemeClr val="bg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5400">
              <a:solidFill>
                <a:srgbClr val="4D4D4D"/>
              </a:solidFill>
              <a:latin typeface="Franklin Gothic Book" pitchFamily="34" charset="0"/>
            </a:endParaRPr>
          </a:p>
        </p:txBody>
      </p:sp>
      <p:sp>
        <p:nvSpPr>
          <p:cNvPr id="16" name="Rectangle 6"/>
          <p:cNvSpPr>
            <a:spLocks noGrp="1" noChangeArrowheads="1"/>
          </p:cNvSpPr>
          <p:nvPr>
            <p:ph type="title"/>
          </p:nvPr>
        </p:nvSpPr>
        <p:spPr>
          <a:xfrm>
            <a:off x="571472" y="428604"/>
            <a:ext cx="2987824" cy="1147192"/>
          </a:xfrm>
        </p:spPr>
        <p:txBody>
          <a:bodyPr/>
          <a:lstStyle/>
          <a:p>
            <a:pPr eaLnBrk="1" hangingPunct="1">
              <a:spcAft>
                <a:spcPct val="35000"/>
              </a:spcAft>
            </a:pPr>
            <a:r>
              <a:rPr lang="cs-CZ" sz="5400" b="1" dirty="0" smtClean="0">
                <a:solidFill>
                  <a:srgbClr val="FFCC00"/>
                </a:solidFill>
              </a:rPr>
              <a:t>OBYDLÍ</a:t>
            </a:r>
            <a:endParaRPr lang="en-GB" sz="4000" b="1" dirty="0" smtClean="0">
              <a:solidFill>
                <a:srgbClr val="4D4D4D"/>
              </a:solidFill>
            </a:endParaRPr>
          </a:p>
        </p:txBody>
      </p:sp>
      <p:sp>
        <p:nvSpPr>
          <p:cNvPr id="4" name="TextovéPole 3"/>
          <p:cNvSpPr txBox="1"/>
          <p:nvPr/>
        </p:nvSpPr>
        <p:spPr>
          <a:xfrm>
            <a:off x="500034" y="5143512"/>
            <a:ext cx="8215370" cy="1323439"/>
          </a:xfrm>
          <a:prstGeom prst="rect">
            <a:avLst/>
          </a:prstGeom>
          <a:noFill/>
        </p:spPr>
        <p:txBody>
          <a:bodyPr wrap="square" rtlCol="0">
            <a:spAutoFit/>
          </a:bodyPr>
          <a:lstStyle/>
          <a:p>
            <a:pPr algn="ctr"/>
            <a:r>
              <a:rPr lang="cs-CZ" sz="4000" b="1" dirty="0" smtClean="0">
                <a:ln w="12700">
                  <a:solidFill>
                    <a:schemeClr val="tx1"/>
                  </a:solidFill>
                  <a:prstDash val="solid"/>
                </a:ln>
                <a:solidFill>
                  <a:schemeClr val="bg1"/>
                </a:solidFill>
                <a:effectLst>
                  <a:glow rad="101600">
                    <a:schemeClr val="accent2">
                      <a:satMod val="175000"/>
                      <a:alpha val="40000"/>
                    </a:schemeClr>
                  </a:glow>
                  <a:outerShdw blurRad="50800" dist="38100" dir="2700000" algn="tl" rotWithShape="0">
                    <a:prstClr val="black">
                      <a:alpha val="40000"/>
                    </a:prstClr>
                  </a:outerShdw>
                </a:effectLst>
              </a:rPr>
              <a:t>    Soukromí v prostorové dimenzi</a:t>
            </a:r>
            <a:endParaRPr lang="cs-CZ" sz="4000" b="1" dirty="0">
              <a:ln w="12700">
                <a:solidFill>
                  <a:schemeClr val="tx1"/>
                </a:solidFill>
                <a:prstDash val="solid"/>
              </a:ln>
              <a:solidFill>
                <a:schemeClr val="bg1"/>
              </a:solidFill>
              <a:effectLst>
                <a:glow rad="101600">
                  <a:schemeClr val="accent2">
                    <a:satMod val="175000"/>
                    <a:alpha val="40000"/>
                  </a:schemeClr>
                </a:glow>
                <a:outerShdw blurRad="50800" dist="38100" dir="2700000" algn="tl" rotWithShape="0">
                  <a:prstClr val="black">
                    <a:alpha val="40000"/>
                  </a:prstClr>
                </a:outerShdw>
              </a:effectLst>
            </a:endParaRPr>
          </a:p>
        </p:txBody>
      </p:sp>
      <p:sp>
        <p:nvSpPr>
          <p:cNvPr id="7" name="Oval 8"/>
          <p:cNvSpPr>
            <a:spLocks noChangeArrowheads="1"/>
          </p:cNvSpPr>
          <p:nvPr/>
        </p:nvSpPr>
        <p:spPr bwMode="auto">
          <a:xfrm>
            <a:off x="1000100" y="5072074"/>
            <a:ext cx="883524" cy="802918"/>
          </a:xfrm>
          <a:prstGeom prst="ellipse">
            <a:avLst/>
          </a:prstGeom>
          <a:solidFill>
            <a:srgbClr val="FC8C10"/>
          </a:solidFill>
          <a:ln w="9525">
            <a:noFill/>
            <a:round/>
            <a:headEnd/>
            <a:tailEnd/>
          </a:ln>
        </p:spPr>
        <p:txBody>
          <a:bodyPr wrap="none" anchor="ctr"/>
          <a:lstStyle/>
          <a:p>
            <a:pPr algn="ctr"/>
            <a:r>
              <a:rPr lang="cs-CZ" sz="4000" dirty="0" smtClean="0">
                <a:solidFill>
                  <a:schemeClr val="bg1"/>
                </a:solidFill>
                <a:latin typeface="Trebuchet MS" pitchFamily="34" charset="0"/>
              </a:rPr>
              <a:t>2</a:t>
            </a:r>
            <a:endParaRPr lang="en-GB" sz="4000" dirty="0">
              <a:solidFill>
                <a:schemeClr val="bg1"/>
              </a:solidFill>
              <a:latin typeface="Trebuchet MS" pitchFamily="34" charset="0"/>
            </a:endParaRPr>
          </a:p>
        </p:txBody>
      </p:sp>
    </p:spTree>
    <p:extLst>
      <p:ext uri="{BB962C8B-B14F-4D97-AF65-F5344CB8AC3E}">
        <p14:creationId xmlns:p14="http://schemas.microsoft.com/office/powerpoint/2010/main" val="92180559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auto">
          <a:xfrm>
            <a:off x="611188" y="571480"/>
            <a:ext cx="7921625" cy="1301745"/>
          </a:xfrm>
          <a:prstGeom prst="roundRect">
            <a:avLst>
              <a:gd name="adj" fmla="val 16667"/>
            </a:avLst>
          </a:prstGeom>
          <a:solidFill>
            <a:schemeClr val="tx1">
              <a:alpha val="25000"/>
            </a:schemeClr>
          </a:solidFill>
          <a:ln w="0">
            <a:solidFill>
              <a:schemeClr val="bg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3600">
              <a:solidFill>
                <a:srgbClr val="4D4D4D"/>
              </a:solidFill>
              <a:latin typeface="Franklin Gothic Book" pitchFamily="34" charset="0"/>
            </a:endParaRPr>
          </a:p>
        </p:txBody>
      </p:sp>
      <p:sp>
        <p:nvSpPr>
          <p:cNvPr id="16" name="Rectangle 6"/>
          <p:cNvSpPr>
            <a:spLocks noGrp="1" noChangeArrowheads="1"/>
          </p:cNvSpPr>
          <p:nvPr>
            <p:ph type="title"/>
          </p:nvPr>
        </p:nvSpPr>
        <p:spPr>
          <a:xfrm>
            <a:off x="928688" y="638175"/>
            <a:ext cx="7345362" cy="1219200"/>
          </a:xfrm>
        </p:spPr>
        <p:txBody>
          <a:bodyPr/>
          <a:lstStyle/>
          <a:p>
            <a:pPr eaLnBrk="1" hangingPunct="1">
              <a:spcAft>
                <a:spcPct val="35000"/>
              </a:spcAft>
            </a:pPr>
            <a:r>
              <a:rPr lang="cs-CZ" sz="3600" b="1" dirty="0" smtClean="0">
                <a:solidFill>
                  <a:srgbClr val="FFCC00"/>
                </a:solidFill>
              </a:rPr>
              <a:t>Článek 12 LZPS</a:t>
            </a:r>
            <a:endParaRPr lang="en-GB" sz="2400" b="1" dirty="0" smtClean="0">
              <a:solidFill>
                <a:srgbClr val="4D4D4D"/>
              </a:solidFill>
            </a:endParaRPr>
          </a:p>
        </p:txBody>
      </p:sp>
      <p:sp>
        <p:nvSpPr>
          <p:cNvPr id="2" name="Rectangle 1"/>
          <p:cNvSpPr/>
          <p:nvPr/>
        </p:nvSpPr>
        <p:spPr>
          <a:xfrm>
            <a:off x="755576" y="1988840"/>
            <a:ext cx="7632848" cy="4401205"/>
          </a:xfrm>
          <a:prstGeom prst="rect">
            <a:avLst/>
          </a:prstGeom>
        </p:spPr>
        <p:txBody>
          <a:bodyPr wrap="square">
            <a:spAutoFit/>
          </a:bodyPr>
          <a:lstStyle/>
          <a:p>
            <a:pPr lvl="0"/>
            <a:r>
              <a:rPr lang="cs-CZ" sz="2800" i="1" dirty="0" smtClean="0">
                <a:solidFill>
                  <a:schemeClr val="bg1"/>
                </a:solidFill>
              </a:rPr>
              <a:t>(1) Obydlí </a:t>
            </a:r>
            <a:r>
              <a:rPr lang="cs-CZ" sz="2800" i="1" dirty="0">
                <a:solidFill>
                  <a:schemeClr val="bg1"/>
                </a:solidFill>
              </a:rPr>
              <a:t>je nedotknutelné. Není dovoleno do něj vstoupit bez souhlasu toho, kdo v něm bydlí</a:t>
            </a:r>
            <a:r>
              <a:rPr lang="cs-CZ" sz="2800" i="1" dirty="0" smtClean="0">
                <a:solidFill>
                  <a:schemeClr val="bg1"/>
                </a:solidFill>
              </a:rPr>
              <a:t>.</a:t>
            </a:r>
          </a:p>
          <a:p>
            <a:pPr lvl="0"/>
            <a:endParaRPr lang="cs-CZ" sz="2800" i="1" dirty="0">
              <a:solidFill>
                <a:schemeClr val="bg1"/>
              </a:solidFill>
            </a:endParaRPr>
          </a:p>
          <a:p>
            <a:pPr lvl="0"/>
            <a:r>
              <a:rPr lang="cs-CZ" sz="2800" i="1" dirty="0" smtClean="0">
                <a:solidFill>
                  <a:schemeClr val="bg1"/>
                </a:solidFill>
              </a:rPr>
              <a:t>(</a:t>
            </a:r>
            <a:r>
              <a:rPr lang="cs-CZ" sz="2800" i="1" dirty="0">
                <a:solidFill>
                  <a:schemeClr val="bg1"/>
                </a:solidFill>
              </a:rPr>
              <a:t>2) Domovní prohlídka je přípustná jen pro účely trestního řízení, a to na písemný odůvodněný příkaz soudce. Způsob provedení domovní prohlídky stanoví zákon</a:t>
            </a:r>
            <a:r>
              <a:rPr lang="cs-CZ" sz="2800" i="1" dirty="0" smtClean="0">
                <a:solidFill>
                  <a:schemeClr val="bg1"/>
                </a:solidFill>
              </a:rPr>
              <a:t>.</a:t>
            </a:r>
          </a:p>
          <a:p>
            <a:pPr lvl="0"/>
            <a:endParaRPr lang="cs-CZ" sz="2800" i="1" dirty="0">
              <a:solidFill>
                <a:schemeClr val="bg1"/>
              </a:solidFill>
            </a:endParaRPr>
          </a:p>
          <a:p>
            <a:pPr lvl="0"/>
            <a:r>
              <a:rPr lang="cs-CZ" sz="2800" i="1" dirty="0" smtClean="0">
                <a:solidFill>
                  <a:schemeClr val="bg1"/>
                </a:solidFill>
              </a:rPr>
              <a:t>...</a:t>
            </a:r>
            <a:endParaRPr lang="cs-CZ" sz="2800" i="1" dirty="0">
              <a:solidFill>
                <a:schemeClr val="bg1"/>
              </a:solidFill>
            </a:endParaRPr>
          </a:p>
        </p:txBody>
      </p:sp>
    </p:spTree>
    <p:extLst>
      <p:ext uri="{BB962C8B-B14F-4D97-AF65-F5344CB8AC3E}">
        <p14:creationId xmlns:p14="http://schemas.microsoft.com/office/powerpoint/2010/main" val="136704539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auto">
          <a:xfrm>
            <a:off x="611188" y="571480"/>
            <a:ext cx="7921625" cy="1849408"/>
          </a:xfrm>
          <a:prstGeom prst="roundRect">
            <a:avLst>
              <a:gd name="adj" fmla="val 16667"/>
            </a:avLst>
          </a:prstGeom>
          <a:solidFill>
            <a:schemeClr val="bg1">
              <a:alpha val="25000"/>
            </a:schemeClr>
          </a:solidFill>
          <a:ln w="0">
            <a:solidFill>
              <a:schemeClr val="tx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3600">
              <a:solidFill>
                <a:srgbClr val="4D4D4D"/>
              </a:solidFill>
              <a:latin typeface="Franklin Gothic Book" pitchFamily="34" charset="0"/>
            </a:endParaRPr>
          </a:p>
        </p:txBody>
      </p:sp>
      <p:sp>
        <p:nvSpPr>
          <p:cNvPr id="16" name="Rectangle 6"/>
          <p:cNvSpPr>
            <a:spLocks noGrp="1" noChangeArrowheads="1"/>
          </p:cNvSpPr>
          <p:nvPr>
            <p:ph type="title"/>
          </p:nvPr>
        </p:nvSpPr>
        <p:spPr>
          <a:xfrm>
            <a:off x="928688" y="841648"/>
            <a:ext cx="7345362" cy="1219200"/>
          </a:xfrm>
        </p:spPr>
        <p:txBody>
          <a:bodyPr/>
          <a:lstStyle/>
          <a:p>
            <a:pPr eaLnBrk="1" hangingPunct="1">
              <a:spcAft>
                <a:spcPct val="35000"/>
              </a:spcAft>
            </a:pPr>
            <a:r>
              <a:rPr lang="cs-CZ" sz="3600" b="1" dirty="0" smtClean="0">
                <a:solidFill>
                  <a:srgbClr val="FFCC00"/>
                </a:solidFill>
              </a:rPr>
              <a:t>OCHRANA SOUKROMÍ</a:t>
            </a:r>
            <a:br>
              <a:rPr lang="cs-CZ" sz="3600" b="1" dirty="0" smtClean="0">
                <a:solidFill>
                  <a:srgbClr val="FFCC00"/>
                </a:solidFill>
              </a:rPr>
            </a:br>
            <a:r>
              <a:rPr lang="cs-CZ" sz="3600" b="1" dirty="0" err="1" smtClean="0">
                <a:solidFill>
                  <a:srgbClr val="FFCC00"/>
                </a:solidFill>
              </a:rPr>
              <a:t>x</a:t>
            </a:r>
            <a:r>
              <a:rPr lang="cs-CZ" sz="3600" b="1" dirty="0" smtClean="0">
                <a:solidFill>
                  <a:srgbClr val="FFCC00"/>
                </a:solidFill>
              </a:rPr>
              <a:t/>
            </a:r>
            <a:br>
              <a:rPr lang="cs-CZ" sz="3600" b="1" dirty="0" smtClean="0">
                <a:solidFill>
                  <a:srgbClr val="FFCC00"/>
                </a:solidFill>
              </a:rPr>
            </a:br>
            <a:r>
              <a:rPr lang="cs-CZ" sz="3600" b="1" dirty="0" smtClean="0">
                <a:solidFill>
                  <a:srgbClr val="FFCC00"/>
                </a:solidFill>
              </a:rPr>
              <a:t>PRÁVO NA BEZPEČÍ</a:t>
            </a:r>
            <a:endParaRPr lang="en-GB" sz="2400" b="1" dirty="0" smtClean="0">
              <a:solidFill>
                <a:srgbClr val="4D4D4D"/>
              </a:solidFill>
            </a:endParaRPr>
          </a:p>
        </p:txBody>
      </p:sp>
      <p:sp>
        <p:nvSpPr>
          <p:cNvPr id="2" name="TextBox 1"/>
          <p:cNvSpPr txBox="1"/>
          <p:nvPr/>
        </p:nvSpPr>
        <p:spPr>
          <a:xfrm>
            <a:off x="827584" y="2708920"/>
            <a:ext cx="7632848" cy="4524315"/>
          </a:xfrm>
          <a:prstGeom prst="rect">
            <a:avLst/>
          </a:prstGeom>
          <a:noFill/>
        </p:spPr>
        <p:txBody>
          <a:bodyPr wrap="square" rtlCol="0">
            <a:spAutoFit/>
          </a:bodyPr>
          <a:lstStyle/>
          <a:p>
            <a:r>
              <a:rPr lang="cs-CZ" sz="3200" dirty="0">
                <a:solidFill>
                  <a:srgbClr val="FFCC00"/>
                </a:solidFill>
              </a:rPr>
              <a:t>prof. </a:t>
            </a:r>
            <a:r>
              <a:rPr lang="cs-CZ" sz="3200" dirty="0" err="1">
                <a:solidFill>
                  <a:srgbClr val="FFCC00"/>
                </a:solidFill>
              </a:rPr>
              <a:t>Weiler</a:t>
            </a:r>
            <a:r>
              <a:rPr lang="cs-CZ" sz="3200" dirty="0">
                <a:solidFill>
                  <a:srgbClr val="FFCC00"/>
                </a:solidFill>
              </a:rPr>
              <a:t>: </a:t>
            </a:r>
            <a:r>
              <a:rPr lang="cs-CZ" sz="3200" i="1" dirty="0">
                <a:solidFill>
                  <a:schemeClr val="bg1"/>
                </a:solidFill>
              </a:rPr>
              <a:t>„Maximalistický přístup k lidským právům má za následek minimalistický přístup k zájmům společenství jako celku.“</a:t>
            </a:r>
            <a:endParaRPr lang="en-US" sz="3200" dirty="0">
              <a:solidFill>
                <a:schemeClr val="bg1"/>
              </a:solidFill>
            </a:endParaRPr>
          </a:p>
          <a:p>
            <a:r>
              <a:rPr lang="cs-CZ" sz="3200" b="1" dirty="0">
                <a:solidFill>
                  <a:srgbClr val="FFCC00"/>
                </a:solidFill>
              </a:rPr>
              <a:t> </a:t>
            </a:r>
            <a:endParaRPr lang="en-US" sz="3200" dirty="0">
              <a:solidFill>
                <a:srgbClr val="FFCC00"/>
              </a:solidFill>
            </a:endParaRPr>
          </a:p>
          <a:p>
            <a:r>
              <a:rPr lang="cs-CZ" sz="3200" dirty="0">
                <a:solidFill>
                  <a:srgbClr val="FFCC00"/>
                </a:solidFill>
              </a:rPr>
              <a:t>Bohumil </a:t>
            </a:r>
            <a:r>
              <a:rPr lang="cs-CZ" sz="3200" dirty="0" err="1">
                <a:solidFill>
                  <a:srgbClr val="FFCC00"/>
                </a:solidFill>
              </a:rPr>
              <a:t>Repík</a:t>
            </a:r>
            <a:r>
              <a:rPr lang="cs-CZ" sz="3200" dirty="0">
                <a:solidFill>
                  <a:srgbClr val="FFCC00"/>
                </a:solidFill>
              </a:rPr>
              <a:t>: </a:t>
            </a:r>
            <a:r>
              <a:rPr lang="cs-CZ" sz="3200" i="1" dirty="0">
                <a:solidFill>
                  <a:srgbClr val="FFFFFF"/>
                </a:solidFill>
              </a:rPr>
              <a:t>„Největší nebezpečí pro demokracii představuje přehnaná reakce na její ohrožení.“</a:t>
            </a:r>
            <a:endParaRPr lang="en-US" sz="3200" dirty="0">
              <a:solidFill>
                <a:srgbClr val="FFFFFF"/>
              </a:solidFill>
            </a:endParaRPr>
          </a:p>
          <a:p>
            <a:endParaRPr lang="en-US" sz="3200" dirty="0">
              <a:solidFill>
                <a:srgbClr val="FFCC00"/>
              </a:solidFill>
            </a:endParaRPr>
          </a:p>
        </p:txBody>
      </p:sp>
    </p:spTree>
    <p:extLst>
      <p:ext uri="{BB962C8B-B14F-4D97-AF65-F5344CB8AC3E}">
        <p14:creationId xmlns:p14="http://schemas.microsoft.com/office/powerpoint/2010/main" val="1111702039"/>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auto">
          <a:xfrm>
            <a:off x="611188" y="571480"/>
            <a:ext cx="7921625" cy="1301745"/>
          </a:xfrm>
          <a:prstGeom prst="roundRect">
            <a:avLst>
              <a:gd name="adj" fmla="val 16667"/>
            </a:avLst>
          </a:prstGeom>
          <a:solidFill>
            <a:schemeClr val="tx1">
              <a:alpha val="25000"/>
            </a:schemeClr>
          </a:solidFill>
          <a:ln w="0">
            <a:solidFill>
              <a:schemeClr val="bg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3600">
              <a:solidFill>
                <a:srgbClr val="4D4D4D"/>
              </a:solidFill>
              <a:latin typeface="Franklin Gothic Book" pitchFamily="34" charset="0"/>
            </a:endParaRPr>
          </a:p>
        </p:txBody>
      </p:sp>
      <p:sp>
        <p:nvSpPr>
          <p:cNvPr id="16" name="Rectangle 6"/>
          <p:cNvSpPr>
            <a:spLocks noGrp="1" noChangeArrowheads="1"/>
          </p:cNvSpPr>
          <p:nvPr>
            <p:ph type="title"/>
          </p:nvPr>
        </p:nvSpPr>
        <p:spPr>
          <a:xfrm>
            <a:off x="928688" y="638175"/>
            <a:ext cx="7345362" cy="1219200"/>
          </a:xfrm>
        </p:spPr>
        <p:txBody>
          <a:bodyPr/>
          <a:lstStyle/>
          <a:p>
            <a:pPr eaLnBrk="1" hangingPunct="1">
              <a:spcAft>
                <a:spcPct val="35000"/>
              </a:spcAft>
            </a:pPr>
            <a:r>
              <a:rPr lang="cs-CZ" sz="3600" b="1" dirty="0" smtClean="0">
                <a:solidFill>
                  <a:srgbClr val="FFCC00"/>
                </a:solidFill>
              </a:rPr>
              <a:t>Článek 12 LZPS</a:t>
            </a:r>
            <a:endParaRPr lang="en-GB" sz="2400" b="1" dirty="0" smtClean="0">
              <a:solidFill>
                <a:srgbClr val="4D4D4D"/>
              </a:solidFill>
            </a:endParaRPr>
          </a:p>
        </p:txBody>
      </p:sp>
      <p:sp>
        <p:nvSpPr>
          <p:cNvPr id="2" name="Rectangle 1"/>
          <p:cNvSpPr/>
          <p:nvPr/>
        </p:nvSpPr>
        <p:spPr>
          <a:xfrm>
            <a:off x="323528" y="1988840"/>
            <a:ext cx="8820472" cy="4401205"/>
          </a:xfrm>
          <a:prstGeom prst="rect">
            <a:avLst/>
          </a:prstGeom>
        </p:spPr>
        <p:txBody>
          <a:bodyPr wrap="square">
            <a:spAutoFit/>
          </a:bodyPr>
          <a:lstStyle/>
          <a:p>
            <a:pPr lvl="0"/>
            <a:r>
              <a:rPr lang="cs-CZ" sz="2800" i="1" dirty="0" smtClean="0">
                <a:solidFill>
                  <a:schemeClr val="bg1"/>
                </a:solidFill>
              </a:rPr>
              <a:t>...</a:t>
            </a:r>
          </a:p>
          <a:p>
            <a:pPr lvl="0"/>
            <a:r>
              <a:rPr lang="cs-CZ" sz="2800" i="1" dirty="0" smtClean="0">
                <a:solidFill>
                  <a:schemeClr val="bg1"/>
                </a:solidFill>
              </a:rPr>
              <a:t>(3) Jiné zásahy do nedotknutelnosti obydlí mohou být zákonem dovoleny, jen je-li to v demokratické společnosti nezbytné pro ochranu života nebo zdraví osob, pro ochranu práv a svobod druhých anebo pro odvrácení závažného ohrožení veřejné bezpečnosti a pořádku. Pokud je obydlí užíváno také pro podnikání nebo provozování jiné hospodářské činnosti, mohou být takové zásahy zákonem dovoleny, též je-li to nezbytné pro plnění úkolů veřejné správy.</a:t>
            </a:r>
            <a:endParaRPr lang="cs-CZ" sz="2800" i="1" dirty="0">
              <a:solidFill>
                <a:schemeClr val="bg1"/>
              </a:solidFill>
            </a:endParaRPr>
          </a:p>
        </p:txBody>
      </p:sp>
    </p:spTree>
    <p:extLst>
      <p:ext uri="{BB962C8B-B14F-4D97-AF65-F5344CB8AC3E}">
        <p14:creationId xmlns:p14="http://schemas.microsoft.com/office/powerpoint/2010/main" val="381557418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auto">
          <a:xfrm>
            <a:off x="611188" y="571480"/>
            <a:ext cx="7921625" cy="1301745"/>
          </a:xfrm>
          <a:prstGeom prst="roundRect">
            <a:avLst>
              <a:gd name="adj" fmla="val 16667"/>
            </a:avLst>
          </a:prstGeom>
          <a:solidFill>
            <a:schemeClr val="tx1">
              <a:alpha val="25000"/>
            </a:schemeClr>
          </a:solidFill>
          <a:ln w="0">
            <a:solidFill>
              <a:schemeClr val="bg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3600">
              <a:solidFill>
                <a:srgbClr val="4D4D4D"/>
              </a:solidFill>
              <a:latin typeface="Franklin Gothic Book" pitchFamily="34" charset="0"/>
            </a:endParaRPr>
          </a:p>
        </p:txBody>
      </p:sp>
      <p:sp>
        <p:nvSpPr>
          <p:cNvPr id="16" name="Rectangle 6"/>
          <p:cNvSpPr>
            <a:spLocks noGrp="1" noChangeArrowheads="1"/>
          </p:cNvSpPr>
          <p:nvPr>
            <p:ph type="title"/>
          </p:nvPr>
        </p:nvSpPr>
        <p:spPr>
          <a:xfrm>
            <a:off x="928688" y="638175"/>
            <a:ext cx="7345362" cy="1219200"/>
          </a:xfrm>
        </p:spPr>
        <p:txBody>
          <a:bodyPr/>
          <a:lstStyle/>
          <a:p>
            <a:pPr eaLnBrk="1" hangingPunct="1">
              <a:spcAft>
                <a:spcPct val="35000"/>
              </a:spcAft>
            </a:pPr>
            <a:r>
              <a:rPr lang="cs-CZ" sz="3600" b="1" dirty="0">
                <a:solidFill>
                  <a:srgbClr val="FFCC00"/>
                </a:solidFill>
              </a:rPr>
              <a:t>§ 100 písm. </a:t>
            </a:r>
            <a:r>
              <a:rPr lang="en-US" sz="3600" b="1" dirty="0" smtClean="0">
                <a:solidFill>
                  <a:srgbClr val="FFCC00"/>
                </a:solidFill>
              </a:rPr>
              <a:t>b</a:t>
            </a:r>
            <a:r>
              <a:rPr lang="cs-CZ" sz="3600" b="1" dirty="0" smtClean="0">
                <a:solidFill>
                  <a:srgbClr val="FFCC00"/>
                </a:solidFill>
              </a:rPr>
              <a:t>)</a:t>
            </a:r>
            <a:br>
              <a:rPr lang="cs-CZ" sz="3600" b="1" dirty="0" smtClean="0">
                <a:solidFill>
                  <a:srgbClr val="FFCC00"/>
                </a:solidFill>
              </a:rPr>
            </a:br>
            <a:r>
              <a:rPr lang="cs-CZ" sz="3600" b="1" dirty="0" smtClean="0">
                <a:solidFill>
                  <a:srgbClr val="FFCC00"/>
                </a:solidFill>
              </a:rPr>
              <a:t>zákona </a:t>
            </a:r>
            <a:r>
              <a:rPr lang="cs-CZ" sz="3600" b="1" dirty="0">
                <a:solidFill>
                  <a:srgbClr val="FFCC00"/>
                </a:solidFill>
              </a:rPr>
              <a:t>o </a:t>
            </a:r>
            <a:r>
              <a:rPr lang="cs-CZ" sz="3600" b="1" smtClean="0">
                <a:solidFill>
                  <a:srgbClr val="FFCC00"/>
                </a:solidFill>
              </a:rPr>
              <a:t>pobytu cizinců</a:t>
            </a:r>
            <a:endParaRPr lang="en-GB" sz="2400" b="1" dirty="0" smtClean="0">
              <a:solidFill>
                <a:srgbClr val="4D4D4D"/>
              </a:solidFill>
            </a:endParaRPr>
          </a:p>
        </p:txBody>
      </p:sp>
      <p:sp>
        <p:nvSpPr>
          <p:cNvPr id="2" name="Rectangle 1"/>
          <p:cNvSpPr/>
          <p:nvPr/>
        </p:nvSpPr>
        <p:spPr>
          <a:xfrm>
            <a:off x="323528" y="1988840"/>
            <a:ext cx="8820472" cy="2677656"/>
          </a:xfrm>
          <a:prstGeom prst="rect">
            <a:avLst/>
          </a:prstGeom>
        </p:spPr>
        <p:txBody>
          <a:bodyPr wrap="square">
            <a:spAutoFit/>
          </a:bodyPr>
          <a:lstStyle/>
          <a:p>
            <a:pPr lvl="0"/>
            <a:r>
              <a:rPr lang="cs-CZ" sz="2800" i="1" dirty="0">
                <a:solidFill>
                  <a:schemeClr val="bg1"/>
                </a:solidFill>
              </a:rPr>
              <a:t>Ubytovatel je povinen </a:t>
            </a:r>
          </a:p>
          <a:p>
            <a:pPr lvl="0"/>
            <a:r>
              <a:rPr lang="cs-CZ" sz="2800" i="1" dirty="0">
                <a:solidFill>
                  <a:schemeClr val="bg1"/>
                </a:solidFill>
              </a:rPr>
              <a:t>b) umožnit policii vstup do míst, kde se může cizinec zdržovat, jde-li o místo užívané pro podnikání nebo provozování jiné hospodářské činnosti, pokud tímto vstupem nebude porušeno právo cizince na soukromí nebo rodinný život, </a:t>
            </a:r>
          </a:p>
        </p:txBody>
      </p:sp>
    </p:spTree>
    <p:extLst>
      <p:ext uri="{BB962C8B-B14F-4D97-AF65-F5344CB8AC3E}">
        <p14:creationId xmlns:p14="http://schemas.microsoft.com/office/powerpoint/2010/main" val="356648282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68942065"/>
              </p:ext>
            </p:extLst>
          </p:nvPr>
        </p:nvGraphicFramePr>
        <p:xfrm>
          <a:off x="755204" y="548680"/>
          <a:ext cx="806526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080343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26" name="Picture 2" descr="C:\Users\Lenka\Desktop\novy-kravin-byl-postaven-v-letech-2005-2006-chov-skotu.jpg"/>
          <p:cNvPicPr>
            <a:picLocks noChangeAspect="1" noChangeArrowheads="1"/>
          </p:cNvPicPr>
          <p:nvPr/>
        </p:nvPicPr>
        <p:blipFill>
          <a:blip r:embed="rId4"/>
          <a:srcRect/>
          <a:stretch>
            <a:fillRect/>
          </a:stretch>
        </p:blipFill>
        <p:spPr bwMode="auto">
          <a:xfrm>
            <a:off x="0" y="0"/>
            <a:ext cx="9182259" cy="6858000"/>
          </a:xfrm>
          <a:prstGeom prst="rect">
            <a:avLst/>
          </a:prstGeom>
          <a:noFill/>
        </p:spPr>
      </p:pic>
      <p:sp>
        <p:nvSpPr>
          <p:cNvPr id="15" name="AutoShape 5"/>
          <p:cNvSpPr>
            <a:spLocks noChangeArrowheads="1"/>
          </p:cNvSpPr>
          <p:nvPr/>
        </p:nvSpPr>
        <p:spPr bwMode="auto">
          <a:xfrm>
            <a:off x="285720" y="571480"/>
            <a:ext cx="3995936" cy="5760640"/>
          </a:xfrm>
          <a:prstGeom prst="roundRect">
            <a:avLst>
              <a:gd name="adj" fmla="val 16667"/>
            </a:avLst>
          </a:prstGeom>
          <a:solidFill>
            <a:schemeClr val="tx1">
              <a:alpha val="52000"/>
            </a:schemeClr>
          </a:solidFill>
          <a:ln w="0">
            <a:solidFill>
              <a:schemeClr val="tx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4400">
              <a:solidFill>
                <a:srgbClr val="4D4D4D"/>
              </a:solidFill>
              <a:latin typeface="Franklin Gothic Book" pitchFamily="34" charset="0"/>
            </a:endParaRPr>
          </a:p>
        </p:txBody>
      </p:sp>
      <p:sp>
        <p:nvSpPr>
          <p:cNvPr id="16" name="Rectangle 6"/>
          <p:cNvSpPr>
            <a:spLocks noGrp="1" noChangeArrowheads="1"/>
          </p:cNvSpPr>
          <p:nvPr>
            <p:ph type="title"/>
          </p:nvPr>
        </p:nvSpPr>
        <p:spPr>
          <a:xfrm>
            <a:off x="251520" y="2132856"/>
            <a:ext cx="3714947" cy="2236054"/>
          </a:xfrm>
        </p:spPr>
        <p:txBody>
          <a:bodyPr/>
          <a:lstStyle/>
          <a:p>
            <a:pPr eaLnBrk="1" hangingPunct="1">
              <a:spcAft>
                <a:spcPct val="35000"/>
              </a:spcAft>
            </a:pPr>
            <a:r>
              <a:rPr lang="en-US" b="1" dirty="0" err="1" smtClean="0">
                <a:solidFill>
                  <a:srgbClr val="FFCC00"/>
                </a:solidFill>
              </a:rPr>
              <a:t>prohlídka</a:t>
            </a:r>
            <a:r>
              <a:rPr lang="en-US" b="1" dirty="0" smtClean="0">
                <a:solidFill>
                  <a:srgbClr val="FFCC00"/>
                </a:solidFill>
              </a:rPr>
              <a:t> </a:t>
            </a:r>
            <a:r>
              <a:rPr lang="en-US" b="1" dirty="0" err="1" smtClean="0">
                <a:solidFill>
                  <a:srgbClr val="FFCC00"/>
                </a:solidFill>
              </a:rPr>
              <a:t>jiných</a:t>
            </a:r>
            <a:r>
              <a:rPr lang="en-US" b="1" dirty="0" smtClean="0">
                <a:solidFill>
                  <a:srgbClr val="FFCC00"/>
                </a:solidFill>
              </a:rPr>
              <a:t> </a:t>
            </a:r>
            <a:r>
              <a:rPr lang="en-US" b="1" dirty="0" err="1" smtClean="0">
                <a:solidFill>
                  <a:srgbClr val="FFCC00"/>
                </a:solidFill>
              </a:rPr>
              <a:t>prostor</a:t>
            </a:r>
            <a:r>
              <a:rPr lang="en-US" b="1" dirty="0" smtClean="0">
                <a:solidFill>
                  <a:srgbClr val="FFCC00"/>
                </a:solidFill>
              </a:rPr>
              <a:t> (KRAVÍN)</a:t>
            </a:r>
            <a:br>
              <a:rPr lang="en-US" b="1" dirty="0" smtClean="0">
                <a:solidFill>
                  <a:srgbClr val="FFCC00"/>
                </a:solidFill>
              </a:rPr>
            </a:br>
            <a:r>
              <a:rPr lang="en-US" b="1" dirty="0" smtClean="0">
                <a:solidFill>
                  <a:srgbClr val="FFCC00"/>
                </a:solidFill>
              </a:rPr>
              <a:t/>
            </a:r>
            <a:br>
              <a:rPr lang="en-US" b="1" dirty="0" smtClean="0">
                <a:solidFill>
                  <a:srgbClr val="FFCC00"/>
                </a:solidFill>
              </a:rPr>
            </a:br>
            <a:r>
              <a:rPr lang="cs-CZ" sz="2800" b="1" dirty="0" err="1" smtClean="0">
                <a:solidFill>
                  <a:schemeClr val="bg1"/>
                </a:solidFill>
              </a:rPr>
              <a:t>Pl</a:t>
            </a:r>
            <a:r>
              <a:rPr lang="cs-CZ" sz="2800" b="1" dirty="0">
                <a:solidFill>
                  <a:schemeClr val="bg1"/>
                </a:solidFill>
              </a:rPr>
              <a:t>. ÚS 3/09 ze dne </a:t>
            </a:r>
            <a:r>
              <a:rPr lang="cs-CZ" sz="2800" b="1" dirty="0" smtClean="0">
                <a:solidFill>
                  <a:schemeClr val="bg1"/>
                </a:solidFill>
              </a:rPr>
              <a:t/>
            </a:r>
            <a:br>
              <a:rPr lang="cs-CZ" sz="2800" b="1" dirty="0" smtClean="0">
                <a:solidFill>
                  <a:schemeClr val="bg1"/>
                </a:solidFill>
              </a:rPr>
            </a:br>
            <a:r>
              <a:rPr lang="cs-CZ" sz="2800" b="1" dirty="0" smtClean="0">
                <a:solidFill>
                  <a:schemeClr val="bg1"/>
                </a:solidFill>
              </a:rPr>
              <a:t>8</a:t>
            </a:r>
            <a:r>
              <a:rPr lang="cs-CZ" sz="2800" b="1" dirty="0">
                <a:solidFill>
                  <a:schemeClr val="bg1"/>
                </a:solidFill>
              </a:rPr>
              <a:t>. 6. 2010, účinnost derogace 8. 7. 2010</a:t>
            </a:r>
            <a:endParaRPr lang="en-GB" sz="2400" b="1" dirty="0" smtClean="0">
              <a:solidFill>
                <a:schemeClr val="bg1"/>
              </a:solidFill>
            </a:endParaRPr>
          </a:p>
        </p:txBody>
      </p:sp>
    </p:spTree>
    <p:extLst>
      <p:ext uri="{BB962C8B-B14F-4D97-AF65-F5344CB8AC3E}">
        <p14:creationId xmlns:p14="http://schemas.microsoft.com/office/powerpoint/2010/main" val="12612364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auto">
          <a:xfrm>
            <a:off x="611188" y="571480"/>
            <a:ext cx="7921625" cy="1301745"/>
          </a:xfrm>
          <a:prstGeom prst="roundRect">
            <a:avLst>
              <a:gd name="adj" fmla="val 16667"/>
            </a:avLst>
          </a:prstGeom>
          <a:solidFill>
            <a:schemeClr val="tx1">
              <a:alpha val="25000"/>
            </a:schemeClr>
          </a:solidFill>
          <a:ln w="0">
            <a:solidFill>
              <a:schemeClr val="bg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3600">
              <a:solidFill>
                <a:srgbClr val="4D4D4D"/>
              </a:solidFill>
              <a:latin typeface="Franklin Gothic Book" pitchFamily="34" charset="0"/>
            </a:endParaRPr>
          </a:p>
        </p:txBody>
      </p:sp>
      <p:sp>
        <p:nvSpPr>
          <p:cNvPr id="16" name="Rectangle 6"/>
          <p:cNvSpPr>
            <a:spLocks noGrp="1" noChangeArrowheads="1"/>
          </p:cNvSpPr>
          <p:nvPr>
            <p:ph type="title"/>
          </p:nvPr>
        </p:nvSpPr>
        <p:spPr>
          <a:xfrm>
            <a:off x="928688" y="638175"/>
            <a:ext cx="7345362" cy="1219200"/>
          </a:xfrm>
        </p:spPr>
        <p:txBody>
          <a:bodyPr/>
          <a:lstStyle/>
          <a:p>
            <a:pPr eaLnBrk="1" hangingPunct="1">
              <a:spcAft>
                <a:spcPct val="35000"/>
              </a:spcAft>
            </a:pPr>
            <a:r>
              <a:rPr lang="cs-CZ" sz="3600" b="1" dirty="0">
                <a:solidFill>
                  <a:srgbClr val="FFCC00"/>
                </a:solidFill>
              </a:rPr>
              <a:t>§ 83a trestního řádu</a:t>
            </a:r>
            <a:endParaRPr lang="en-GB" sz="2400" b="1" dirty="0" smtClean="0">
              <a:solidFill>
                <a:srgbClr val="4D4D4D"/>
              </a:solidFill>
            </a:endParaRPr>
          </a:p>
        </p:txBody>
      </p:sp>
      <p:sp>
        <p:nvSpPr>
          <p:cNvPr id="2" name="Rectangle 1"/>
          <p:cNvSpPr/>
          <p:nvPr/>
        </p:nvSpPr>
        <p:spPr>
          <a:xfrm>
            <a:off x="323528" y="1988840"/>
            <a:ext cx="8568952" cy="4832093"/>
          </a:xfrm>
          <a:prstGeom prst="rect">
            <a:avLst/>
          </a:prstGeom>
        </p:spPr>
        <p:txBody>
          <a:bodyPr wrap="square">
            <a:spAutoFit/>
          </a:bodyPr>
          <a:lstStyle/>
          <a:p>
            <a:pPr lvl="0"/>
            <a:r>
              <a:rPr lang="cs-CZ" sz="2800" i="1" dirty="0">
                <a:solidFill>
                  <a:schemeClr val="bg1"/>
                </a:solidFill>
              </a:rPr>
              <a:t>Příkaz k prohlídce jiných prostor a </a:t>
            </a:r>
            <a:r>
              <a:rPr lang="cs-CZ" sz="2800" i="1" dirty="0" smtClean="0">
                <a:solidFill>
                  <a:schemeClr val="bg1"/>
                </a:solidFill>
              </a:rPr>
              <a:t>pozemků</a:t>
            </a:r>
          </a:p>
          <a:p>
            <a:pPr lvl="0"/>
            <a:endParaRPr lang="cs-CZ" sz="2800" i="1" dirty="0">
              <a:solidFill>
                <a:schemeClr val="bg1"/>
              </a:solidFill>
            </a:endParaRPr>
          </a:p>
          <a:p>
            <a:pPr lvl="0"/>
            <a:r>
              <a:rPr lang="cs-CZ" sz="2800" i="1" dirty="0">
                <a:solidFill>
                  <a:schemeClr val="bg1"/>
                </a:solidFill>
              </a:rPr>
              <a:t>(1) Nařídit prohlídku jiných prostor nebo pozemků je oprávněn předseda senátu, v přípravném řízení státní zástupce nebo policejní orgán. Policejní orgán k tomu potřebuje předchozí souhlas státního zástupce. Příkaz musí být vydán písemně a musí být odůvodněn. Doručí se uživateli dotčených prostor nebo pozemků, a nebyl-li zastižen při prohlídce, bezprostředně po odpadnutí překážky, která doručení brání.</a:t>
            </a:r>
          </a:p>
        </p:txBody>
      </p:sp>
    </p:spTree>
    <p:extLst>
      <p:ext uri="{BB962C8B-B14F-4D97-AF65-F5344CB8AC3E}">
        <p14:creationId xmlns:p14="http://schemas.microsoft.com/office/powerpoint/2010/main" val="163843788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title"/>
          </p:nvPr>
        </p:nvSpPr>
        <p:spPr>
          <a:xfrm>
            <a:off x="928688" y="638175"/>
            <a:ext cx="7345362" cy="1219200"/>
          </a:xfrm>
        </p:spPr>
        <p:txBody>
          <a:bodyPr/>
          <a:lstStyle/>
          <a:p>
            <a:pPr eaLnBrk="1" hangingPunct="1">
              <a:spcAft>
                <a:spcPct val="35000"/>
              </a:spcAft>
            </a:pPr>
            <a:r>
              <a:rPr lang="en-US" sz="3600" b="1" i="1" dirty="0">
                <a:solidFill>
                  <a:srgbClr val="FFCC00"/>
                </a:solidFill>
              </a:rPr>
              <a:t>Justice must not only be done, it must also be seen to be done.</a:t>
            </a:r>
            <a:endParaRPr lang="en-GB" sz="2400" b="1" i="1" dirty="0" smtClean="0">
              <a:solidFill>
                <a:srgbClr val="4D4D4D"/>
              </a:solidFill>
            </a:endParaRPr>
          </a:p>
        </p:txBody>
      </p:sp>
      <p:sp>
        <p:nvSpPr>
          <p:cNvPr id="5" name="Obdélník 17"/>
          <p:cNvSpPr>
            <a:spLocks noChangeArrowheads="1"/>
          </p:cNvSpPr>
          <p:nvPr/>
        </p:nvSpPr>
        <p:spPr bwMode="auto">
          <a:xfrm>
            <a:off x="1265929" y="2460952"/>
            <a:ext cx="6978479" cy="1323439"/>
          </a:xfrm>
          <a:prstGeom prst="rect">
            <a:avLst/>
          </a:prstGeom>
          <a:noFill/>
          <a:ln w="9525">
            <a:noFill/>
            <a:miter lim="800000"/>
            <a:headEnd/>
            <a:tailEnd/>
          </a:ln>
        </p:spPr>
        <p:txBody>
          <a:bodyPr wrap="square">
            <a:spAutoFit/>
          </a:bodyPr>
          <a:lstStyle/>
          <a:p>
            <a:pPr>
              <a:defRPr/>
            </a:pPr>
            <a:r>
              <a:rPr lang="cs-CZ" sz="4000" dirty="0" smtClean="0">
                <a:solidFill>
                  <a:schemeClr val="bg1"/>
                </a:solidFill>
                <a:latin typeface="Calibri" pitchFamily="34" charset="0"/>
                <a:cs typeface="Calibri" pitchFamily="34" charset="0"/>
              </a:rPr>
              <a:t>stanovisko </a:t>
            </a:r>
            <a:r>
              <a:rPr lang="cs-CZ" sz="4000" dirty="0">
                <a:solidFill>
                  <a:schemeClr val="bg1"/>
                </a:solidFill>
                <a:latin typeface="Calibri" pitchFamily="34" charset="0"/>
                <a:cs typeface="Calibri" pitchFamily="34" charset="0"/>
              </a:rPr>
              <a:t>pléna </a:t>
            </a:r>
            <a:r>
              <a:rPr lang="cs-CZ" sz="4000" dirty="0" smtClean="0">
                <a:solidFill>
                  <a:schemeClr val="bg1"/>
                </a:solidFill>
                <a:latin typeface="Calibri" pitchFamily="34" charset="0"/>
                <a:cs typeface="Calibri" pitchFamily="34" charset="0"/>
              </a:rPr>
              <a:t>Ústavního </a:t>
            </a:r>
            <a:r>
              <a:rPr lang="cs-CZ" sz="4000" dirty="0">
                <a:solidFill>
                  <a:schemeClr val="bg1"/>
                </a:solidFill>
                <a:latin typeface="Calibri" pitchFamily="34" charset="0"/>
                <a:cs typeface="Calibri" pitchFamily="34" charset="0"/>
              </a:rPr>
              <a:t>soudu </a:t>
            </a:r>
            <a:r>
              <a:rPr lang="cs-CZ" sz="4000" dirty="0" err="1">
                <a:solidFill>
                  <a:schemeClr val="bg1"/>
                </a:solidFill>
                <a:latin typeface="Calibri" pitchFamily="34" charset="0"/>
                <a:cs typeface="Calibri" pitchFamily="34" charset="0"/>
              </a:rPr>
              <a:t>Pl</a:t>
            </a:r>
            <a:r>
              <a:rPr lang="cs-CZ" sz="4000" dirty="0">
                <a:solidFill>
                  <a:schemeClr val="bg1"/>
                </a:solidFill>
                <a:latin typeface="Calibri" pitchFamily="34" charset="0"/>
                <a:cs typeface="Calibri" pitchFamily="34" charset="0"/>
              </a:rPr>
              <a:t>. ÚS-st 31/10</a:t>
            </a:r>
          </a:p>
        </p:txBody>
      </p:sp>
    </p:spTree>
    <p:extLst>
      <p:ext uri="{BB962C8B-B14F-4D97-AF65-F5344CB8AC3E}">
        <p14:creationId xmlns:p14="http://schemas.microsoft.com/office/powerpoint/2010/main" val="58325150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6" name="Rectangle 6"/>
          <p:cNvSpPr>
            <a:spLocks noGrp="1" noChangeArrowheads="1"/>
          </p:cNvSpPr>
          <p:nvPr>
            <p:ph type="title"/>
          </p:nvPr>
        </p:nvSpPr>
        <p:spPr>
          <a:xfrm>
            <a:off x="5175053" y="476672"/>
            <a:ext cx="3285379" cy="1539227"/>
          </a:xfrm>
        </p:spPr>
        <p:txBody>
          <a:bodyPr/>
          <a:lstStyle/>
          <a:p>
            <a:pPr eaLnBrk="1" hangingPunct="1">
              <a:spcAft>
                <a:spcPct val="35000"/>
              </a:spcAft>
            </a:pPr>
            <a:r>
              <a:rPr lang="en-US" sz="7200" b="1" dirty="0" smtClean="0">
                <a:solidFill>
                  <a:srgbClr val="FFCC00"/>
                </a:solidFill>
              </a:rPr>
              <a:t>GPS</a:t>
            </a:r>
            <a:endParaRPr lang="en-GB" sz="5400" b="1" dirty="0" smtClean="0">
              <a:solidFill>
                <a:srgbClr val="FFFFFF"/>
              </a:solidFill>
            </a:endParaRPr>
          </a:p>
        </p:txBody>
      </p:sp>
      <p:sp>
        <p:nvSpPr>
          <p:cNvPr id="4" name="AutoShape 5"/>
          <p:cNvSpPr>
            <a:spLocks noChangeArrowheads="1"/>
          </p:cNvSpPr>
          <p:nvPr/>
        </p:nvSpPr>
        <p:spPr bwMode="auto">
          <a:xfrm>
            <a:off x="582092" y="5007575"/>
            <a:ext cx="7921625" cy="1301745"/>
          </a:xfrm>
          <a:prstGeom prst="roundRect">
            <a:avLst>
              <a:gd name="adj" fmla="val 16667"/>
            </a:avLst>
          </a:prstGeom>
          <a:solidFill>
            <a:schemeClr val="tx1">
              <a:alpha val="52000"/>
            </a:schemeClr>
          </a:solidFill>
          <a:ln w="0">
            <a:solidFill>
              <a:schemeClr val="tx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4400">
              <a:solidFill>
                <a:srgbClr val="4D4D4D"/>
              </a:solidFill>
              <a:latin typeface="Franklin Gothic Book" pitchFamily="34" charset="0"/>
            </a:endParaRPr>
          </a:p>
        </p:txBody>
      </p:sp>
      <p:sp>
        <p:nvSpPr>
          <p:cNvPr id="5" name="Rectangle 6"/>
          <p:cNvSpPr txBox="1">
            <a:spLocks noChangeArrowheads="1"/>
          </p:cNvSpPr>
          <p:nvPr/>
        </p:nvSpPr>
        <p:spPr bwMode="auto">
          <a:xfrm>
            <a:off x="899592" y="5074270"/>
            <a:ext cx="7345362"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34" charset="0"/>
                <a:cs typeface="Arial" charset="0"/>
              </a:defRPr>
            </a:lvl2pPr>
            <a:lvl3pPr algn="ctr" rtl="0" eaLnBrk="0" fontAlgn="base" hangingPunct="0">
              <a:spcBef>
                <a:spcPct val="0"/>
              </a:spcBef>
              <a:spcAft>
                <a:spcPct val="0"/>
              </a:spcAft>
              <a:defRPr sz="4400">
                <a:solidFill>
                  <a:schemeClr val="tx2"/>
                </a:solidFill>
                <a:latin typeface="Trebuchet MS" pitchFamily="34" charset="0"/>
                <a:cs typeface="Arial" charset="0"/>
              </a:defRPr>
            </a:lvl3pPr>
            <a:lvl4pPr algn="ctr" rtl="0" eaLnBrk="0" fontAlgn="base" hangingPunct="0">
              <a:spcBef>
                <a:spcPct val="0"/>
              </a:spcBef>
              <a:spcAft>
                <a:spcPct val="0"/>
              </a:spcAft>
              <a:defRPr sz="4400">
                <a:solidFill>
                  <a:schemeClr val="tx2"/>
                </a:solidFill>
                <a:latin typeface="Trebuchet MS" pitchFamily="34" charset="0"/>
                <a:cs typeface="Arial" charset="0"/>
              </a:defRPr>
            </a:lvl4pPr>
            <a:lvl5pPr algn="ctr" rtl="0" eaLnBrk="0" fontAlgn="base" hangingPunct="0">
              <a:spcBef>
                <a:spcPct val="0"/>
              </a:spcBef>
              <a:spcAft>
                <a:spcPct val="0"/>
              </a:spcAft>
              <a:defRPr sz="4400">
                <a:solidFill>
                  <a:schemeClr val="tx2"/>
                </a:solidFill>
                <a:latin typeface="Trebuchet MS" pitchFamily="34" charset="0"/>
                <a:cs typeface="Arial" charset="0"/>
              </a:defRPr>
            </a:lvl5pPr>
            <a:lvl6pPr marL="457200" algn="ctr" rtl="0" fontAlgn="base">
              <a:spcBef>
                <a:spcPct val="0"/>
              </a:spcBef>
              <a:spcAft>
                <a:spcPct val="0"/>
              </a:spcAft>
              <a:defRPr sz="4400">
                <a:solidFill>
                  <a:schemeClr val="tx2"/>
                </a:solidFill>
                <a:latin typeface="Franklin Gothic Book" pitchFamily="34" charset="0"/>
                <a:cs typeface="Arial" charset="0"/>
              </a:defRPr>
            </a:lvl6pPr>
            <a:lvl7pPr marL="914400" algn="ctr" rtl="0" fontAlgn="base">
              <a:spcBef>
                <a:spcPct val="0"/>
              </a:spcBef>
              <a:spcAft>
                <a:spcPct val="0"/>
              </a:spcAft>
              <a:defRPr sz="4400">
                <a:solidFill>
                  <a:schemeClr val="tx2"/>
                </a:solidFill>
                <a:latin typeface="Franklin Gothic Book" pitchFamily="34" charset="0"/>
                <a:cs typeface="Arial" charset="0"/>
              </a:defRPr>
            </a:lvl7pPr>
            <a:lvl8pPr marL="1371600" algn="ctr" rtl="0" fontAlgn="base">
              <a:spcBef>
                <a:spcPct val="0"/>
              </a:spcBef>
              <a:spcAft>
                <a:spcPct val="0"/>
              </a:spcAft>
              <a:defRPr sz="4400">
                <a:solidFill>
                  <a:schemeClr val="tx2"/>
                </a:solidFill>
                <a:latin typeface="Franklin Gothic Book" pitchFamily="34" charset="0"/>
                <a:cs typeface="Arial" charset="0"/>
              </a:defRPr>
            </a:lvl8pPr>
            <a:lvl9pPr marL="1828800" algn="ctr" rtl="0" fontAlgn="base">
              <a:spcBef>
                <a:spcPct val="0"/>
              </a:spcBef>
              <a:spcAft>
                <a:spcPct val="0"/>
              </a:spcAft>
              <a:defRPr sz="4400">
                <a:solidFill>
                  <a:schemeClr val="tx2"/>
                </a:solidFill>
                <a:latin typeface="Franklin Gothic Book" pitchFamily="34" charset="0"/>
                <a:cs typeface="Arial" charset="0"/>
              </a:defRPr>
            </a:lvl9pPr>
          </a:lstStyle>
          <a:p>
            <a:pPr eaLnBrk="1" hangingPunct="1">
              <a:spcAft>
                <a:spcPct val="35000"/>
              </a:spcAft>
            </a:pPr>
            <a:r>
              <a:rPr lang="cs-CZ" b="1" dirty="0" smtClean="0">
                <a:solidFill>
                  <a:srgbClr val="FFFFFF"/>
                </a:solidFill>
              </a:rPr>
              <a:t>ESLP: </a:t>
            </a:r>
            <a:r>
              <a:rPr lang="cs-CZ" b="1" dirty="0" err="1" smtClean="0">
                <a:solidFill>
                  <a:srgbClr val="FFFFFF"/>
                </a:solidFill>
              </a:rPr>
              <a:t>Uzun</a:t>
            </a:r>
            <a:r>
              <a:rPr lang="cs-CZ" b="1" dirty="0" smtClean="0">
                <a:solidFill>
                  <a:srgbClr val="FFFFFF"/>
                </a:solidFill>
              </a:rPr>
              <a:t> proti Německu</a:t>
            </a:r>
            <a:endParaRPr lang="en-GB" sz="3200" b="1" dirty="0" smtClean="0">
              <a:solidFill>
                <a:srgbClr val="FFFFFF"/>
              </a:solidFill>
            </a:endParaRPr>
          </a:p>
        </p:txBody>
      </p:sp>
    </p:spTree>
    <p:extLst>
      <p:ext uri="{BB962C8B-B14F-4D97-AF65-F5344CB8AC3E}">
        <p14:creationId xmlns:p14="http://schemas.microsoft.com/office/powerpoint/2010/main" val="130799355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AutoShape 5"/>
          <p:cNvSpPr>
            <a:spLocks noChangeArrowheads="1"/>
          </p:cNvSpPr>
          <p:nvPr/>
        </p:nvSpPr>
        <p:spPr bwMode="auto">
          <a:xfrm>
            <a:off x="0" y="3717032"/>
            <a:ext cx="9144000" cy="3140968"/>
          </a:xfrm>
          <a:prstGeom prst="roundRect">
            <a:avLst>
              <a:gd name="adj" fmla="val 16667"/>
            </a:avLst>
          </a:prstGeom>
          <a:solidFill>
            <a:schemeClr val="tx1">
              <a:alpha val="52000"/>
            </a:schemeClr>
          </a:solidFill>
          <a:ln w="0">
            <a:solidFill>
              <a:schemeClr val="tx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4400">
              <a:solidFill>
                <a:srgbClr val="4D4D4D"/>
              </a:solidFill>
              <a:latin typeface="Franklin Gothic Book" pitchFamily="34" charset="0"/>
            </a:endParaRPr>
          </a:p>
        </p:txBody>
      </p:sp>
      <p:sp>
        <p:nvSpPr>
          <p:cNvPr id="16" name="Rectangle 6"/>
          <p:cNvSpPr>
            <a:spLocks noGrp="1" noChangeArrowheads="1"/>
          </p:cNvSpPr>
          <p:nvPr>
            <p:ph type="title"/>
          </p:nvPr>
        </p:nvSpPr>
        <p:spPr>
          <a:xfrm>
            <a:off x="785044" y="4797152"/>
            <a:ext cx="7345362" cy="1219200"/>
          </a:xfrm>
        </p:spPr>
        <p:txBody>
          <a:bodyPr/>
          <a:lstStyle/>
          <a:p>
            <a:pPr eaLnBrk="1" hangingPunct="1">
              <a:spcAft>
                <a:spcPct val="35000"/>
              </a:spcAft>
            </a:pPr>
            <a:r>
              <a:rPr lang="cs-CZ" b="1" dirty="0" smtClean="0">
                <a:solidFill>
                  <a:srgbClr val="FFCC00"/>
                </a:solidFill>
              </a:rPr>
              <a:t>monitoring vs.</a:t>
            </a:r>
            <a:br>
              <a:rPr lang="cs-CZ" b="1" dirty="0" smtClean="0">
                <a:solidFill>
                  <a:srgbClr val="FFCC00"/>
                </a:solidFill>
              </a:rPr>
            </a:br>
            <a:r>
              <a:rPr lang="cs-CZ" b="1" dirty="0" smtClean="0">
                <a:solidFill>
                  <a:srgbClr val="FFCC00"/>
                </a:solidFill>
              </a:rPr>
              <a:t>řízené provokace</a:t>
            </a:r>
            <a:br>
              <a:rPr lang="cs-CZ" b="1" dirty="0" smtClean="0">
                <a:solidFill>
                  <a:srgbClr val="FFCC00"/>
                </a:solidFill>
              </a:rPr>
            </a:br>
            <a:r>
              <a:rPr lang="cs-CZ" sz="1800" b="1" dirty="0" smtClean="0">
                <a:solidFill>
                  <a:srgbClr val="FFCC00"/>
                </a:solidFill>
              </a:rPr>
              <a:t/>
            </a:r>
            <a:br>
              <a:rPr lang="cs-CZ" sz="1800" b="1" dirty="0" smtClean="0">
                <a:solidFill>
                  <a:srgbClr val="FFCC00"/>
                </a:solidFill>
              </a:rPr>
            </a:br>
            <a:r>
              <a:rPr lang="cs-CZ" sz="2400" b="1" dirty="0" smtClean="0">
                <a:solidFill>
                  <a:srgbClr val="FFCC00"/>
                </a:solidFill>
              </a:rPr>
              <a:t>- </a:t>
            </a:r>
            <a:r>
              <a:rPr lang="cs-CZ" sz="3200" dirty="0" smtClean="0">
                <a:solidFill>
                  <a:srgbClr val="FFFFFF"/>
                </a:solidFill>
              </a:rPr>
              <a:t>ESLP</a:t>
            </a:r>
            <a:r>
              <a:rPr lang="cs-CZ" sz="3200" dirty="0">
                <a:solidFill>
                  <a:srgbClr val="FFFFFF"/>
                </a:solidFill>
              </a:rPr>
              <a:t>: </a:t>
            </a:r>
            <a:r>
              <a:rPr lang="cs-CZ" sz="3200" b="1" dirty="0" err="1">
                <a:solidFill>
                  <a:srgbClr val="FFFFFF"/>
                </a:solidFill>
              </a:rPr>
              <a:t>Texeira</a:t>
            </a:r>
            <a:r>
              <a:rPr lang="cs-CZ" sz="3200" b="1" dirty="0">
                <a:solidFill>
                  <a:srgbClr val="FFFFFF"/>
                </a:solidFill>
              </a:rPr>
              <a:t> de Castro a další v. </a:t>
            </a:r>
            <a:r>
              <a:rPr lang="cs-CZ" sz="3200" b="1" dirty="0" smtClean="0">
                <a:solidFill>
                  <a:srgbClr val="FFFFFF"/>
                </a:solidFill>
              </a:rPr>
              <a:t>Portugalsko</a:t>
            </a:r>
            <a:r>
              <a:rPr lang="cs-CZ" sz="3200" dirty="0" smtClean="0">
                <a:solidFill>
                  <a:srgbClr val="FFFFFF"/>
                </a:solidFill>
              </a:rPr>
              <a:t> </a:t>
            </a:r>
            <a:r>
              <a:rPr lang="cs-CZ" sz="3200" dirty="0">
                <a:solidFill>
                  <a:srgbClr val="FFFFFF"/>
                </a:solidFill>
              </a:rPr>
              <a:t>(9. 6. 1998, č. 930/98</a:t>
            </a:r>
            <a:r>
              <a:rPr lang="cs-CZ" sz="3200" dirty="0" smtClean="0">
                <a:solidFill>
                  <a:srgbClr val="FFFFFF"/>
                </a:solidFill>
              </a:rPr>
              <a:t>)</a:t>
            </a:r>
            <a:r>
              <a:rPr lang="en-US" sz="3200" dirty="0">
                <a:solidFill>
                  <a:srgbClr val="FFFFFF"/>
                </a:solidFill>
              </a:rPr>
              <a:t/>
            </a:r>
            <a:br>
              <a:rPr lang="en-US" sz="3200" dirty="0">
                <a:solidFill>
                  <a:srgbClr val="FFFFFF"/>
                </a:solidFill>
              </a:rPr>
            </a:br>
            <a:endParaRPr lang="en-GB" sz="3200" b="1" dirty="0" smtClean="0">
              <a:solidFill>
                <a:srgbClr val="FFFFFF"/>
              </a:solidFill>
            </a:endParaRPr>
          </a:p>
        </p:txBody>
      </p:sp>
    </p:spTree>
    <p:extLst>
      <p:ext uri="{BB962C8B-B14F-4D97-AF65-F5344CB8AC3E}">
        <p14:creationId xmlns:p14="http://schemas.microsoft.com/office/powerpoint/2010/main" val="147474442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auto">
          <a:xfrm>
            <a:off x="611188" y="571480"/>
            <a:ext cx="7921625" cy="1301745"/>
          </a:xfrm>
          <a:prstGeom prst="roundRect">
            <a:avLst>
              <a:gd name="adj" fmla="val 16667"/>
            </a:avLst>
          </a:prstGeom>
          <a:solidFill>
            <a:schemeClr val="tx1">
              <a:alpha val="25000"/>
            </a:schemeClr>
          </a:solidFill>
          <a:ln w="0">
            <a:solidFill>
              <a:schemeClr val="bg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3600">
              <a:solidFill>
                <a:srgbClr val="4D4D4D"/>
              </a:solidFill>
              <a:latin typeface="Franklin Gothic Book" pitchFamily="34" charset="0"/>
            </a:endParaRPr>
          </a:p>
        </p:txBody>
      </p:sp>
      <p:sp>
        <p:nvSpPr>
          <p:cNvPr id="16" name="Rectangle 6"/>
          <p:cNvSpPr>
            <a:spLocks noGrp="1" noChangeArrowheads="1"/>
          </p:cNvSpPr>
          <p:nvPr>
            <p:ph type="title"/>
          </p:nvPr>
        </p:nvSpPr>
        <p:spPr>
          <a:xfrm>
            <a:off x="928688" y="638175"/>
            <a:ext cx="7345362" cy="1219200"/>
          </a:xfrm>
        </p:spPr>
        <p:txBody>
          <a:bodyPr/>
          <a:lstStyle/>
          <a:p>
            <a:pPr eaLnBrk="1" hangingPunct="1">
              <a:spcAft>
                <a:spcPct val="35000"/>
              </a:spcAft>
            </a:pPr>
            <a:r>
              <a:rPr lang="en-US" sz="3600" b="1" dirty="0">
                <a:solidFill>
                  <a:srgbClr val="FFCC00"/>
                </a:solidFill>
              </a:rPr>
              <a:t>III. ÚS 597/99</a:t>
            </a:r>
            <a:endParaRPr lang="en-GB" sz="2400" b="1" dirty="0" smtClean="0">
              <a:solidFill>
                <a:srgbClr val="4D4D4D"/>
              </a:solidFill>
            </a:endParaRPr>
          </a:p>
        </p:txBody>
      </p:sp>
      <p:sp>
        <p:nvSpPr>
          <p:cNvPr id="2" name="Rectangle 1"/>
          <p:cNvSpPr/>
          <p:nvPr/>
        </p:nvSpPr>
        <p:spPr>
          <a:xfrm>
            <a:off x="323528" y="1988840"/>
            <a:ext cx="8568952" cy="3970318"/>
          </a:xfrm>
          <a:prstGeom prst="rect">
            <a:avLst/>
          </a:prstGeom>
        </p:spPr>
        <p:txBody>
          <a:bodyPr wrap="square">
            <a:spAutoFit/>
          </a:bodyPr>
          <a:lstStyle/>
          <a:p>
            <a:pPr lvl="0"/>
            <a:r>
              <a:rPr lang="cs-CZ" sz="3600" i="1" dirty="0">
                <a:solidFill>
                  <a:schemeClr val="bg1"/>
                </a:solidFill>
              </a:rPr>
              <a:t>Je nepřípustným porušením čl. 39 Listiny a čl. 7 odst. 1 Úmluvy, pakliže jednání státu (např. Policie) se stává součástí skutkového děje, celé posloupnosti úkonů, z nichž se trestní jednání skládá (např. provokace či iniciování trestného činu, jeho dokonání apod.)</a:t>
            </a:r>
          </a:p>
        </p:txBody>
      </p:sp>
    </p:spTree>
    <p:extLst>
      <p:ext uri="{BB962C8B-B14F-4D97-AF65-F5344CB8AC3E}">
        <p14:creationId xmlns:p14="http://schemas.microsoft.com/office/powerpoint/2010/main" val="1700869406"/>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3794" name="AutoShape 5"/>
          <p:cNvSpPr>
            <a:spLocks noChangeArrowheads="1"/>
          </p:cNvSpPr>
          <p:nvPr/>
        </p:nvSpPr>
        <p:spPr bwMode="auto">
          <a:xfrm>
            <a:off x="1643042" y="4714884"/>
            <a:ext cx="5786478" cy="1142987"/>
          </a:xfrm>
          <a:prstGeom prst="roundRect">
            <a:avLst>
              <a:gd name="adj" fmla="val 16667"/>
            </a:avLst>
          </a:prstGeom>
          <a:solidFill>
            <a:schemeClr val="tx1">
              <a:alpha val="85097"/>
            </a:schemeClr>
          </a:solidFill>
          <a:ln w="0">
            <a:solidFill>
              <a:schemeClr val="tx1"/>
            </a:solidFill>
            <a:round/>
            <a:headEnd/>
            <a:tailEnd/>
          </a:ln>
        </p:spPr>
        <p:txBody>
          <a:bodyPr wrap="none" anchor="ctr"/>
          <a:lstStyle/>
          <a:p>
            <a:pPr>
              <a:spcAft>
                <a:spcPct val="35000"/>
              </a:spcAft>
            </a:pPr>
            <a:endParaRPr lang="cs-CZ" sz="3600">
              <a:solidFill>
                <a:srgbClr val="4D4D4D"/>
              </a:solidFill>
              <a:latin typeface="Franklin Gothic Book"/>
            </a:endParaRPr>
          </a:p>
        </p:txBody>
      </p:sp>
      <p:sp>
        <p:nvSpPr>
          <p:cNvPr id="33795" name="Rectangle 6"/>
          <p:cNvSpPr>
            <a:spLocks noGrp="1" noChangeArrowheads="1"/>
          </p:cNvSpPr>
          <p:nvPr>
            <p:ph type="title"/>
          </p:nvPr>
        </p:nvSpPr>
        <p:spPr>
          <a:xfrm>
            <a:off x="928662" y="3643314"/>
            <a:ext cx="7345362" cy="1143008"/>
          </a:xfrm>
        </p:spPr>
        <p:txBody>
          <a:bodyPr/>
          <a:lstStyle/>
          <a:p>
            <a:pPr eaLnBrk="1" hangingPunct="1">
              <a:spcAft>
                <a:spcPct val="35000"/>
              </a:spcAft>
            </a:pPr>
            <a:r>
              <a:rPr lang="cs-CZ" sz="4800" dirty="0" smtClean="0">
                <a:solidFill>
                  <a:schemeClr val="bg1"/>
                </a:solidFill>
                <a:latin typeface="Calibri" pitchFamily="34" charset="0"/>
                <a:cs typeface="Calibri" pitchFamily="34" charset="0"/>
              </a:rPr>
              <a:t/>
            </a:r>
            <a:br>
              <a:rPr lang="cs-CZ" sz="4800" dirty="0" smtClean="0">
                <a:solidFill>
                  <a:schemeClr val="bg1"/>
                </a:solidFill>
                <a:latin typeface="Calibri" pitchFamily="34" charset="0"/>
                <a:cs typeface="Calibri" pitchFamily="34" charset="0"/>
              </a:rPr>
            </a:br>
            <a:r>
              <a:rPr lang="cs-CZ" sz="4800" dirty="0" smtClean="0">
                <a:solidFill>
                  <a:schemeClr val="bg1"/>
                </a:solidFill>
                <a:latin typeface="Calibri" pitchFamily="34" charset="0"/>
                <a:cs typeface="Calibri" pitchFamily="34" charset="0"/>
              </a:rPr>
              <a:t/>
            </a:r>
            <a:br>
              <a:rPr lang="cs-CZ" sz="4800" dirty="0" smtClean="0">
                <a:solidFill>
                  <a:schemeClr val="bg1"/>
                </a:solidFill>
                <a:latin typeface="Calibri" pitchFamily="34" charset="0"/>
                <a:cs typeface="Calibri" pitchFamily="34" charset="0"/>
              </a:rPr>
            </a:br>
            <a:r>
              <a:rPr lang="cs-CZ" sz="4800" dirty="0" smtClean="0">
                <a:solidFill>
                  <a:schemeClr val="bg2">
                    <a:lumMod val="75000"/>
                  </a:schemeClr>
                </a:solidFill>
                <a:latin typeface="Calibri" pitchFamily="34" charset="0"/>
                <a:cs typeface="Calibri" pitchFamily="34" charset="0"/>
              </a:rPr>
              <a:t/>
            </a:r>
            <a:br>
              <a:rPr lang="cs-CZ" sz="4800" dirty="0" smtClean="0">
                <a:solidFill>
                  <a:schemeClr val="bg2">
                    <a:lumMod val="75000"/>
                  </a:schemeClr>
                </a:solidFill>
                <a:latin typeface="Calibri" pitchFamily="34" charset="0"/>
                <a:cs typeface="Calibri" pitchFamily="34" charset="0"/>
              </a:rPr>
            </a:br>
            <a:r>
              <a:rPr lang="cs-CZ" sz="4800" b="1" dirty="0" smtClean="0">
                <a:solidFill>
                  <a:schemeClr val="bg1"/>
                </a:solidFill>
              </a:rPr>
              <a:t>KORESPONDENCE</a:t>
            </a:r>
            <a:endParaRPr lang="en-GB" sz="3200" dirty="0" smtClean="0">
              <a:solidFill>
                <a:schemeClr val="bg1"/>
              </a:solidFill>
            </a:endParaRPr>
          </a:p>
        </p:txBody>
      </p:sp>
      <p:sp>
        <p:nvSpPr>
          <p:cNvPr id="4" name="Oval 8"/>
          <p:cNvSpPr>
            <a:spLocks noChangeArrowheads="1"/>
          </p:cNvSpPr>
          <p:nvPr/>
        </p:nvSpPr>
        <p:spPr bwMode="auto">
          <a:xfrm>
            <a:off x="714348" y="2857496"/>
            <a:ext cx="883524" cy="802918"/>
          </a:xfrm>
          <a:prstGeom prst="ellipse">
            <a:avLst/>
          </a:prstGeom>
          <a:solidFill>
            <a:srgbClr val="FC8C10"/>
          </a:solidFill>
          <a:ln w="9525">
            <a:noFill/>
            <a:round/>
            <a:headEnd/>
            <a:tailEnd/>
          </a:ln>
        </p:spPr>
        <p:txBody>
          <a:bodyPr wrap="none" anchor="ctr"/>
          <a:lstStyle/>
          <a:p>
            <a:pPr algn="ctr"/>
            <a:r>
              <a:rPr lang="cs-CZ" sz="4000" dirty="0" smtClean="0">
                <a:solidFill>
                  <a:schemeClr val="bg1"/>
                </a:solidFill>
                <a:latin typeface="Trebuchet MS" pitchFamily="34" charset="0"/>
              </a:rPr>
              <a:t>3</a:t>
            </a:r>
            <a:endParaRPr lang="en-GB" sz="4000" dirty="0">
              <a:solidFill>
                <a:schemeClr val="bg1"/>
              </a:solidFill>
              <a:latin typeface="Trebuchet MS" pitchFamily="34" charset="0"/>
            </a:endParaRPr>
          </a:p>
        </p:txBody>
      </p:sp>
      <p:sp>
        <p:nvSpPr>
          <p:cNvPr id="5" name="TextovéPole 4"/>
          <p:cNvSpPr txBox="1"/>
          <p:nvPr/>
        </p:nvSpPr>
        <p:spPr>
          <a:xfrm>
            <a:off x="1714480" y="2857496"/>
            <a:ext cx="6357982" cy="1569660"/>
          </a:xfrm>
          <a:prstGeom prst="rect">
            <a:avLst/>
          </a:prstGeom>
          <a:noFill/>
        </p:spPr>
        <p:txBody>
          <a:bodyPr wrap="square" rtlCol="0">
            <a:spAutoFit/>
          </a:bodyPr>
          <a:lstStyle/>
          <a:p>
            <a:pPr algn="ctr"/>
            <a:r>
              <a:rPr lang="cs-CZ" sz="4800" dirty="0" smtClean="0">
                <a:ln w="18415" cmpd="sng">
                  <a:solidFill>
                    <a:srgbClr val="FFC000"/>
                  </a:solidFill>
                  <a:prstDash val="solid"/>
                </a:ln>
                <a:solidFill>
                  <a:srgbClr val="FFCC00"/>
                </a:solidFill>
                <a:effectLst>
                  <a:outerShdw blurRad="63500" dir="3600000" algn="tl" rotWithShape="0">
                    <a:srgbClr val="000000">
                      <a:alpha val="70000"/>
                    </a:srgbClr>
                  </a:outerShdw>
                </a:effectLst>
                <a:latin typeface="Calibri" pitchFamily="34" charset="0"/>
                <a:cs typeface="Calibri" pitchFamily="34" charset="0"/>
              </a:rPr>
              <a:t>Soukromí jako důvěrnost komunikace</a:t>
            </a:r>
            <a:endParaRPr lang="cs-CZ" sz="4800" dirty="0"/>
          </a:p>
        </p:txBody>
      </p:sp>
    </p:spTree>
    <p:extLst>
      <p:ext uri="{BB962C8B-B14F-4D97-AF65-F5344CB8AC3E}">
        <p14:creationId xmlns:p14="http://schemas.microsoft.com/office/powerpoint/2010/main" val="274902355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233.JPG"/>
          <p:cNvPicPr>
            <a:picLocks noChangeAspect="1"/>
          </p:cNvPicPr>
          <p:nvPr/>
        </p:nvPicPr>
        <p:blipFill rotWithShape="1">
          <a:blip r:embed="rId3" cstate="print">
            <a:alphaModFix/>
            <a:extLst>
              <a:ext uri="{BEBA8EAE-BF5A-486C-A8C5-ECC9F3942E4B}">
                <a14:imgProps xmlns:a14="http://schemas.microsoft.com/office/drawing/2010/main">
                  <a14:imgLayer r:embed="rId4">
                    <a14:imgEffect>
                      <a14:sharpenSoften amount="63000"/>
                    </a14:imgEffect>
                    <a14:imgEffect>
                      <a14:colorTemperature colorTemp="8130"/>
                    </a14:imgEffect>
                    <a14:imgEffect>
                      <a14:saturation sat="0"/>
                    </a14:imgEffect>
                    <a14:imgEffect>
                      <a14:brightnessContrast bright="10000" contrast="79000"/>
                    </a14:imgEffect>
                  </a14:imgLayer>
                </a14:imgProps>
              </a:ext>
              <a:ext uri="{28A0092B-C50C-407E-A947-70E740481C1C}">
                <a14:useLocalDpi xmlns:a14="http://schemas.microsoft.com/office/drawing/2010/main" val="0"/>
              </a:ext>
            </a:extLst>
          </a:blip>
          <a:srcRect l="3372" t="8573" r="-3372" b="24363"/>
          <a:stretch/>
        </p:blipFill>
        <p:spPr>
          <a:xfrm>
            <a:off x="813816" y="476672"/>
            <a:ext cx="7862640" cy="5616624"/>
          </a:xfrm>
          <a:prstGeom prst="rect">
            <a:avLst/>
          </a:prstGeom>
        </p:spPr>
      </p:pic>
    </p:spTree>
    <p:extLst>
      <p:ext uri="{BB962C8B-B14F-4D97-AF65-F5344CB8AC3E}">
        <p14:creationId xmlns:p14="http://schemas.microsoft.com/office/powerpoint/2010/main" val="2909496343"/>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75198206"/>
              </p:ext>
            </p:extLst>
          </p:nvPr>
        </p:nvGraphicFramePr>
        <p:xfrm>
          <a:off x="755204" y="548680"/>
          <a:ext cx="806526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8686599"/>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auto">
          <a:xfrm>
            <a:off x="611188" y="571480"/>
            <a:ext cx="7921625" cy="1301745"/>
          </a:xfrm>
          <a:prstGeom prst="roundRect">
            <a:avLst>
              <a:gd name="adj" fmla="val 16667"/>
            </a:avLst>
          </a:prstGeom>
          <a:solidFill>
            <a:schemeClr val="tx1">
              <a:alpha val="25000"/>
            </a:schemeClr>
          </a:solidFill>
          <a:ln w="0">
            <a:solidFill>
              <a:schemeClr val="bg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3600">
              <a:solidFill>
                <a:srgbClr val="4D4D4D"/>
              </a:solidFill>
              <a:latin typeface="Franklin Gothic Book" pitchFamily="34" charset="0"/>
            </a:endParaRPr>
          </a:p>
        </p:txBody>
      </p:sp>
      <p:sp>
        <p:nvSpPr>
          <p:cNvPr id="16" name="Rectangle 6"/>
          <p:cNvSpPr>
            <a:spLocks noGrp="1" noChangeArrowheads="1"/>
          </p:cNvSpPr>
          <p:nvPr>
            <p:ph type="title"/>
          </p:nvPr>
        </p:nvSpPr>
        <p:spPr>
          <a:xfrm>
            <a:off x="928688" y="638175"/>
            <a:ext cx="7345362" cy="1219200"/>
          </a:xfrm>
        </p:spPr>
        <p:txBody>
          <a:bodyPr/>
          <a:lstStyle/>
          <a:p>
            <a:pPr eaLnBrk="1" hangingPunct="1">
              <a:spcAft>
                <a:spcPct val="35000"/>
              </a:spcAft>
            </a:pPr>
            <a:r>
              <a:rPr lang="cs-CZ" sz="3600" b="1" dirty="0" smtClean="0">
                <a:solidFill>
                  <a:srgbClr val="FFCC00"/>
                </a:solidFill>
              </a:rPr>
              <a:t>Článek 13 LZPS</a:t>
            </a:r>
            <a:endParaRPr lang="en-GB" sz="2400" b="1" dirty="0" smtClean="0">
              <a:solidFill>
                <a:srgbClr val="4D4D4D"/>
              </a:solidFill>
            </a:endParaRPr>
          </a:p>
        </p:txBody>
      </p:sp>
      <p:sp>
        <p:nvSpPr>
          <p:cNvPr id="2" name="Rectangle 1"/>
          <p:cNvSpPr/>
          <p:nvPr/>
        </p:nvSpPr>
        <p:spPr>
          <a:xfrm>
            <a:off x="755576" y="1988840"/>
            <a:ext cx="7632848" cy="4524315"/>
          </a:xfrm>
          <a:prstGeom prst="rect">
            <a:avLst/>
          </a:prstGeom>
        </p:spPr>
        <p:txBody>
          <a:bodyPr wrap="square">
            <a:spAutoFit/>
          </a:bodyPr>
          <a:lstStyle/>
          <a:p>
            <a:pPr lvl="0"/>
            <a:r>
              <a:rPr lang="cs-CZ" sz="3200" i="1" dirty="0"/>
              <a:t>Nikdo nesmí porušit listovní tajemství ani tajemství jiných písemností a záznamů, ať již uchovávaných v soukromí, nebo zasílaných poštou anebo jiným způsobem, s výjimkou případů a způsobem, které stanoví zákon. Stejně se zaručuje tajemství zpráv podávaných telefonem, telegrafem nebo jiným podobným zařízením.</a:t>
            </a:r>
            <a:endParaRPr lang="en-US" sz="3200" i="1" dirty="0"/>
          </a:p>
        </p:txBody>
      </p:sp>
    </p:spTree>
    <p:extLst>
      <p:ext uri="{BB962C8B-B14F-4D97-AF65-F5344CB8AC3E}">
        <p14:creationId xmlns:p14="http://schemas.microsoft.com/office/powerpoint/2010/main" val="11039051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AutoShape 5"/>
          <p:cNvSpPr>
            <a:spLocks noChangeArrowheads="1"/>
          </p:cNvSpPr>
          <p:nvPr/>
        </p:nvSpPr>
        <p:spPr bwMode="auto">
          <a:xfrm>
            <a:off x="611188" y="404664"/>
            <a:ext cx="7921625" cy="1301745"/>
          </a:xfrm>
          <a:prstGeom prst="roundRect">
            <a:avLst>
              <a:gd name="adj" fmla="val 16667"/>
            </a:avLst>
          </a:prstGeom>
          <a:solidFill>
            <a:schemeClr val="tx1">
              <a:alpha val="60000"/>
            </a:schemeClr>
          </a:solidFill>
          <a:ln w="0">
            <a:solidFill>
              <a:schemeClr val="tx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3600">
              <a:solidFill>
                <a:srgbClr val="4D4D4D"/>
              </a:solidFill>
              <a:latin typeface="Franklin Gothic Book" pitchFamily="34" charset="0"/>
            </a:endParaRPr>
          </a:p>
        </p:txBody>
      </p:sp>
      <p:sp>
        <p:nvSpPr>
          <p:cNvPr id="16" name="Rectangle 6"/>
          <p:cNvSpPr>
            <a:spLocks noGrp="1" noChangeArrowheads="1"/>
          </p:cNvSpPr>
          <p:nvPr>
            <p:ph type="title"/>
          </p:nvPr>
        </p:nvSpPr>
        <p:spPr>
          <a:xfrm>
            <a:off x="928688" y="471359"/>
            <a:ext cx="7345362" cy="1219200"/>
          </a:xfrm>
        </p:spPr>
        <p:txBody>
          <a:bodyPr/>
          <a:lstStyle/>
          <a:p>
            <a:pPr eaLnBrk="1" hangingPunct="1">
              <a:spcAft>
                <a:spcPct val="35000"/>
              </a:spcAft>
            </a:pPr>
            <a:r>
              <a:rPr lang="cs-CZ" sz="4800" b="1" dirty="0" smtClean="0">
                <a:solidFill>
                  <a:srgbClr val="FFCC00"/>
                </a:solidFill>
              </a:rPr>
              <a:t>UCHOVÁVÁNÍ DAT</a:t>
            </a:r>
            <a:endParaRPr lang="en-GB" sz="3600" b="1" dirty="0" smtClean="0">
              <a:solidFill>
                <a:srgbClr val="4D4D4D"/>
              </a:solidFill>
            </a:endParaRPr>
          </a:p>
        </p:txBody>
      </p:sp>
    </p:spTree>
    <p:extLst>
      <p:ext uri="{BB962C8B-B14F-4D97-AF65-F5344CB8AC3E}">
        <p14:creationId xmlns:p14="http://schemas.microsoft.com/office/powerpoint/2010/main" val="1897418615"/>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auto">
          <a:xfrm>
            <a:off x="611188" y="571480"/>
            <a:ext cx="7921625" cy="1301745"/>
          </a:xfrm>
          <a:prstGeom prst="roundRect">
            <a:avLst>
              <a:gd name="adj" fmla="val 16667"/>
            </a:avLst>
          </a:prstGeom>
          <a:solidFill>
            <a:schemeClr val="tx1">
              <a:alpha val="25000"/>
            </a:schemeClr>
          </a:solidFill>
          <a:ln w="0">
            <a:solidFill>
              <a:schemeClr val="bg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3600">
              <a:solidFill>
                <a:srgbClr val="4D4D4D"/>
              </a:solidFill>
              <a:latin typeface="Franklin Gothic Book" pitchFamily="34" charset="0"/>
            </a:endParaRPr>
          </a:p>
        </p:txBody>
      </p:sp>
      <p:sp>
        <p:nvSpPr>
          <p:cNvPr id="16" name="Rectangle 6"/>
          <p:cNvSpPr>
            <a:spLocks noGrp="1" noChangeArrowheads="1"/>
          </p:cNvSpPr>
          <p:nvPr>
            <p:ph type="title"/>
          </p:nvPr>
        </p:nvSpPr>
        <p:spPr>
          <a:xfrm>
            <a:off x="928688" y="638175"/>
            <a:ext cx="7345362" cy="1219200"/>
          </a:xfrm>
        </p:spPr>
        <p:txBody>
          <a:bodyPr/>
          <a:lstStyle/>
          <a:p>
            <a:pPr eaLnBrk="1" hangingPunct="1">
              <a:spcAft>
                <a:spcPct val="35000"/>
              </a:spcAft>
            </a:pPr>
            <a:r>
              <a:rPr lang="cs-CZ" sz="3600" b="1" dirty="0" err="1">
                <a:solidFill>
                  <a:srgbClr val="FFCC00"/>
                </a:solidFill>
              </a:rPr>
              <a:t>Pl</a:t>
            </a:r>
            <a:r>
              <a:rPr lang="cs-CZ" sz="3600" b="1" dirty="0">
                <a:solidFill>
                  <a:srgbClr val="FFCC00"/>
                </a:solidFill>
              </a:rPr>
              <a:t>. ÚS 24/10 ze dne 22. 3. 2011</a:t>
            </a:r>
            <a:endParaRPr lang="en-GB" sz="2400" b="1" dirty="0" smtClean="0">
              <a:solidFill>
                <a:srgbClr val="4D4D4D"/>
              </a:solidFill>
            </a:endParaRPr>
          </a:p>
        </p:txBody>
      </p:sp>
      <p:sp>
        <p:nvSpPr>
          <p:cNvPr id="2" name="Rectangle 1"/>
          <p:cNvSpPr/>
          <p:nvPr/>
        </p:nvSpPr>
        <p:spPr>
          <a:xfrm>
            <a:off x="323528" y="1988840"/>
            <a:ext cx="8568952" cy="3970318"/>
          </a:xfrm>
          <a:prstGeom prst="rect">
            <a:avLst/>
          </a:prstGeom>
        </p:spPr>
        <p:txBody>
          <a:bodyPr wrap="square">
            <a:spAutoFit/>
          </a:bodyPr>
          <a:lstStyle/>
          <a:p>
            <a:pPr lvl="0"/>
            <a:r>
              <a:rPr lang="cs-CZ" sz="2800" i="1" dirty="0">
                <a:solidFill>
                  <a:schemeClr val="bg1"/>
                </a:solidFill>
              </a:rPr>
              <a:t>Ustanovení § 97 odst. 3 a 4 zákona č. 127/2005 Sb., o elektronických komunikacích a o změně některých souvisejících zákonů (zákon o elektronických komunikacích), ve znění pozdějších předpisů, a vyhláška č. 485/2005 Sb., o rozsahu provozních a lokalizačních údajů, době jejich uchovávání a formě a způsobu jejich předávání orgánům oprávněným k jejich využívání, se ruší dnem vyhlášení tohoto nálezu ve Sbírce zákonů.</a:t>
            </a:r>
          </a:p>
        </p:txBody>
      </p:sp>
    </p:spTree>
    <p:extLst>
      <p:ext uri="{BB962C8B-B14F-4D97-AF65-F5344CB8AC3E}">
        <p14:creationId xmlns:p14="http://schemas.microsoft.com/office/powerpoint/2010/main" val="2658687068"/>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AutoShape 5"/>
          <p:cNvSpPr>
            <a:spLocks noChangeArrowheads="1"/>
          </p:cNvSpPr>
          <p:nvPr/>
        </p:nvSpPr>
        <p:spPr bwMode="auto">
          <a:xfrm>
            <a:off x="2626547" y="1551191"/>
            <a:ext cx="4565816" cy="1301745"/>
          </a:xfrm>
          <a:prstGeom prst="roundRect">
            <a:avLst>
              <a:gd name="adj" fmla="val 16667"/>
            </a:avLst>
          </a:prstGeom>
          <a:solidFill>
            <a:schemeClr val="tx1">
              <a:alpha val="60000"/>
            </a:schemeClr>
          </a:solidFill>
          <a:ln w="0">
            <a:solidFill>
              <a:schemeClr val="tx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3600">
              <a:solidFill>
                <a:srgbClr val="4D4D4D"/>
              </a:solidFill>
              <a:latin typeface="Franklin Gothic Book" pitchFamily="34" charset="0"/>
            </a:endParaRPr>
          </a:p>
        </p:txBody>
      </p:sp>
      <p:sp>
        <p:nvSpPr>
          <p:cNvPr id="16" name="Rectangle 6"/>
          <p:cNvSpPr>
            <a:spLocks noGrp="1" noChangeArrowheads="1"/>
          </p:cNvSpPr>
          <p:nvPr>
            <p:ph type="title"/>
          </p:nvPr>
        </p:nvSpPr>
        <p:spPr>
          <a:xfrm>
            <a:off x="1835695" y="1617886"/>
            <a:ext cx="6048673" cy="1219200"/>
          </a:xfrm>
        </p:spPr>
        <p:txBody>
          <a:bodyPr/>
          <a:lstStyle/>
          <a:p>
            <a:pPr eaLnBrk="1" hangingPunct="1">
              <a:spcAft>
                <a:spcPct val="35000"/>
              </a:spcAft>
            </a:pPr>
            <a:r>
              <a:rPr lang="cs-CZ" sz="4800" b="1" dirty="0" smtClean="0">
                <a:solidFill>
                  <a:srgbClr val="FFCC00"/>
                </a:solidFill>
              </a:rPr>
              <a:t>SATISFAKCE</a:t>
            </a:r>
            <a:endParaRPr lang="en-GB" sz="3600" b="1" dirty="0" smtClean="0">
              <a:solidFill>
                <a:srgbClr val="4D4D4D"/>
              </a:solidFill>
            </a:endParaRPr>
          </a:p>
        </p:txBody>
      </p:sp>
    </p:spTree>
    <p:extLst>
      <p:ext uri="{BB962C8B-B14F-4D97-AF65-F5344CB8AC3E}">
        <p14:creationId xmlns:p14="http://schemas.microsoft.com/office/powerpoint/2010/main" val="821723703"/>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title"/>
          </p:nvPr>
        </p:nvSpPr>
        <p:spPr>
          <a:xfrm>
            <a:off x="928688" y="2281808"/>
            <a:ext cx="7345362" cy="1219200"/>
          </a:xfrm>
        </p:spPr>
        <p:txBody>
          <a:bodyPr/>
          <a:lstStyle/>
          <a:p>
            <a:pPr eaLnBrk="1" hangingPunct="1">
              <a:spcAft>
                <a:spcPct val="35000"/>
              </a:spcAft>
            </a:pPr>
            <a:r>
              <a:rPr lang="cs-CZ" sz="3600" b="1" i="1" dirty="0">
                <a:solidFill>
                  <a:srgbClr val="FFCC00"/>
                </a:solidFill>
              </a:rPr>
              <a:t>„Omlouváme se za tvrzení, že polovina členů místního zastupitelstva jsou korupčníci. Skutečnost je taková, že polovina členů místního zastupitelstva korupčníci nejsou.“</a:t>
            </a:r>
            <a:endParaRPr lang="en-GB" sz="2400" b="1" i="1" dirty="0" smtClean="0">
              <a:solidFill>
                <a:srgbClr val="4D4D4D"/>
              </a:solidFill>
            </a:endParaRPr>
          </a:p>
        </p:txBody>
      </p:sp>
    </p:spTree>
    <p:extLst>
      <p:ext uri="{BB962C8B-B14F-4D97-AF65-F5344CB8AC3E}">
        <p14:creationId xmlns:p14="http://schemas.microsoft.com/office/powerpoint/2010/main" val="76281893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85786" y="285728"/>
            <a:ext cx="7772400" cy="1285884"/>
          </a:xfrm>
        </p:spPr>
        <p:txBody>
          <a:bodyPr/>
          <a:lstStyle/>
          <a:p>
            <a:r>
              <a:rPr lang="cs-CZ" sz="5400" dirty="0" smtClean="0">
                <a:solidFill>
                  <a:srgbClr val="FFC000"/>
                </a:solidFill>
              </a:rPr>
              <a:t>Soukromý život</a:t>
            </a:r>
            <a:endParaRPr lang="cs-CZ" sz="5400" dirty="0">
              <a:solidFill>
                <a:srgbClr val="FFC000"/>
              </a:solidFill>
            </a:endParaRPr>
          </a:p>
        </p:txBody>
      </p:sp>
      <p:sp>
        <p:nvSpPr>
          <p:cNvPr id="3" name="Podnadpis 2"/>
          <p:cNvSpPr>
            <a:spLocks noGrp="1"/>
          </p:cNvSpPr>
          <p:nvPr>
            <p:ph type="subTitle" idx="1"/>
          </p:nvPr>
        </p:nvSpPr>
        <p:spPr>
          <a:xfrm>
            <a:off x="642910" y="1357298"/>
            <a:ext cx="7858180" cy="4929222"/>
          </a:xfrm>
        </p:spPr>
        <p:txBody>
          <a:bodyPr/>
          <a:lstStyle/>
          <a:p>
            <a:r>
              <a:rPr lang="cs-CZ" dirty="0" err="1" smtClean="0">
                <a:solidFill>
                  <a:schemeClr val="bg1"/>
                </a:solidFill>
              </a:rPr>
              <a:t>Pl</a:t>
            </a:r>
            <a:r>
              <a:rPr lang="cs-CZ" dirty="0" smtClean="0">
                <a:solidFill>
                  <a:schemeClr val="bg1"/>
                </a:solidFill>
              </a:rPr>
              <a:t>. ÚS 24/10</a:t>
            </a:r>
          </a:p>
          <a:p>
            <a:pPr>
              <a:spcBef>
                <a:spcPts val="0"/>
              </a:spcBef>
            </a:pPr>
            <a:endParaRPr lang="cs-CZ" sz="2800" dirty="0" smtClean="0">
              <a:solidFill>
                <a:schemeClr val="bg1"/>
              </a:solidFill>
            </a:endParaRPr>
          </a:p>
          <a:p>
            <a:pPr algn="just"/>
            <a:r>
              <a:rPr lang="cs-CZ" sz="2800" dirty="0" smtClean="0">
                <a:solidFill>
                  <a:schemeClr val="bg1"/>
                </a:solidFill>
              </a:rPr>
              <a:t>„Vedle tradičního vymezení soukromí v jeho </a:t>
            </a:r>
            <a:r>
              <a:rPr lang="cs-CZ" sz="2800" dirty="0" smtClean="0">
                <a:solidFill>
                  <a:srgbClr val="FF0000"/>
                </a:solidFill>
              </a:rPr>
              <a:t>prostorové dimenzi</a:t>
            </a:r>
            <a:r>
              <a:rPr lang="cs-CZ" sz="2800" dirty="0" smtClean="0">
                <a:solidFill>
                  <a:schemeClr val="bg1"/>
                </a:solidFill>
              </a:rPr>
              <a:t> (ochrana obydlí v širším slova smyslu) a v souvislosti s autonomní existencí a veřejnou mocí </a:t>
            </a:r>
            <a:r>
              <a:rPr lang="cs-CZ" sz="2800" dirty="0" smtClean="0">
                <a:solidFill>
                  <a:srgbClr val="FF0000"/>
                </a:solidFill>
              </a:rPr>
              <a:t>nerušenou tvorbou sociálních vztahů</a:t>
            </a:r>
            <a:r>
              <a:rPr lang="cs-CZ" sz="2800" dirty="0" smtClean="0">
                <a:solidFill>
                  <a:schemeClr val="bg1"/>
                </a:solidFill>
              </a:rPr>
              <a:t> (v manželství, v rodině, ve společnosti), právo na respekt k soukromému životu zahrnuje i garanci </a:t>
            </a:r>
            <a:r>
              <a:rPr lang="cs-CZ" sz="2800" dirty="0" smtClean="0">
                <a:solidFill>
                  <a:srgbClr val="FF0000"/>
                </a:solidFill>
              </a:rPr>
              <a:t>sebeurčení </a:t>
            </a:r>
            <a:r>
              <a:rPr lang="cs-CZ" sz="2800" dirty="0" smtClean="0">
                <a:solidFill>
                  <a:schemeClr val="bg1"/>
                </a:solidFill>
              </a:rPr>
              <a:t>ve smyslu zásadního rozhodování jednotlivce o sobě samém. …“</a:t>
            </a:r>
            <a:endParaRPr lang="cs-CZ" sz="28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8"/>
          <p:cNvSpPr>
            <a:spLocks noChangeArrowheads="1"/>
          </p:cNvSpPr>
          <p:nvPr/>
        </p:nvSpPr>
        <p:spPr bwMode="auto">
          <a:xfrm>
            <a:off x="545204" y="1268760"/>
            <a:ext cx="649288" cy="647700"/>
          </a:xfrm>
          <a:prstGeom prst="ellipse">
            <a:avLst/>
          </a:prstGeom>
          <a:solidFill>
            <a:srgbClr val="FC8C10"/>
          </a:solidFill>
          <a:ln w="9525">
            <a:noFill/>
            <a:round/>
            <a:headEnd/>
            <a:tailEnd/>
          </a:ln>
        </p:spPr>
        <p:txBody>
          <a:bodyPr wrap="none" anchor="ctr"/>
          <a:lstStyle/>
          <a:p>
            <a:pPr algn="ctr"/>
            <a:r>
              <a:rPr lang="en-GB" sz="4000" dirty="0">
                <a:solidFill>
                  <a:schemeClr val="bg1"/>
                </a:solidFill>
                <a:latin typeface="Trebuchet MS" pitchFamily="34" charset="0"/>
              </a:rPr>
              <a:t>1</a:t>
            </a:r>
          </a:p>
        </p:txBody>
      </p:sp>
      <p:sp>
        <p:nvSpPr>
          <p:cNvPr id="39939" name="Oval 9"/>
          <p:cNvSpPr>
            <a:spLocks noChangeArrowheads="1"/>
          </p:cNvSpPr>
          <p:nvPr/>
        </p:nvSpPr>
        <p:spPr bwMode="auto">
          <a:xfrm>
            <a:off x="545204" y="3069332"/>
            <a:ext cx="649288" cy="647700"/>
          </a:xfrm>
          <a:prstGeom prst="ellipse">
            <a:avLst/>
          </a:prstGeom>
          <a:solidFill>
            <a:srgbClr val="FC8C10"/>
          </a:solidFill>
          <a:ln w="9525">
            <a:noFill/>
            <a:round/>
            <a:headEnd/>
            <a:tailEnd/>
          </a:ln>
        </p:spPr>
        <p:txBody>
          <a:bodyPr wrap="none" anchor="ctr"/>
          <a:lstStyle/>
          <a:p>
            <a:pPr algn="ctr"/>
            <a:r>
              <a:rPr lang="en-GB" sz="4000" dirty="0">
                <a:solidFill>
                  <a:schemeClr val="bg1"/>
                </a:solidFill>
                <a:latin typeface="Trebuchet MS" pitchFamily="34" charset="0"/>
              </a:rPr>
              <a:t>2</a:t>
            </a:r>
          </a:p>
        </p:txBody>
      </p:sp>
      <p:sp>
        <p:nvSpPr>
          <p:cNvPr id="39940" name="Oval 10"/>
          <p:cNvSpPr>
            <a:spLocks noChangeArrowheads="1"/>
          </p:cNvSpPr>
          <p:nvPr/>
        </p:nvSpPr>
        <p:spPr bwMode="auto">
          <a:xfrm>
            <a:off x="545204" y="4077444"/>
            <a:ext cx="649288" cy="647700"/>
          </a:xfrm>
          <a:prstGeom prst="ellipse">
            <a:avLst/>
          </a:prstGeom>
          <a:solidFill>
            <a:srgbClr val="FC8C10"/>
          </a:solidFill>
          <a:ln w="9525">
            <a:noFill/>
            <a:round/>
            <a:headEnd/>
            <a:tailEnd/>
          </a:ln>
        </p:spPr>
        <p:txBody>
          <a:bodyPr wrap="none" anchor="ctr"/>
          <a:lstStyle/>
          <a:p>
            <a:pPr algn="ctr"/>
            <a:r>
              <a:rPr lang="en-GB" sz="4000">
                <a:solidFill>
                  <a:schemeClr val="bg1"/>
                </a:solidFill>
                <a:latin typeface="Trebuchet MS" pitchFamily="34" charset="0"/>
              </a:rPr>
              <a:t>3</a:t>
            </a:r>
          </a:p>
        </p:txBody>
      </p:sp>
      <p:sp>
        <p:nvSpPr>
          <p:cNvPr id="17416" name="Obdélník 17"/>
          <p:cNvSpPr>
            <a:spLocks noChangeArrowheads="1"/>
          </p:cNvSpPr>
          <p:nvPr/>
        </p:nvSpPr>
        <p:spPr bwMode="auto">
          <a:xfrm>
            <a:off x="1265929" y="1208946"/>
            <a:ext cx="6978385" cy="1692771"/>
          </a:xfrm>
          <a:prstGeom prst="rect">
            <a:avLst/>
          </a:prstGeom>
          <a:noFill/>
          <a:ln w="9525">
            <a:noFill/>
            <a:miter lim="800000"/>
            <a:headEnd/>
            <a:tailEnd/>
          </a:ln>
        </p:spPr>
        <p:txBody>
          <a:bodyPr wrap="none">
            <a:spAutoFit/>
          </a:bodyPr>
          <a:lstStyle/>
          <a:p>
            <a:pPr>
              <a:defRPr/>
            </a:pPr>
            <a:r>
              <a:rPr lang="cs-CZ" sz="4000" dirty="0" smtClean="0">
                <a:solidFill>
                  <a:schemeClr val="bg1"/>
                </a:solidFill>
                <a:latin typeface="Calibri" pitchFamily="34" charset="0"/>
                <a:cs typeface="Calibri" pitchFamily="34" charset="0"/>
              </a:rPr>
              <a:t>osobní soukromá sféra</a:t>
            </a:r>
          </a:p>
          <a:p>
            <a:pPr>
              <a:defRPr/>
            </a:pPr>
            <a:r>
              <a:rPr lang="cs-CZ" sz="3200" dirty="0" smtClean="0">
                <a:solidFill>
                  <a:schemeClr val="bg2">
                    <a:lumMod val="75000"/>
                  </a:schemeClr>
                </a:solidFill>
                <a:latin typeface="Calibri" pitchFamily="34" charset="0"/>
                <a:cs typeface="Calibri" pitchFamily="34" charset="0"/>
              </a:rPr>
              <a:t>a) právo </a:t>
            </a:r>
            <a:r>
              <a:rPr lang="cs-CZ" sz="3200" dirty="0">
                <a:solidFill>
                  <a:schemeClr val="bg2">
                    <a:lumMod val="75000"/>
                  </a:schemeClr>
                </a:solidFill>
                <a:latin typeface="Calibri" pitchFamily="34" charset="0"/>
                <a:cs typeface="Calibri" pitchFamily="34" charset="0"/>
              </a:rPr>
              <a:t>na informační sebeurčení</a:t>
            </a:r>
            <a:r>
              <a:rPr lang="cs-CZ" sz="3200" dirty="0" smtClean="0">
                <a:solidFill>
                  <a:schemeClr val="bg2">
                    <a:lumMod val="75000"/>
                  </a:schemeClr>
                </a:solidFill>
                <a:latin typeface="Calibri" pitchFamily="34" charset="0"/>
                <a:cs typeface="Calibri" pitchFamily="34" charset="0"/>
              </a:rPr>
              <a:t>;</a:t>
            </a:r>
          </a:p>
          <a:p>
            <a:pPr>
              <a:defRPr/>
            </a:pPr>
            <a:r>
              <a:rPr lang="cs-CZ" sz="3200" dirty="0" smtClean="0">
                <a:solidFill>
                  <a:schemeClr val="bg2">
                    <a:lumMod val="75000"/>
                  </a:schemeClr>
                </a:solidFill>
                <a:latin typeface="Calibri" pitchFamily="34" charset="0"/>
                <a:cs typeface="Calibri" pitchFamily="34" charset="0"/>
              </a:rPr>
              <a:t>b) rozhodování </a:t>
            </a:r>
            <a:r>
              <a:rPr lang="cs-CZ" sz="3200" dirty="0">
                <a:solidFill>
                  <a:schemeClr val="bg2">
                    <a:lumMod val="75000"/>
                  </a:schemeClr>
                </a:solidFill>
                <a:latin typeface="Calibri" pitchFamily="34" charset="0"/>
                <a:cs typeface="Calibri" pitchFamily="34" charset="0"/>
              </a:rPr>
              <a:t>o vlastní tělesné integritě</a:t>
            </a:r>
          </a:p>
        </p:txBody>
      </p:sp>
      <p:sp>
        <p:nvSpPr>
          <p:cNvPr id="17417" name="Obdélník 18"/>
          <p:cNvSpPr>
            <a:spLocks noChangeArrowheads="1"/>
          </p:cNvSpPr>
          <p:nvPr/>
        </p:nvSpPr>
        <p:spPr bwMode="auto">
          <a:xfrm>
            <a:off x="1265929" y="3068960"/>
            <a:ext cx="6655037" cy="707886"/>
          </a:xfrm>
          <a:prstGeom prst="rect">
            <a:avLst/>
          </a:prstGeom>
          <a:noFill/>
          <a:ln w="9525">
            <a:noFill/>
            <a:miter lim="800000"/>
            <a:headEnd/>
            <a:tailEnd/>
          </a:ln>
        </p:spPr>
        <p:txBody>
          <a:bodyPr wrap="none">
            <a:spAutoFit/>
          </a:bodyPr>
          <a:lstStyle/>
          <a:p>
            <a:pPr>
              <a:defRPr/>
            </a:pPr>
            <a:r>
              <a:rPr lang="cs-CZ" sz="4000" dirty="0" smtClean="0">
                <a:solidFill>
                  <a:schemeClr val="bg1"/>
                </a:solidFill>
                <a:latin typeface="Calibri" pitchFamily="34" charset="0"/>
                <a:cs typeface="Calibri" pitchFamily="34" charset="0"/>
              </a:rPr>
              <a:t>soukromí v prostorové dimenzi</a:t>
            </a:r>
            <a:endParaRPr lang="cs-CZ" sz="2400" dirty="0">
              <a:solidFill>
                <a:schemeClr val="bg2">
                  <a:lumMod val="75000"/>
                </a:schemeClr>
              </a:solidFill>
              <a:latin typeface="Calibri" pitchFamily="34" charset="0"/>
              <a:cs typeface="Calibri" pitchFamily="34" charset="0"/>
            </a:endParaRPr>
          </a:p>
        </p:txBody>
      </p:sp>
      <p:sp>
        <p:nvSpPr>
          <p:cNvPr id="17418" name="Obdélník 19"/>
          <p:cNvSpPr>
            <a:spLocks noChangeArrowheads="1"/>
          </p:cNvSpPr>
          <p:nvPr/>
        </p:nvSpPr>
        <p:spPr bwMode="auto">
          <a:xfrm>
            <a:off x="1259633" y="3933056"/>
            <a:ext cx="5544616" cy="1323439"/>
          </a:xfrm>
          <a:prstGeom prst="rect">
            <a:avLst/>
          </a:prstGeom>
          <a:noFill/>
          <a:ln w="9525">
            <a:noFill/>
            <a:miter lim="800000"/>
            <a:headEnd/>
            <a:tailEnd/>
          </a:ln>
        </p:spPr>
        <p:txBody>
          <a:bodyPr wrap="square">
            <a:spAutoFit/>
          </a:bodyPr>
          <a:lstStyle/>
          <a:p>
            <a:pPr>
              <a:defRPr/>
            </a:pPr>
            <a:r>
              <a:rPr lang="cs-CZ" sz="4000" dirty="0" smtClean="0">
                <a:solidFill>
                  <a:schemeClr val="bg1"/>
                </a:solidFill>
                <a:latin typeface="Calibri" pitchFamily="34" charset="0"/>
                <a:cs typeface="Calibri" pitchFamily="34" charset="0"/>
              </a:rPr>
              <a:t>soukromí jako důvěrnost komunikace</a:t>
            </a:r>
            <a:endParaRPr lang="cs-CZ" sz="4000" dirty="0">
              <a:solidFill>
                <a:schemeClr val="bg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14632627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3794" name="AutoShape 5"/>
          <p:cNvSpPr>
            <a:spLocks noChangeArrowheads="1"/>
          </p:cNvSpPr>
          <p:nvPr/>
        </p:nvSpPr>
        <p:spPr bwMode="auto">
          <a:xfrm>
            <a:off x="611188" y="3214686"/>
            <a:ext cx="7921625" cy="3214689"/>
          </a:xfrm>
          <a:prstGeom prst="roundRect">
            <a:avLst>
              <a:gd name="adj" fmla="val 16667"/>
            </a:avLst>
          </a:prstGeom>
          <a:solidFill>
            <a:schemeClr val="tx1">
              <a:alpha val="85097"/>
            </a:schemeClr>
          </a:solidFill>
          <a:ln w="0">
            <a:solidFill>
              <a:schemeClr val="tx1"/>
            </a:solidFill>
            <a:round/>
            <a:headEnd/>
            <a:tailEnd/>
          </a:ln>
        </p:spPr>
        <p:txBody>
          <a:bodyPr wrap="none" anchor="ctr"/>
          <a:lstStyle/>
          <a:p>
            <a:pPr>
              <a:spcAft>
                <a:spcPct val="35000"/>
              </a:spcAft>
            </a:pPr>
            <a:endParaRPr lang="cs-CZ" sz="3600">
              <a:solidFill>
                <a:srgbClr val="4D4D4D"/>
              </a:solidFill>
              <a:latin typeface="Franklin Gothic Book"/>
            </a:endParaRPr>
          </a:p>
        </p:txBody>
      </p:sp>
      <p:sp>
        <p:nvSpPr>
          <p:cNvPr id="33795" name="Rectangle 6"/>
          <p:cNvSpPr>
            <a:spLocks noGrp="1" noChangeArrowheads="1"/>
          </p:cNvSpPr>
          <p:nvPr>
            <p:ph type="title"/>
          </p:nvPr>
        </p:nvSpPr>
        <p:spPr>
          <a:xfrm>
            <a:off x="714348" y="3214686"/>
            <a:ext cx="7715304" cy="3092452"/>
          </a:xfrm>
        </p:spPr>
        <p:txBody>
          <a:bodyPr/>
          <a:lstStyle/>
          <a:p>
            <a:pPr eaLnBrk="1" hangingPunct="1">
              <a:spcAft>
                <a:spcPts val="0"/>
              </a:spcAft>
            </a:pPr>
            <a:r>
              <a:rPr lang="cs-CZ" sz="4200" b="1" dirty="0" smtClean="0">
                <a:solidFill>
                  <a:schemeClr val="bg1"/>
                </a:solidFill>
              </a:rPr>
              <a:t>PEEP SHOW</a:t>
            </a:r>
            <a:br>
              <a:rPr lang="cs-CZ" sz="4200" b="1" dirty="0" smtClean="0">
                <a:solidFill>
                  <a:schemeClr val="bg1"/>
                </a:solidFill>
              </a:rPr>
            </a:br>
            <a:r>
              <a:rPr lang="cs-CZ" sz="4200" b="1" dirty="0" smtClean="0">
                <a:solidFill>
                  <a:schemeClr val="bg1"/>
                </a:solidFill>
              </a:rPr>
              <a:t>a</a:t>
            </a:r>
            <a:br>
              <a:rPr lang="cs-CZ" sz="4200" b="1" dirty="0" smtClean="0">
                <a:solidFill>
                  <a:schemeClr val="bg1"/>
                </a:solidFill>
              </a:rPr>
            </a:br>
            <a:r>
              <a:rPr lang="cs-CZ" sz="4200" b="1" dirty="0" smtClean="0">
                <a:solidFill>
                  <a:schemeClr val="bg1"/>
                </a:solidFill>
              </a:rPr>
              <a:t>EROTICKÉ VIDEOCHATY</a:t>
            </a:r>
            <a:endParaRPr lang="en-GB" sz="3600" dirty="0" smtClean="0">
              <a:solidFill>
                <a:schemeClr val="bg1"/>
              </a:solidFill>
            </a:endParaRPr>
          </a:p>
        </p:txBody>
      </p:sp>
      <p:sp>
        <p:nvSpPr>
          <p:cNvPr id="5" name="TextovéPole 4"/>
          <p:cNvSpPr txBox="1"/>
          <p:nvPr/>
        </p:nvSpPr>
        <p:spPr>
          <a:xfrm>
            <a:off x="571472" y="714356"/>
            <a:ext cx="5357850" cy="1908215"/>
          </a:xfrm>
          <a:prstGeom prst="rect">
            <a:avLst/>
          </a:prstGeom>
          <a:noFill/>
        </p:spPr>
        <p:txBody>
          <a:bodyPr wrap="square" rtlCol="0">
            <a:spAutoFit/>
          </a:bodyPr>
          <a:lstStyle/>
          <a:p>
            <a:pPr algn="ctr">
              <a:spcAft>
                <a:spcPts val="1200"/>
              </a:spcAft>
            </a:pPr>
            <a:endParaRPr lang="cs-CZ" sz="3600" b="1" dirty="0" smtClean="0">
              <a:solidFill>
                <a:schemeClr val="bg1"/>
              </a:solidFill>
            </a:endParaRPr>
          </a:p>
          <a:p>
            <a:pPr algn="ctr">
              <a:spcAft>
                <a:spcPts val="1200"/>
              </a:spcAft>
            </a:pPr>
            <a:r>
              <a:rPr lang="cs-CZ" sz="3600" b="1" dirty="0" smtClean="0">
                <a:solidFill>
                  <a:schemeClr val="bg1"/>
                </a:solidFill>
              </a:rPr>
              <a:t>Právo na informační sebeurčení</a:t>
            </a:r>
            <a:endParaRPr lang="cs-CZ" sz="3600" dirty="0"/>
          </a:p>
        </p:txBody>
      </p:sp>
      <p:sp>
        <p:nvSpPr>
          <p:cNvPr id="7" name="Oval 8"/>
          <p:cNvSpPr>
            <a:spLocks noChangeArrowheads="1"/>
          </p:cNvSpPr>
          <p:nvPr/>
        </p:nvSpPr>
        <p:spPr bwMode="auto">
          <a:xfrm>
            <a:off x="2786050" y="571480"/>
            <a:ext cx="883524" cy="802918"/>
          </a:xfrm>
          <a:prstGeom prst="ellipse">
            <a:avLst/>
          </a:prstGeom>
          <a:solidFill>
            <a:srgbClr val="FC8C10"/>
          </a:solidFill>
          <a:ln w="9525">
            <a:noFill/>
            <a:round/>
            <a:headEnd/>
            <a:tailEnd/>
          </a:ln>
        </p:spPr>
        <p:txBody>
          <a:bodyPr wrap="none" anchor="ctr"/>
          <a:lstStyle/>
          <a:p>
            <a:pPr algn="ctr"/>
            <a:r>
              <a:rPr lang="en-GB" sz="4000" dirty="0" smtClean="0">
                <a:solidFill>
                  <a:schemeClr val="bg1"/>
                </a:solidFill>
                <a:latin typeface="Trebuchet MS" pitchFamily="34" charset="0"/>
              </a:rPr>
              <a:t>1</a:t>
            </a:r>
            <a:r>
              <a:rPr lang="cs-CZ" sz="4000" dirty="0" smtClean="0">
                <a:solidFill>
                  <a:schemeClr val="bg1"/>
                </a:solidFill>
                <a:latin typeface="Trebuchet MS" pitchFamily="34" charset="0"/>
              </a:rPr>
              <a:t>a</a:t>
            </a:r>
            <a:endParaRPr lang="en-GB" sz="4000" dirty="0">
              <a:solidFill>
                <a:schemeClr val="bg1"/>
              </a:solidFill>
              <a:latin typeface="Trebuchet MS" pitchFamily="34" charset="0"/>
            </a:endParaRPr>
          </a:p>
        </p:txBody>
      </p:sp>
    </p:spTree>
    <p:extLst>
      <p:ext uri="{BB962C8B-B14F-4D97-AF65-F5344CB8AC3E}">
        <p14:creationId xmlns:p14="http://schemas.microsoft.com/office/powerpoint/2010/main" val="16664318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AutoShape 5"/>
          <p:cNvSpPr>
            <a:spLocks noChangeArrowheads="1"/>
          </p:cNvSpPr>
          <p:nvPr/>
        </p:nvSpPr>
        <p:spPr bwMode="auto">
          <a:xfrm>
            <a:off x="611188" y="571480"/>
            <a:ext cx="7921625" cy="1301745"/>
          </a:xfrm>
          <a:prstGeom prst="roundRect">
            <a:avLst>
              <a:gd name="adj" fmla="val 16667"/>
            </a:avLst>
          </a:prstGeom>
          <a:solidFill>
            <a:schemeClr val="tx1">
              <a:alpha val="25000"/>
            </a:schemeClr>
          </a:solidFill>
          <a:ln w="0">
            <a:solidFill>
              <a:schemeClr val="bg1"/>
            </a:solidFill>
            <a:round/>
            <a:headEnd/>
            <a:tailEnd/>
          </a:ln>
          <a:effectLst>
            <a:innerShdw blurRad="190500" dist="622300" dir="9720000">
              <a:schemeClr val="tx1">
                <a:alpha val="50000"/>
              </a:schemeClr>
            </a:innerShdw>
          </a:effectLst>
        </p:spPr>
        <p:txBody>
          <a:bodyPr wrap="none" anchor="ctr"/>
          <a:lstStyle/>
          <a:p>
            <a:pPr>
              <a:spcAft>
                <a:spcPct val="35000"/>
              </a:spcAft>
              <a:defRPr/>
            </a:pPr>
            <a:endParaRPr lang="cs-CZ" sz="3600">
              <a:solidFill>
                <a:srgbClr val="4D4D4D"/>
              </a:solidFill>
              <a:latin typeface="Franklin Gothic Book" pitchFamily="34" charset="0"/>
            </a:endParaRPr>
          </a:p>
        </p:txBody>
      </p:sp>
      <p:sp>
        <p:nvSpPr>
          <p:cNvPr id="16" name="Rectangle 6"/>
          <p:cNvSpPr>
            <a:spLocks noGrp="1" noChangeArrowheads="1"/>
          </p:cNvSpPr>
          <p:nvPr>
            <p:ph type="title"/>
          </p:nvPr>
        </p:nvSpPr>
        <p:spPr>
          <a:xfrm>
            <a:off x="928688" y="638175"/>
            <a:ext cx="7345362" cy="1219200"/>
          </a:xfrm>
        </p:spPr>
        <p:txBody>
          <a:bodyPr/>
          <a:lstStyle/>
          <a:p>
            <a:pPr eaLnBrk="1" hangingPunct="1">
              <a:spcAft>
                <a:spcPct val="35000"/>
              </a:spcAft>
            </a:pPr>
            <a:r>
              <a:rPr lang="cs-CZ" sz="3600" b="1" dirty="0" smtClean="0">
                <a:solidFill>
                  <a:srgbClr val="FFCC00"/>
                </a:solidFill>
              </a:rPr>
              <a:t>Článek 10 LZPS</a:t>
            </a:r>
            <a:endParaRPr lang="en-GB" sz="2400" b="1" dirty="0" smtClean="0">
              <a:solidFill>
                <a:srgbClr val="4D4D4D"/>
              </a:solidFill>
            </a:endParaRPr>
          </a:p>
        </p:txBody>
      </p:sp>
      <p:graphicFrame>
        <p:nvGraphicFramePr>
          <p:cNvPr id="3" name="Diagram 2"/>
          <p:cNvGraphicFramePr/>
          <p:nvPr>
            <p:extLst>
              <p:ext uri="{D42A27DB-BD31-4B8C-83A1-F6EECF244321}">
                <p14:modId xmlns:p14="http://schemas.microsoft.com/office/powerpoint/2010/main" val="1900079650"/>
              </p:ext>
            </p:extLst>
          </p:nvPr>
        </p:nvGraphicFramePr>
        <p:xfrm>
          <a:off x="611188" y="2060848"/>
          <a:ext cx="784924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79561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title"/>
          </p:nvPr>
        </p:nvSpPr>
        <p:spPr>
          <a:xfrm>
            <a:off x="928688" y="638175"/>
            <a:ext cx="7345362" cy="1219200"/>
          </a:xfrm>
        </p:spPr>
        <p:txBody>
          <a:bodyPr/>
          <a:lstStyle/>
          <a:p>
            <a:pPr eaLnBrk="1" hangingPunct="1">
              <a:spcAft>
                <a:spcPct val="35000"/>
              </a:spcAft>
            </a:pPr>
            <a:r>
              <a:rPr lang="fi-FI" sz="3600" b="1" i="1" dirty="0" err="1">
                <a:solidFill>
                  <a:srgbClr val="FFCC00"/>
                </a:solidFill>
              </a:rPr>
              <a:t>Dominus</a:t>
            </a:r>
            <a:r>
              <a:rPr lang="fi-FI" sz="3600" b="1" i="1" dirty="0">
                <a:solidFill>
                  <a:srgbClr val="FFCC00"/>
                </a:solidFill>
              </a:rPr>
              <a:t> </a:t>
            </a:r>
            <a:r>
              <a:rPr lang="fi-FI" sz="3600" b="1" i="1" dirty="0" err="1">
                <a:solidFill>
                  <a:srgbClr val="FFCC00"/>
                </a:solidFill>
              </a:rPr>
              <a:t>membrorum</a:t>
            </a:r>
            <a:r>
              <a:rPr lang="fi-FI" sz="3600" b="1" i="1" dirty="0">
                <a:solidFill>
                  <a:srgbClr val="FFCC00"/>
                </a:solidFill>
              </a:rPr>
              <a:t> </a:t>
            </a:r>
            <a:r>
              <a:rPr lang="fi-FI" sz="3600" b="1" i="1" dirty="0" err="1">
                <a:solidFill>
                  <a:srgbClr val="FFCC00"/>
                </a:solidFill>
              </a:rPr>
              <a:t>suorum</a:t>
            </a:r>
            <a:r>
              <a:rPr lang="fi-FI" sz="3600" b="1" i="1" dirty="0">
                <a:solidFill>
                  <a:srgbClr val="FFCC00"/>
                </a:solidFill>
              </a:rPr>
              <a:t> </a:t>
            </a:r>
            <a:r>
              <a:rPr lang="fi-FI" sz="3600" b="1" i="1" dirty="0" err="1">
                <a:solidFill>
                  <a:srgbClr val="FFCC00"/>
                </a:solidFill>
              </a:rPr>
              <a:t>nemo</a:t>
            </a:r>
            <a:r>
              <a:rPr lang="fi-FI" sz="3600" b="1" i="1" dirty="0">
                <a:solidFill>
                  <a:srgbClr val="FFCC00"/>
                </a:solidFill>
              </a:rPr>
              <a:t> </a:t>
            </a:r>
            <a:r>
              <a:rPr lang="fi-FI" sz="3600" b="1" i="1" dirty="0" err="1">
                <a:solidFill>
                  <a:srgbClr val="FFCC00"/>
                </a:solidFill>
              </a:rPr>
              <a:t>videtur</a:t>
            </a:r>
            <a:endParaRPr lang="en-GB" sz="2400" b="1" i="1" dirty="0" smtClean="0">
              <a:solidFill>
                <a:srgbClr val="4D4D4D"/>
              </a:solidFill>
            </a:endParaRPr>
          </a:p>
        </p:txBody>
      </p:sp>
      <p:sp>
        <p:nvSpPr>
          <p:cNvPr id="5" name="Obdélník 17"/>
          <p:cNvSpPr>
            <a:spLocks noChangeArrowheads="1"/>
          </p:cNvSpPr>
          <p:nvPr/>
        </p:nvSpPr>
        <p:spPr bwMode="auto">
          <a:xfrm>
            <a:off x="1265929" y="2460952"/>
            <a:ext cx="6978479" cy="3416320"/>
          </a:xfrm>
          <a:prstGeom prst="rect">
            <a:avLst/>
          </a:prstGeom>
          <a:noFill/>
          <a:ln w="9525">
            <a:noFill/>
            <a:miter lim="800000"/>
            <a:headEnd/>
            <a:tailEnd/>
          </a:ln>
        </p:spPr>
        <p:txBody>
          <a:bodyPr wrap="square">
            <a:spAutoFit/>
          </a:bodyPr>
          <a:lstStyle/>
          <a:p>
            <a:pPr>
              <a:defRPr/>
            </a:pPr>
            <a:r>
              <a:rPr lang="cs-CZ" sz="4000" dirty="0">
                <a:solidFill>
                  <a:schemeClr val="bg1"/>
                </a:solidFill>
                <a:latin typeface="Calibri" pitchFamily="34" charset="0"/>
                <a:cs typeface="Calibri" pitchFamily="34" charset="0"/>
              </a:rPr>
              <a:t>právo na informační sebeurčení </a:t>
            </a:r>
          </a:p>
          <a:p>
            <a:pPr lvl="1">
              <a:defRPr/>
            </a:pPr>
            <a:r>
              <a:rPr lang="cs-CZ" sz="3200" dirty="0">
                <a:solidFill>
                  <a:schemeClr val="bg2">
                    <a:lumMod val="60000"/>
                    <a:lumOff val="40000"/>
                  </a:schemeClr>
                </a:solidFill>
                <a:latin typeface="Calibri" pitchFamily="34" charset="0"/>
                <a:cs typeface="Calibri" pitchFamily="34" charset="0"/>
              </a:rPr>
              <a:t>je zásadně věcí každého, co a v jakém rozsahu uvolní ze své privátní sféry pro okolní </a:t>
            </a:r>
            <a:r>
              <a:rPr lang="cs-CZ" sz="3200" dirty="0" smtClean="0">
                <a:solidFill>
                  <a:schemeClr val="bg2">
                    <a:lumMod val="60000"/>
                    <a:lumOff val="40000"/>
                  </a:schemeClr>
                </a:solidFill>
                <a:latin typeface="Calibri" pitchFamily="34" charset="0"/>
                <a:cs typeface="Calibri" pitchFamily="34" charset="0"/>
              </a:rPr>
              <a:t>svět</a:t>
            </a:r>
            <a:endParaRPr lang="cs-CZ" sz="3200" dirty="0">
              <a:solidFill>
                <a:schemeClr val="bg2">
                  <a:lumMod val="60000"/>
                  <a:lumOff val="40000"/>
                </a:schemeClr>
              </a:solidFill>
              <a:latin typeface="Calibri" pitchFamily="34" charset="0"/>
              <a:cs typeface="Calibri" pitchFamily="34" charset="0"/>
            </a:endParaRPr>
          </a:p>
          <a:p>
            <a:pPr>
              <a:defRPr/>
            </a:pPr>
            <a:endParaRPr lang="cs-CZ" sz="4000" dirty="0" smtClean="0">
              <a:solidFill>
                <a:schemeClr val="bg1"/>
              </a:solidFill>
              <a:latin typeface="Calibri" pitchFamily="34" charset="0"/>
              <a:cs typeface="Calibri" pitchFamily="34" charset="0"/>
            </a:endParaRPr>
          </a:p>
          <a:p>
            <a:pPr>
              <a:defRPr/>
            </a:pPr>
            <a:r>
              <a:rPr lang="cs-CZ" sz="4000" dirty="0" smtClean="0">
                <a:solidFill>
                  <a:schemeClr val="bg1"/>
                </a:solidFill>
                <a:latin typeface="Calibri" pitchFamily="34" charset="0"/>
                <a:cs typeface="Calibri" pitchFamily="34" charset="0"/>
              </a:rPr>
              <a:t>veřejnost při soudním jednání</a:t>
            </a:r>
            <a:endParaRPr lang="cs-CZ" sz="40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49319793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65433535"/>
              </p:ext>
            </p:extLst>
          </p:nvPr>
        </p:nvGraphicFramePr>
        <p:xfrm>
          <a:off x="611188" y="692696"/>
          <a:ext cx="813727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50249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sentation1">
  <a:themeElements>
    <a:clrScheme name="Presentation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B2B2B2"/>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on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1">
  <a:themeElements>
    <a:clrScheme name="Presentation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B2B2B2"/>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on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4396</TotalTime>
  <Words>2982</Words>
  <Application>Microsoft Office PowerPoint</Application>
  <PresentationFormat>Předvádění na obrazovce (4:3)</PresentationFormat>
  <Paragraphs>301</Paragraphs>
  <Slides>35</Slides>
  <Notes>35</Notes>
  <HiddenSlides>0</HiddenSlides>
  <MMClips>0</MMClips>
  <ScaleCrop>false</ScaleCrop>
  <HeadingPairs>
    <vt:vector size="4" baseType="variant">
      <vt:variant>
        <vt:lpstr>Motiv</vt:lpstr>
      </vt:variant>
      <vt:variant>
        <vt:i4>3</vt:i4>
      </vt:variant>
      <vt:variant>
        <vt:lpstr>Nadpisy snímků</vt:lpstr>
      </vt:variant>
      <vt:variant>
        <vt:i4>35</vt:i4>
      </vt:variant>
    </vt:vector>
  </HeadingPairs>
  <TitlesOfParts>
    <vt:vector size="38" baseType="lpstr">
      <vt:lpstr>Presentation1</vt:lpstr>
      <vt:lpstr>1_Presentation1</vt:lpstr>
      <vt:lpstr>Motiv sady Office</vt:lpstr>
      <vt:lpstr>OCHRANA SOUKROMÍ</vt:lpstr>
      <vt:lpstr>OCHRANA SOUKROMÍ x PRÁVO NA BEZPEČÍ</vt:lpstr>
      <vt:lpstr>Prezentace aplikace PowerPoint</vt:lpstr>
      <vt:lpstr>Soukromý život</vt:lpstr>
      <vt:lpstr>Prezentace aplikace PowerPoint</vt:lpstr>
      <vt:lpstr>PEEP SHOW a EROTICKÉ VIDEOCHATY</vt:lpstr>
      <vt:lpstr>Článek 10 LZPS</vt:lpstr>
      <vt:lpstr>Dominus membrorum suorum nemo videtur</vt:lpstr>
      <vt:lpstr>Prezentace aplikace PowerPoint</vt:lpstr>
      <vt:lpstr>kamery v bytovém domě</vt:lpstr>
      <vt:lpstr>Právo novináře na utajení zdroje</vt:lpstr>
      <vt:lpstr>ESLP – Rádio Twist v. Slovensko (19. 12. 2006) </vt:lpstr>
      <vt:lpstr>Právo novináře na utajení zdroje</vt:lpstr>
      <vt:lpstr>právo na internet  I. ÚS 22/10</vt:lpstr>
      <vt:lpstr>      Rozhodování o vlastní tělesné integritě</vt:lpstr>
      <vt:lpstr>Domácí porody</vt:lpstr>
      <vt:lpstr>Euthanasie</vt:lpstr>
      <vt:lpstr>OBYDLÍ</vt:lpstr>
      <vt:lpstr>Článek 12 LZPS</vt:lpstr>
      <vt:lpstr>Článek 12 LZPS</vt:lpstr>
      <vt:lpstr>§ 100 písm. b) zákona o pobytu cizinců</vt:lpstr>
      <vt:lpstr>Prezentace aplikace PowerPoint</vt:lpstr>
      <vt:lpstr>prohlídka jiných prostor (KRAVÍN)  Pl. ÚS 3/09 ze dne  8. 6. 2010, účinnost derogace 8. 7. 2010</vt:lpstr>
      <vt:lpstr>§ 83a trestního řádu</vt:lpstr>
      <vt:lpstr>Justice must not only be done, it must also be seen to be done.</vt:lpstr>
      <vt:lpstr>GPS</vt:lpstr>
      <vt:lpstr>monitoring vs. řízené provokace  - ESLP: Texeira de Castro a další v. Portugalsko (9. 6. 1998, č. 930/98) </vt:lpstr>
      <vt:lpstr>III. ÚS 597/99</vt:lpstr>
      <vt:lpstr>   KORESPONDENCE</vt:lpstr>
      <vt:lpstr>Prezentace aplikace PowerPoint</vt:lpstr>
      <vt:lpstr>Článek 13 LZPS</vt:lpstr>
      <vt:lpstr>UCHOVÁVÁNÍ DAT</vt:lpstr>
      <vt:lpstr>Pl. ÚS 24/10 ze dne 22. 3. 2011</vt:lpstr>
      <vt:lpstr>SATISFAKCE</vt:lpstr>
      <vt:lpstr>„Omlouváme se za tvrzení, že polovina členů místního zastupitelstva jsou korupčníci. Skutečnost je taková, že polovina členů místního zastupitelstva korupčníci nejsou.“</vt:lpstr>
    </vt:vector>
  </TitlesOfParts>
  <Company>Kingston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SPECIFICS OF CROSS BORDER ONLINE DISPUTE RESOLUTION</dc:title>
  <dc:creator>jiri.slovacek@gmail.com</dc:creator>
  <cp:lastModifiedBy>Pavel Kandalec</cp:lastModifiedBy>
  <cp:revision>327</cp:revision>
  <dcterms:created xsi:type="dcterms:W3CDTF">2007-08-22T11:44:16Z</dcterms:created>
  <dcterms:modified xsi:type="dcterms:W3CDTF">2015-11-13T10:29:15Z</dcterms:modified>
</cp:coreProperties>
</file>