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62" r:id="rId5"/>
    <p:sldId id="263" r:id="rId6"/>
    <p:sldId id="264" r:id="rId7"/>
    <p:sldId id="296" r:id="rId8"/>
    <p:sldId id="265" r:id="rId9"/>
    <p:sldId id="266" r:id="rId10"/>
    <p:sldId id="269" r:id="rId11"/>
    <p:sldId id="270" r:id="rId12"/>
    <p:sldId id="267" r:id="rId13"/>
    <p:sldId id="271" r:id="rId14"/>
    <p:sldId id="268" r:id="rId15"/>
    <p:sldId id="272" r:id="rId16"/>
    <p:sldId id="274" r:id="rId17"/>
    <p:sldId id="273" r:id="rId18"/>
    <p:sldId id="275" r:id="rId19"/>
    <p:sldId id="276" r:id="rId20"/>
    <p:sldId id="277" r:id="rId21"/>
    <p:sldId id="278" r:id="rId22"/>
    <p:sldId id="279" r:id="rId23"/>
    <p:sldId id="280" r:id="rId24"/>
    <p:sldId id="281" r:id="rId25"/>
    <p:sldId id="285" r:id="rId26"/>
    <p:sldId id="282" r:id="rId27"/>
    <p:sldId id="283" r:id="rId28"/>
    <p:sldId id="286" r:id="rId29"/>
    <p:sldId id="287" r:id="rId30"/>
    <p:sldId id="288" r:id="rId31"/>
    <p:sldId id="289" r:id="rId32"/>
    <p:sldId id="290" r:id="rId33"/>
    <p:sldId id="291" r:id="rId34"/>
    <p:sldId id="292" r:id="rId35"/>
    <p:sldId id="293" r:id="rId36"/>
    <p:sldId id="294" r:id="rId37"/>
    <p:sldId id="295"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91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5B272C-6B59-4826-A9F6-679E5387477D}" type="datetimeFigureOut">
              <a:rPr lang="cs-CZ" smtClean="0"/>
              <a:t>11.12.2016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44D9E0-EC5C-4536-ACAD-B0E9A7984558}" type="slidenum">
              <a:rPr lang="cs-CZ" smtClean="0"/>
              <a:t>‹#›</a:t>
            </a:fld>
            <a:endParaRPr lang="cs-CZ"/>
          </a:p>
        </p:txBody>
      </p:sp>
    </p:spTree>
    <p:extLst>
      <p:ext uri="{BB962C8B-B14F-4D97-AF65-F5344CB8AC3E}">
        <p14:creationId xmlns:p14="http://schemas.microsoft.com/office/powerpoint/2010/main" val="317793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3A44D9E0-EC5C-4536-ACAD-B0E9A7984558}" type="slidenum">
              <a:rPr lang="cs-CZ" smtClean="0"/>
              <a:t>18</a:t>
            </a:fld>
            <a:endParaRPr lang="cs-CZ"/>
          </a:p>
        </p:txBody>
      </p:sp>
    </p:spTree>
    <p:extLst>
      <p:ext uri="{BB962C8B-B14F-4D97-AF65-F5344CB8AC3E}">
        <p14:creationId xmlns:p14="http://schemas.microsoft.com/office/powerpoint/2010/main" val="2867658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11.12.2016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34394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11.12.2016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1465313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11.12.2016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3517057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673FD6A-E5F4-43EC-9B23-843C2113DF0F}" type="datetimeFigureOut">
              <a:rPr lang="cs-CZ" smtClean="0"/>
              <a:t>11.12.2016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1841332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A673FD6A-E5F4-43EC-9B23-843C2113DF0F}" type="datetimeFigureOut">
              <a:rPr lang="cs-CZ" smtClean="0"/>
              <a:t>11.12.2016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40504462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A673FD6A-E5F4-43EC-9B23-843C2113DF0F}" type="datetimeFigureOut">
              <a:rPr lang="cs-CZ" smtClean="0"/>
              <a:t>11.12.2016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340619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A673FD6A-E5F4-43EC-9B23-843C2113DF0F}" type="datetimeFigureOut">
              <a:rPr lang="cs-CZ" smtClean="0"/>
              <a:t>11.12.2016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4089098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A673FD6A-E5F4-43EC-9B23-843C2113DF0F}" type="datetimeFigureOut">
              <a:rPr lang="cs-CZ" smtClean="0"/>
              <a:t>11.12.2016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89054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A673FD6A-E5F4-43EC-9B23-843C2113DF0F}" type="datetimeFigureOut">
              <a:rPr lang="cs-CZ" smtClean="0"/>
              <a:t>11.12.2016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773493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73FD6A-E5F4-43EC-9B23-843C2113DF0F}" type="datetimeFigureOut">
              <a:rPr lang="cs-CZ" smtClean="0"/>
              <a:t>11.12.2016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2046015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A673FD6A-E5F4-43EC-9B23-843C2113DF0F}" type="datetimeFigureOut">
              <a:rPr lang="cs-CZ" smtClean="0"/>
              <a:t>11.12.2016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1050E36-81BF-4E47-BC10-A2B6D76E3649}" type="slidenum">
              <a:rPr lang="cs-CZ" smtClean="0"/>
              <a:t>‹#›</a:t>
            </a:fld>
            <a:endParaRPr lang="cs-CZ"/>
          </a:p>
        </p:txBody>
      </p:sp>
    </p:spTree>
    <p:extLst>
      <p:ext uri="{BB962C8B-B14F-4D97-AF65-F5344CB8AC3E}">
        <p14:creationId xmlns:p14="http://schemas.microsoft.com/office/powerpoint/2010/main" val="19378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3FD6A-E5F4-43EC-9B23-843C2113DF0F}" type="datetimeFigureOut">
              <a:rPr lang="cs-CZ" smtClean="0"/>
              <a:t>11.12.2016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050E36-81BF-4E47-BC10-A2B6D76E3649}" type="slidenum">
              <a:rPr lang="cs-CZ" smtClean="0"/>
              <a:t>‹#›</a:t>
            </a:fld>
            <a:endParaRPr lang="cs-CZ"/>
          </a:p>
        </p:txBody>
      </p:sp>
    </p:spTree>
    <p:extLst>
      <p:ext uri="{BB962C8B-B14F-4D97-AF65-F5344CB8AC3E}">
        <p14:creationId xmlns:p14="http://schemas.microsoft.com/office/powerpoint/2010/main" val="3603028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DANĚ,</a:t>
            </a:r>
            <a:br>
              <a:rPr lang="cs-CZ" b="1" dirty="0" smtClean="0"/>
            </a:br>
            <a:r>
              <a:rPr lang="cs-CZ" b="1" dirty="0" smtClean="0"/>
              <a:t>jejich správa a řízení o nich</a:t>
            </a:r>
            <a:endParaRPr lang="cs-CZ" b="1" dirty="0"/>
          </a:p>
        </p:txBody>
      </p:sp>
      <p:sp>
        <p:nvSpPr>
          <p:cNvPr id="3" name="Podnadpis 2"/>
          <p:cNvSpPr>
            <a:spLocks noGrp="1"/>
          </p:cNvSpPr>
          <p:nvPr>
            <p:ph type="subTitle" idx="1"/>
          </p:nvPr>
        </p:nvSpPr>
        <p:spPr/>
        <p:txBody>
          <a:bodyPr/>
          <a:lstStyle/>
          <a:p>
            <a:pPr algn="just"/>
            <a:r>
              <a:rPr lang="cs-CZ" dirty="0" smtClean="0"/>
              <a:t>Pro BVV13Zk Základy práva pro neprávníky</a:t>
            </a:r>
          </a:p>
          <a:p>
            <a:pPr algn="just"/>
            <a:r>
              <a:rPr lang="cs-CZ" dirty="0" smtClean="0"/>
              <a:t>Petr </a:t>
            </a:r>
            <a:r>
              <a:rPr lang="cs-CZ" dirty="0" err="1" smtClean="0"/>
              <a:t>Mrkývka</a:t>
            </a:r>
            <a:r>
              <a:rPr lang="cs-CZ" dirty="0" smtClean="0"/>
              <a:t> </a:t>
            </a:r>
            <a:r>
              <a:rPr lang="cs-CZ" dirty="0" smtClean="0"/>
              <a:t>2016</a:t>
            </a:r>
            <a:endParaRPr lang="cs-CZ" dirty="0"/>
          </a:p>
        </p:txBody>
      </p:sp>
    </p:spTree>
    <p:extLst>
      <p:ext uri="{BB962C8B-B14F-4D97-AF65-F5344CB8AC3E}">
        <p14:creationId xmlns:p14="http://schemas.microsoft.com/office/powerpoint/2010/main" val="715008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Poplatková soustava</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Celostátní poplatky </a:t>
            </a:r>
            <a:r>
              <a:rPr lang="cs-CZ" dirty="0" smtClean="0"/>
              <a:t>– poplatky vybírané jednotně na území ČR:</a:t>
            </a:r>
          </a:p>
          <a:p>
            <a:pPr marL="514350" indent="-514350">
              <a:buAutoNum type="alphaLcParenR"/>
            </a:pPr>
            <a:r>
              <a:rPr lang="cs-CZ" dirty="0" smtClean="0"/>
              <a:t>Soudní poplatky - za řízení před soudy a úkony správy soudu</a:t>
            </a:r>
          </a:p>
          <a:p>
            <a:pPr marL="514350" indent="-514350">
              <a:buAutoNum type="alphaLcParenR"/>
            </a:pPr>
            <a:r>
              <a:rPr lang="cs-CZ" dirty="0" smtClean="0"/>
              <a:t>Správní poplatky – za úkony veřejné správy.</a:t>
            </a:r>
          </a:p>
          <a:p>
            <a:pPr marL="0" indent="0">
              <a:buNone/>
            </a:pPr>
            <a:r>
              <a:rPr lang="cs-CZ" i="1" dirty="0" smtClean="0"/>
              <a:t>Pozn.: poplatek se vybere jen za zpoplatněná řízení a úkony, tj. pokud jsou v sazebníku; ostatní bez poplatku – neexistuje sběrná položka (např. ostatní řízení a úkony)</a:t>
            </a:r>
          </a:p>
          <a:p>
            <a:endParaRPr lang="cs-CZ" b="1" dirty="0" smtClean="0"/>
          </a:p>
          <a:p>
            <a:r>
              <a:rPr lang="cs-CZ" b="1" dirty="0" smtClean="0"/>
              <a:t>Místní poplatky – </a:t>
            </a:r>
            <a:r>
              <a:rPr lang="cs-CZ" dirty="0" smtClean="0"/>
              <a:t>zavádí si obce (pouze) v samostatné působnosti (samospráva) obecně závaznou vyhláškou na základě zákona o místních poplatcích a v jeho mezích. Př.: poplatek ze psů, z ubytovací kapacity</a:t>
            </a:r>
          </a:p>
          <a:p>
            <a:pPr marL="0" indent="0">
              <a:buNone/>
            </a:pPr>
            <a:r>
              <a:rPr lang="cs-CZ" i="1" dirty="0" smtClean="0"/>
              <a:t>Pozn.: krajské poplatky nejsou. Existence místních poplatků - výraz daňového federalizmu. </a:t>
            </a:r>
          </a:p>
          <a:p>
            <a:pPr marL="0" indent="0">
              <a:buNone/>
            </a:pPr>
            <a:endParaRPr lang="cs-CZ" i="1" dirty="0"/>
          </a:p>
        </p:txBody>
      </p:sp>
    </p:spTree>
    <p:extLst>
      <p:ext uri="{BB962C8B-B14F-4D97-AF65-F5344CB8AC3E}">
        <p14:creationId xmlns:p14="http://schemas.microsoft.com/office/powerpoint/2010/main" val="1637925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Clo</a:t>
            </a:r>
            <a:endParaRPr lang="cs-CZ" dirty="0"/>
          </a:p>
        </p:txBody>
      </p:sp>
      <p:sp>
        <p:nvSpPr>
          <p:cNvPr id="3" name="Zástupný symbol pro obsah 2"/>
          <p:cNvSpPr>
            <a:spLocks noGrp="1"/>
          </p:cNvSpPr>
          <p:nvPr>
            <p:ph idx="1"/>
          </p:nvPr>
        </p:nvSpPr>
        <p:spPr/>
        <p:txBody>
          <a:bodyPr/>
          <a:lstStyle/>
          <a:p>
            <a:r>
              <a:rPr lang="cs-CZ" dirty="0" smtClean="0"/>
              <a:t>V kompetenci EU – příjem unijního rozpočtu</a:t>
            </a:r>
          </a:p>
          <a:p>
            <a:r>
              <a:rPr lang="cs-CZ" dirty="0" smtClean="0"/>
              <a:t>Druhy: </a:t>
            </a:r>
          </a:p>
          <a:p>
            <a:pPr marL="0" indent="0" algn="ctr">
              <a:buNone/>
            </a:pPr>
            <a:r>
              <a:rPr lang="cs-CZ" dirty="0" smtClean="0"/>
              <a:t>Dovozní</a:t>
            </a:r>
          </a:p>
          <a:p>
            <a:pPr marL="0" indent="0" algn="ctr">
              <a:buNone/>
            </a:pPr>
            <a:r>
              <a:rPr lang="cs-CZ" dirty="0" smtClean="0"/>
              <a:t>Vývozní</a:t>
            </a:r>
          </a:p>
          <a:p>
            <a:pPr marL="0" indent="0" algn="ctr">
              <a:buNone/>
            </a:pPr>
            <a:r>
              <a:rPr lang="cs-CZ" dirty="0" smtClean="0"/>
              <a:t>Průvozní</a:t>
            </a:r>
          </a:p>
          <a:p>
            <a:pPr algn="just"/>
            <a:r>
              <a:rPr lang="cs-CZ" dirty="0" smtClean="0"/>
              <a:t>V EU pouze </a:t>
            </a:r>
            <a:r>
              <a:rPr lang="cs-CZ" b="1" dirty="0" smtClean="0"/>
              <a:t>dovozní.</a:t>
            </a:r>
          </a:p>
          <a:p>
            <a:pPr marL="0" indent="0">
              <a:buNone/>
            </a:pPr>
            <a:endParaRPr lang="cs-CZ" dirty="0"/>
          </a:p>
        </p:txBody>
      </p:sp>
    </p:spTree>
    <p:extLst>
      <p:ext uri="{BB962C8B-B14F-4D97-AF65-F5344CB8AC3E}">
        <p14:creationId xmlns:p14="http://schemas.microsoft.com/office/powerpoint/2010/main" val="1957086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 </a:t>
            </a:r>
            <a:br>
              <a:rPr lang="cs-CZ" dirty="0" smtClean="0"/>
            </a:br>
            <a:r>
              <a:rPr lang="cs-CZ" b="1" dirty="0" err="1" smtClean="0"/>
              <a:t>Nullum</a:t>
            </a:r>
            <a:r>
              <a:rPr lang="cs-CZ" b="1" dirty="0" smtClean="0"/>
              <a:t> </a:t>
            </a:r>
            <a:r>
              <a:rPr lang="cs-CZ" b="1" dirty="0" err="1" smtClean="0"/>
              <a:t>tributum</a:t>
            </a:r>
            <a:r>
              <a:rPr lang="cs-CZ" b="1" dirty="0" smtClean="0"/>
              <a:t> sine lege</a:t>
            </a:r>
            <a:endParaRPr lang="cs-CZ" b="1" dirty="0"/>
          </a:p>
        </p:txBody>
      </p:sp>
      <p:sp>
        <p:nvSpPr>
          <p:cNvPr id="3" name="Zástupný symbol pro obsah 2"/>
          <p:cNvSpPr>
            <a:spLocks noGrp="1"/>
          </p:cNvSpPr>
          <p:nvPr>
            <p:ph idx="1"/>
          </p:nvPr>
        </p:nvSpPr>
        <p:spPr/>
        <p:txBody>
          <a:bodyPr/>
          <a:lstStyle/>
          <a:p>
            <a:r>
              <a:rPr lang="cs-CZ" dirty="0" smtClean="0"/>
              <a:t>„žádná daň bez zákona“</a:t>
            </a:r>
          </a:p>
          <a:p>
            <a:r>
              <a:rPr lang="cs-CZ" dirty="0" smtClean="0"/>
              <a:t>V ČR: čl. 11 odst. 5 Listiny základních práv a svobod </a:t>
            </a:r>
          </a:p>
          <a:p>
            <a:r>
              <a:rPr lang="cs-CZ" dirty="0" smtClean="0"/>
              <a:t>Termín „daňové zákony“ zahrnuje zákonnou úpravu daní v širším smyslu (tj. včetně poplatků, cel atd.)</a:t>
            </a:r>
          </a:p>
          <a:p>
            <a:r>
              <a:rPr lang="cs-CZ" dirty="0" smtClean="0"/>
              <a:t>V ČR není jeden daňový zákoník. Daňové právo se skládá z řady daňových zákonů.</a:t>
            </a:r>
            <a:endParaRPr lang="cs-CZ" dirty="0"/>
          </a:p>
        </p:txBody>
      </p:sp>
    </p:spTree>
    <p:extLst>
      <p:ext uri="{BB962C8B-B14F-4D97-AF65-F5344CB8AC3E}">
        <p14:creationId xmlns:p14="http://schemas.microsoft.com/office/powerpoint/2010/main" val="174538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Příklady daňových zákonů </a:t>
            </a:r>
            <a:br>
              <a:rPr lang="cs-CZ" dirty="0" smtClean="0"/>
            </a:br>
            <a:r>
              <a:rPr lang="cs-CZ" dirty="0" smtClean="0"/>
              <a:t>formální prameny daňového práva</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Zákon o daních z příjmů – 586/1992 Sb.</a:t>
            </a:r>
          </a:p>
          <a:p>
            <a:r>
              <a:rPr lang="cs-CZ" dirty="0" smtClean="0"/>
              <a:t>Zákon o dani z </a:t>
            </a:r>
            <a:r>
              <a:rPr lang="cs-CZ" dirty="0" smtClean="0"/>
              <a:t>nemovitých věcí </a:t>
            </a:r>
            <a:r>
              <a:rPr lang="cs-CZ" dirty="0" smtClean="0"/>
              <a:t>– 338/1992 Sb.</a:t>
            </a:r>
          </a:p>
          <a:p>
            <a:r>
              <a:rPr lang="cs-CZ" dirty="0" smtClean="0"/>
              <a:t>Zákonné opatření Senátu o dani z nabytí nemovitých věcí – 340/2013 Sb.</a:t>
            </a:r>
          </a:p>
          <a:p>
            <a:r>
              <a:rPr lang="cs-CZ" dirty="0" smtClean="0"/>
              <a:t>Zákon o dani silniční – 16/1993 Sb.</a:t>
            </a:r>
          </a:p>
          <a:p>
            <a:r>
              <a:rPr lang="cs-CZ" dirty="0" smtClean="0"/>
              <a:t>Zákon o DPH – 235/2004 Sb.</a:t>
            </a:r>
          </a:p>
          <a:p>
            <a:r>
              <a:rPr lang="cs-CZ" dirty="0" smtClean="0"/>
              <a:t>Zákon o spotřebních daních – 353/2003 Sb.</a:t>
            </a:r>
          </a:p>
          <a:p>
            <a:r>
              <a:rPr lang="cs-CZ" dirty="0" smtClean="0"/>
              <a:t>Zákon o stabilizaci veřejných rozpočtů – 261/2007 Sb. ( Čl. LXXII, LXXIII a LXXIV – úprava energetických daní)</a:t>
            </a:r>
          </a:p>
          <a:p>
            <a:r>
              <a:rPr lang="cs-CZ" dirty="0" smtClean="0"/>
              <a:t>Zákon o soudních poplatcích – 549/1991 Sb.</a:t>
            </a:r>
          </a:p>
          <a:p>
            <a:r>
              <a:rPr lang="cs-CZ" dirty="0" smtClean="0"/>
              <a:t>Zákon o správních poplatcích – 634/2004 Sb.</a:t>
            </a:r>
          </a:p>
          <a:p>
            <a:r>
              <a:rPr lang="cs-CZ" dirty="0" smtClean="0"/>
              <a:t>Zákon o místních poplatcích  - 565/1990 Sb.</a:t>
            </a:r>
            <a:endParaRPr lang="cs-CZ" dirty="0"/>
          </a:p>
        </p:txBody>
      </p:sp>
    </p:spTree>
    <p:extLst>
      <p:ext uri="{BB962C8B-B14F-4D97-AF65-F5344CB8AC3E}">
        <p14:creationId xmlns:p14="http://schemas.microsoft.com/office/powerpoint/2010/main" val="2177457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Zásada</a:t>
            </a:r>
            <a:br>
              <a:rPr lang="cs-CZ" dirty="0" smtClean="0"/>
            </a:br>
            <a:r>
              <a:rPr lang="cs-CZ" b="1" dirty="0" smtClean="0"/>
              <a:t>In </a:t>
            </a:r>
            <a:r>
              <a:rPr lang="cs-CZ" b="1" dirty="0" err="1" smtClean="0"/>
              <a:t>dubio</a:t>
            </a:r>
            <a:r>
              <a:rPr lang="cs-CZ" b="1" dirty="0" smtClean="0"/>
              <a:t> </a:t>
            </a:r>
            <a:r>
              <a:rPr lang="cs-CZ" b="1" u="sng" dirty="0" smtClean="0"/>
              <a:t>non</a:t>
            </a:r>
            <a:r>
              <a:rPr lang="cs-CZ" b="1" dirty="0" smtClean="0"/>
              <a:t> pro </a:t>
            </a:r>
            <a:r>
              <a:rPr lang="cs-CZ" b="1" dirty="0" err="1" smtClean="0"/>
              <a:t>fisco</a:t>
            </a:r>
            <a:endParaRPr lang="cs-CZ" dirty="0"/>
          </a:p>
        </p:txBody>
      </p:sp>
      <p:sp>
        <p:nvSpPr>
          <p:cNvPr id="3" name="Zástupný symbol pro obsah 2"/>
          <p:cNvSpPr>
            <a:spLocks noGrp="1"/>
          </p:cNvSpPr>
          <p:nvPr>
            <p:ph idx="1"/>
          </p:nvPr>
        </p:nvSpPr>
        <p:spPr/>
        <p:txBody>
          <a:bodyPr/>
          <a:lstStyle/>
          <a:p>
            <a:r>
              <a:rPr lang="cs-CZ" dirty="0" smtClean="0"/>
              <a:t>„v pochybnostech ne ve prospěch fisku – veřejných rozpočtů“ = v pochybnostech o povinnosti daňového subjektu v jeho prospěch. </a:t>
            </a:r>
          </a:p>
          <a:p>
            <a:r>
              <a:rPr lang="cs-CZ" dirty="0" smtClean="0"/>
              <a:t>V případě pochybného vymezení povinnosti v zákoně</a:t>
            </a:r>
          </a:p>
          <a:p>
            <a:r>
              <a:rPr lang="cs-CZ" dirty="0" smtClean="0"/>
              <a:t>V případě, že neleží důkazní břemeno na daňovém subjektu</a:t>
            </a:r>
          </a:p>
          <a:p>
            <a:endParaRPr lang="cs-CZ" dirty="0"/>
          </a:p>
        </p:txBody>
      </p:sp>
    </p:spTree>
    <p:extLst>
      <p:ext uri="{BB962C8B-B14F-4D97-AF65-F5344CB8AC3E}">
        <p14:creationId xmlns:p14="http://schemas.microsoft.com/office/powerpoint/2010/main" val="502110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jako vztah</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Nepřímé daně</a:t>
            </a:r>
          </a:p>
          <a:p>
            <a:endParaRPr lang="cs-CZ" dirty="0"/>
          </a:p>
          <a:p>
            <a:endParaRPr lang="cs-CZ" dirty="0" smtClean="0"/>
          </a:p>
          <a:p>
            <a:endParaRPr lang="cs-CZ" dirty="0"/>
          </a:p>
          <a:p>
            <a:endParaRPr lang="cs-CZ" dirty="0" smtClean="0"/>
          </a:p>
          <a:p>
            <a:endParaRPr lang="cs-CZ" dirty="0"/>
          </a:p>
          <a:p>
            <a:endParaRPr lang="cs-CZ" dirty="0" smtClean="0"/>
          </a:p>
          <a:p>
            <a:endParaRPr lang="cs-CZ" dirty="0"/>
          </a:p>
          <a:p>
            <a:r>
              <a:rPr lang="cs-CZ" dirty="0" smtClean="0"/>
              <a:t>Poplatník nese daňové břemeno </a:t>
            </a:r>
          </a:p>
          <a:p>
            <a:r>
              <a:rPr lang="cs-CZ" dirty="0" smtClean="0"/>
              <a:t>Plátce nese odpovědnost za správnost a včasnost plnění daňové povinnosti vůči správci daně </a:t>
            </a:r>
          </a:p>
        </p:txBody>
      </p:sp>
      <p:sp>
        <p:nvSpPr>
          <p:cNvPr id="4" name="Obdélník 3"/>
          <p:cNvSpPr/>
          <p:nvPr/>
        </p:nvSpPr>
        <p:spPr>
          <a:xfrm>
            <a:off x="2411760" y="2181703"/>
            <a:ext cx="30746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Správce daně</a:t>
            </a:r>
            <a:endParaRPr lang="cs-CZ" dirty="0"/>
          </a:p>
        </p:txBody>
      </p:sp>
      <p:cxnSp>
        <p:nvCxnSpPr>
          <p:cNvPr id="6" name="Přímá spojnice se šipkou 5"/>
          <p:cNvCxnSpPr/>
          <p:nvPr/>
        </p:nvCxnSpPr>
        <p:spPr>
          <a:xfrm>
            <a:off x="3949080" y="2831232"/>
            <a:ext cx="0" cy="52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Ovál 6"/>
          <p:cNvSpPr/>
          <p:nvPr/>
        </p:nvSpPr>
        <p:spPr>
          <a:xfrm>
            <a:off x="2572900" y="3356992"/>
            <a:ext cx="285861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Daňový subjekt</a:t>
            </a:r>
          </a:p>
          <a:p>
            <a:pPr algn="ctr"/>
            <a:r>
              <a:rPr lang="cs-CZ" dirty="0" smtClean="0"/>
              <a:t>(plátce)</a:t>
            </a:r>
            <a:endParaRPr lang="cs-CZ" dirty="0"/>
          </a:p>
        </p:txBody>
      </p:sp>
      <p:sp>
        <p:nvSpPr>
          <p:cNvPr id="8" name="Zaoblený obdélník 7"/>
          <p:cNvSpPr/>
          <p:nvPr/>
        </p:nvSpPr>
        <p:spPr>
          <a:xfrm>
            <a:off x="5486400" y="4260865"/>
            <a:ext cx="201622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Daňový subjekt</a:t>
            </a:r>
          </a:p>
          <a:p>
            <a:pPr algn="ctr"/>
            <a:r>
              <a:rPr lang="cs-CZ" dirty="0" smtClean="0"/>
              <a:t>(poplatník)</a:t>
            </a:r>
            <a:endParaRPr lang="cs-CZ" dirty="0"/>
          </a:p>
        </p:txBody>
      </p:sp>
      <p:cxnSp>
        <p:nvCxnSpPr>
          <p:cNvPr id="10" name="Přímá spojnice se šipkou 9"/>
          <p:cNvCxnSpPr>
            <a:stCxn id="7" idx="5"/>
          </p:cNvCxnSpPr>
          <p:nvPr/>
        </p:nvCxnSpPr>
        <p:spPr>
          <a:xfrm>
            <a:off x="5012881" y="4137481"/>
            <a:ext cx="999279" cy="875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0981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 jako vztah</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a:t>
            </a:r>
            <a:r>
              <a:rPr lang="cs-CZ" dirty="0" smtClean="0"/>
              <a:t>římé daně</a:t>
            </a:r>
          </a:p>
          <a:p>
            <a:endParaRPr lang="cs-CZ" dirty="0"/>
          </a:p>
          <a:p>
            <a:endParaRPr lang="cs-CZ" dirty="0" smtClean="0"/>
          </a:p>
          <a:p>
            <a:endParaRPr lang="cs-CZ" dirty="0"/>
          </a:p>
          <a:p>
            <a:endParaRPr lang="cs-CZ" dirty="0" smtClean="0"/>
          </a:p>
          <a:p>
            <a:endParaRPr lang="cs-CZ" dirty="0"/>
          </a:p>
          <a:p>
            <a:endParaRPr lang="cs-CZ" dirty="0" smtClean="0"/>
          </a:p>
          <a:p>
            <a:endParaRPr lang="cs-CZ" dirty="0"/>
          </a:p>
          <a:p>
            <a:r>
              <a:rPr lang="cs-CZ" dirty="0" smtClean="0"/>
              <a:t>Poplatník nese daňové břemeno a současně nese odpovědnost za správnost a včasnost plnění daňové povinnosti vůči správci daně </a:t>
            </a:r>
          </a:p>
          <a:p>
            <a:r>
              <a:rPr lang="cs-CZ" dirty="0" smtClean="0"/>
              <a:t>POZOR: U daně z příjmů fyzických osob v případě zdanění příjmů ze závislé činnosti (platy, mzdy) zaměstnavatel má status plátce a vztah má podobu nepřímé daně.</a:t>
            </a:r>
          </a:p>
        </p:txBody>
      </p:sp>
      <p:sp>
        <p:nvSpPr>
          <p:cNvPr id="4" name="Obdélník 3"/>
          <p:cNvSpPr/>
          <p:nvPr/>
        </p:nvSpPr>
        <p:spPr>
          <a:xfrm>
            <a:off x="2411760" y="2181703"/>
            <a:ext cx="307464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Správce daně</a:t>
            </a:r>
            <a:endParaRPr lang="cs-CZ" dirty="0"/>
          </a:p>
        </p:txBody>
      </p:sp>
      <p:cxnSp>
        <p:nvCxnSpPr>
          <p:cNvPr id="6" name="Přímá spojnice se šipkou 5"/>
          <p:cNvCxnSpPr/>
          <p:nvPr/>
        </p:nvCxnSpPr>
        <p:spPr>
          <a:xfrm>
            <a:off x="3949080" y="2831232"/>
            <a:ext cx="0" cy="525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Zaoblený obdélník 7"/>
          <p:cNvSpPr/>
          <p:nvPr/>
        </p:nvSpPr>
        <p:spPr>
          <a:xfrm>
            <a:off x="2940968" y="3378366"/>
            <a:ext cx="2016224"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Daňový subjekt</a:t>
            </a:r>
          </a:p>
          <a:p>
            <a:pPr algn="ctr"/>
            <a:r>
              <a:rPr lang="cs-CZ" dirty="0" smtClean="0"/>
              <a:t>(poplatník)</a:t>
            </a:r>
            <a:endParaRPr lang="cs-CZ" dirty="0"/>
          </a:p>
        </p:txBody>
      </p:sp>
    </p:spTree>
    <p:extLst>
      <p:ext uri="{BB962C8B-B14F-4D97-AF65-F5344CB8AC3E}">
        <p14:creationId xmlns:p14="http://schemas.microsoft.com/office/powerpoint/2010/main" val="1467546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fontScale="90000"/>
          </a:bodyPr>
          <a:lstStyle/>
          <a:p>
            <a:r>
              <a:rPr lang="cs-CZ" dirty="0" smtClean="0"/>
              <a:t>Daně přímé a nepřímé</a:t>
            </a:r>
            <a:br>
              <a:rPr lang="cs-CZ" dirty="0" smtClean="0"/>
            </a:br>
            <a:r>
              <a:rPr lang="cs-CZ" sz="2700" dirty="0" smtClean="0"/>
              <a:t>(kritérium existence přímého vztahu mezi nositelem daňového břemene a správcem daně) </a:t>
            </a:r>
            <a:endParaRPr lang="cs-CZ" sz="2700" dirty="0"/>
          </a:p>
        </p:txBody>
      </p:sp>
      <p:sp>
        <p:nvSpPr>
          <p:cNvPr id="5" name="Zástupný symbol pro text 4"/>
          <p:cNvSpPr>
            <a:spLocks noGrp="1"/>
          </p:cNvSpPr>
          <p:nvPr>
            <p:ph type="body" idx="1"/>
          </p:nvPr>
        </p:nvSpPr>
        <p:spPr/>
        <p:txBody>
          <a:bodyPr/>
          <a:lstStyle/>
          <a:p>
            <a:r>
              <a:rPr lang="cs-CZ" dirty="0" smtClean="0"/>
              <a:t>Přímé</a:t>
            </a:r>
            <a:endParaRPr lang="cs-CZ" dirty="0"/>
          </a:p>
        </p:txBody>
      </p:sp>
      <p:sp>
        <p:nvSpPr>
          <p:cNvPr id="6" name="Zástupný symbol pro obsah 5"/>
          <p:cNvSpPr>
            <a:spLocks noGrp="1"/>
          </p:cNvSpPr>
          <p:nvPr>
            <p:ph sz="half" idx="2"/>
          </p:nvPr>
        </p:nvSpPr>
        <p:spPr/>
        <p:txBody>
          <a:bodyPr/>
          <a:lstStyle/>
          <a:p>
            <a:r>
              <a:rPr lang="cs-CZ" dirty="0" smtClean="0"/>
              <a:t> Důchodové daně (daně z příjmů, s výjimkou závislé činnosti)</a:t>
            </a:r>
          </a:p>
          <a:p>
            <a:r>
              <a:rPr lang="cs-CZ" dirty="0" smtClean="0"/>
              <a:t>Majetkové daně (daň z </a:t>
            </a:r>
            <a:r>
              <a:rPr lang="cs-CZ" dirty="0" smtClean="0"/>
              <a:t>nemovitých </a:t>
            </a:r>
            <a:r>
              <a:rPr lang="cs-CZ" dirty="0" smtClean="0"/>
              <a:t>věcí, </a:t>
            </a:r>
            <a:r>
              <a:rPr lang="cs-CZ" dirty="0" smtClean="0"/>
              <a:t>daň </a:t>
            </a:r>
            <a:r>
              <a:rPr lang="cs-CZ" dirty="0" smtClean="0"/>
              <a:t>silniční, ale také místní poplatek ze psů!)</a:t>
            </a:r>
          </a:p>
          <a:p>
            <a:r>
              <a:rPr lang="cs-CZ" dirty="0" smtClean="0"/>
              <a:t>Transferové daně (daň z nabytí nemovité věci)</a:t>
            </a:r>
            <a:endParaRPr lang="cs-CZ" dirty="0"/>
          </a:p>
        </p:txBody>
      </p:sp>
      <p:sp>
        <p:nvSpPr>
          <p:cNvPr id="7" name="Zástupný symbol pro text 6"/>
          <p:cNvSpPr>
            <a:spLocks noGrp="1"/>
          </p:cNvSpPr>
          <p:nvPr>
            <p:ph type="body" sz="quarter" idx="3"/>
          </p:nvPr>
        </p:nvSpPr>
        <p:spPr/>
        <p:txBody>
          <a:bodyPr/>
          <a:lstStyle/>
          <a:p>
            <a:r>
              <a:rPr lang="cs-CZ" dirty="0"/>
              <a:t>N</a:t>
            </a:r>
            <a:r>
              <a:rPr lang="cs-CZ" dirty="0" smtClean="0"/>
              <a:t>epřímé</a:t>
            </a:r>
            <a:endParaRPr lang="cs-CZ" dirty="0"/>
          </a:p>
        </p:txBody>
      </p:sp>
      <p:sp>
        <p:nvSpPr>
          <p:cNvPr id="8" name="Zástupný symbol pro obsah 7"/>
          <p:cNvSpPr>
            <a:spLocks noGrp="1"/>
          </p:cNvSpPr>
          <p:nvPr>
            <p:ph sz="quarter" idx="4"/>
          </p:nvPr>
        </p:nvSpPr>
        <p:spPr/>
        <p:txBody>
          <a:bodyPr/>
          <a:lstStyle/>
          <a:p>
            <a:r>
              <a:rPr lang="cs-CZ" dirty="0" smtClean="0"/>
              <a:t>Daň z přidané hodnoty</a:t>
            </a:r>
          </a:p>
          <a:p>
            <a:r>
              <a:rPr lang="cs-CZ" dirty="0" smtClean="0"/>
              <a:t>Spotřební daně včetně energetických daní</a:t>
            </a:r>
          </a:p>
          <a:p>
            <a:r>
              <a:rPr lang="cs-CZ" dirty="0" smtClean="0"/>
              <a:t>Také např. místní poplatek za lázeňský a rekreační pobyt</a:t>
            </a:r>
          </a:p>
        </p:txBody>
      </p:sp>
    </p:spTree>
    <p:extLst>
      <p:ext uri="{BB962C8B-B14F-4D97-AF65-F5344CB8AC3E}">
        <p14:creationId xmlns:p14="http://schemas.microsoft.com/office/powerpoint/2010/main" val="2621031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Správa daní</a:t>
            </a:r>
            <a:endParaRPr lang="cs-CZ" dirty="0"/>
          </a:p>
        </p:txBody>
      </p:sp>
      <p:sp>
        <p:nvSpPr>
          <p:cNvPr id="8" name="Zástupný symbol pro obsah 7"/>
          <p:cNvSpPr>
            <a:spLocks noGrp="1"/>
          </p:cNvSpPr>
          <p:nvPr>
            <p:ph idx="1"/>
          </p:nvPr>
        </p:nvSpPr>
        <p:spPr/>
        <p:txBody>
          <a:bodyPr/>
          <a:lstStyle/>
          <a:p>
            <a:r>
              <a:rPr lang="cs-CZ" dirty="0"/>
              <a:t>Správa daně je postup, jehož cílem je správné zjištění a stanovení daní a zabezpečení jejich úhrady</a:t>
            </a:r>
            <a:r>
              <a:rPr lang="cs-CZ" dirty="0" smtClean="0"/>
              <a:t>.</a:t>
            </a:r>
          </a:p>
          <a:p>
            <a:r>
              <a:rPr lang="cs-CZ" dirty="0" smtClean="0"/>
              <a:t>Správa daní je specifická činnost orgánu veřejné moci, který předepsanými a pro potřeby daní modifikovanými formami a metodami veřejné správy dbá o regulérní zajištění daňových příjmů veřejných rozpočtů.</a:t>
            </a:r>
            <a:endParaRPr lang="cs-CZ" dirty="0"/>
          </a:p>
        </p:txBody>
      </p:sp>
    </p:spTree>
    <p:extLst>
      <p:ext uri="{BB962C8B-B14F-4D97-AF65-F5344CB8AC3E}">
        <p14:creationId xmlns:p14="http://schemas.microsoft.com/office/powerpoint/2010/main" val="320540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Zásada legality a zásada legitimity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Legalita (zákonnost): Správce </a:t>
            </a:r>
            <a:r>
              <a:rPr lang="cs-CZ" dirty="0"/>
              <a:t>daně postupuje při správě daní v souladu se zákony a jinými právními předpisy (dále jen „právní předpis“). Zákonem se </a:t>
            </a:r>
            <a:r>
              <a:rPr lang="cs-CZ" dirty="0" smtClean="0"/>
              <a:t>rozumí </a:t>
            </a:r>
            <a:r>
              <a:rPr lang="cs-CZ" dirty="0"/>
              <a:t>též mezinárodní smlouva, která je součástí právního řádu</a:t>
            </a:r>
            <a:r>
              <a:rPr lang="cs-CZ" dirty="0" smtClean="0"/>
              <a:t>.</a:t>
            </a:r>
          </a:p>
          <a:p>
            <a:r>
              <a:rPr lang="cs-CZ" dirty="0" smtClean="0"/>
              <a:t>Legitimita: Správce daně je oprávněn spravovat jen tu daň, která je v jeho věcné působnosti, a jen vůči těm daňovým subjektů, ke kterým je příslušným.</a:t>
            </a:r>
            <a:endParaRPr lang="cs-CZ" dirty="0"/>
          </a:p>
        </p:txBody>
      </p:sp>
    </p:spTree>
    <p:extLst>
      <p:ext uri="{BB962C8B-B14F-4D97-AF65-F5344CB8AC3E}">
        <p14:creationId xmlns:p14="http://schemas.microsoft.com/office/powerpoint/2010/main" val="2595563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Pojem „daň“ (1)</a:t>
            </a:r>
            <a:endParaRPr lang="cs-CZ" dirty="0"/>
          </a:p>
        </p:txBody>
      </p:sp>
      <p:sp>
        <p:nvSpPr>
          <p:cNvPr id="3" name="Zástupný symbol pro obsah 2"/>
          <p:cNvSpPr>
            <a:spLocks noGrp="1"/>
          </p:cNvSpPr>
          <p:nvPr>
            <p:ph idx="1"/>
          </p:nvPr>
        </p:nvSpPr>
        <p:spPr/>
        <p:txBody>
          <a:bodyPr/>
          <a:lstStyle/>
          <a:p>
            <a:r>
              <a:rPr lang="cs-CZ" dirty="0" smtClean="0"/>
              <a:t>Daň je </a:t>
            </a:r>
            <a:r>
              <a:rPr lang="cs-CZ" b="1" dirty="0" smtClean="0"/>
              <a:t>specifický fiskální vztah</a:t>
            </a:r>
            <a:r>
              <a:rPr lang="cs-CZ" dirty="0" smtClean="0"/>
              <a:t> mezi daňovým subjektem (poplatníkem, plátcem) a veřejným peněžním fondem (veřejným rozpočtem)</a:t>
            </a:r>
          </a:p>
          <a:p>
            <a:r>
              <a:rPr lang="cs-CZ" dirty="0" smtClean="0"/>
              <a:t>Daň (v úzkém, klasickém, pojetí) je zákonem stanovené, peněžité plnění, více méně pravidelně vybírané (zdaňovací období), nenávratné, bez přímého protiplnění, ve prospěch veřejného peněžního fondu.</a:t>
            </a:r>
            <a:endParaRPr lang="cs-CZ" dirty="0"/>
          </a:p>
        </p:txBody>
      </p:sp>
    </p:spTree>
    <p:extLst>
      <p:ext uri="{BB962C8B-B14F-4D97-AF65-F5344CB8AC3E}">
        <p14:creationId xmlns:p14="http://schemas.microsoft.com/office/powerpoint/2010/main" val="18598242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Správce daně</a:t>
            </a:r>
            <a:endParaRPr lang="cs-CZ" dirty="0"/>
          </a:p>
        </p:txBody>
      </p:sp>
      <p:sp>
        <p:nvSpPr>
          <p:cNvPr id="3" name="Zástupný symbol pro obsah 2"/>
          <p:cNvSpPr>
            <a:spLocks noGrp="1"/>
          </p:cNvSpPr>
          <p:nvPr>
            <p:ph idx="1"/>
          </p:nvPr>
        </p:nvSpPr>
        <p:spPr>
          <a:xfrm>
            <a:off x="395536" y="1665633"/>
            <a:ext cx="8229600" cy="4525963"/>
          </a:xfrm>
        </p:spPr>
        <p:txBody>
          <a:bodyPr>
            <a:normAutofit fontScale="92500" lnSpcReduction="10000"/>
          </a:bodyPr>
          <a:lstStyle/>
          <a:p>
            <a:r>
              <a:rPr lang="cs-CZ" dirty="0" smtClean="0"/>
              <a:t>Správcem </a:t>
            </a:r>
            <a:r>
              <a:rPr lang="cs-CZ" dirty="0"/>
              <a:t>daně je správní orgán nebo jiný státní orgán </a:t>
            </a:r>
            <a:r>
              <a:rPr lang="cs-CZ" dirty="0" smtClean="0"/>
              <a:t>= orgán </a:t>
            </a:r>
            <a:r>
              <a:rPr lang="cs-CZ" dirty="0"/>
              <a:t>veřejné </a:t>
            </a:r>
            <a:r>
              <a:rPr lang="cs-CZ" dirty="0" smtClean="0"/>
              <a:t>moci</a:t>
            </a:r>
            <a:r>
              <a:rPr lang="cs-CZ" dirty="0"/>
              <a:t>,</a:t>
            </a:r>
            <a:r>
              <a:rPr lang="cs-CZ" dirty="0" smtClean="0"/>
              <a:t> </a:t>
            </a:r>
            <a:r>
              <a:rPr lang="cs-CZ" dirty="0"/>
              <a:t>v rozsahu, v jakém mu je zákonem nebo na základě zákona svěřena působnost v oblasti správy daní</a:t>
            </a:r>
            <a:r>
              <a:rPr lang="cs-CZ" dirty="0" smtClean="0"/>
              <a:t>.</a:t>
            </a:r>
            <a:endParaRPr lang="cs-CZ" dirty="0"/>
          </a:p>
          <a:p>
            <a:r>
              <a:rPr lang="cs-CZ" dirty="0" smtClean="0"/>
              <a:t>Správním </a:t>
            </a:r>
            <a:r>
              <a:rPr lang="cs-CZ" dirty="0"/>
              <a:t>orgánem se pro účely </a:t>
            </a:r>
            <a:r>
              <a:rPr lang="cs-CZ" dirty="0" smtClean="0"/>
              <a:t>správy daní </a:t>
            </a:r>
            <a:r>
              <a:rPr lang="cs-CZ" dirty="0"/>
              <a:t>rozumí orgán moci výkonné, orgán územního samosprávného celku, jiný orgán a právnická nebo fyzická osoba, pokud vykonává působnost v oblasti veřejné správy</a:t>
            </a:r>
            <a:r>
              <a:rPr lang="cs-CZ" dirty="0" smtClean="0"/>
              <a:t>. </a:t>
            </a:r>
            <a:endParaRPr lang="cs-CZ" dirty="0"/>
          </a:p>
          <a:p>
            <a:pPr marL="0" indent="0" algn="ctr">
              <a:buNone/>
            </a:pPr>
            <a:r>
              <a:rPr lang="cs-CZ" b="1" dirty="0" smtClean="0">
                <a:solidFill>
                  <a:srgbClr val="FF0000"/>
                </a:solidFill>
              </a:rPr>
              <a:t>Správcem daně není jen finanční úřad !!!</a:t>
            </a:r>
            <a:endParaRPr lang="cs-CZ" b="1" dirty="0">
              <a:solidFill>
                <a:srgbClr val="FF0000"/>
              </a:solidFill>
            </a:endParaRPr>
          </a:p>
        </p:txBody>
      </p:sp>
      <p:sp>
        <p:nvSpPr>
          <p:cNvPr id="5" name="Šipka dolů 4"/>
          <p:cNvSpPr/>
          <p:nvPr/>
        </p:nvSpPr>
        <p:spPr>
          <a:xfrm>
            <a:off x="4644008" y="5085184"/>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000" dirty="0"/>
          </a:p>
        </p:txBody>
      </p:sp>
    </p:spTree>
    <p:extLst>
      <p:ext uri="{BB962C8B-B14F-4D97-AF65-F5344CB8AC3E}">
        <p14:creationId xmlns:p14="http://schemas.microsoft.com/office/powerpoint/2010/main" val="2030639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Správci daně</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Finanční správa </a:t>
            </a:r>
            <a:r>
              <a:rPr lang="cs-CZ" dirty="0" smtClean="0"/>
              <a:t>České republiky (nahradila od 1.1.2013 územní finanční orgány z let 1991-2012) – zejm. daně</a:t>
            </a:r>
          </a:p>
          <a:p>
            <a:r>
              <a:rPr lang="cs-CZ" b="1" dirty="0" smtClean="0"/>
              <a:t>Celní správa </a:t>
            </a:r>
            <a:r>
              <a:rPr lang="cs-CZ" dirty="0" smtClean="0"/>
              <a:t>České republiky –  zejm. clo, DPH při dovozu, spotřební a energetické daně</a:t>
            </a:r>
          </a:p>
          <a:p>
            <a:r>
              <a:rPr lang="cs-CZ" b="1" dirty="0" smtClean="0"/>
              <a:t>Soudy</a:t>
            </a:r>
            <a:r>
              <a:rPr lang="cs-CZ" dirty="0" smtClean="0"/>
              <a:t> – soudní poplatky</a:t>
            </a:r>
          </a:p>
          <a:p>
            <a:r>
              <a:rPr lang="cs-CZ" b="1" dirty="0" smtClean="0"/>
              <a:t>Orgány obcí </a:t>
            </a:r>
            <a:r>
              <a:rPr lang="cs-CZ" dirty="0" smtClean="0"/>
              <a:t>– místní poplatky, správní poplatky</a:t>
            </a:r>
          </a:p>
          <a:p>
            <a:r>
              <a:rPr lang="cs-CZ" b="1" dirty="0" smtClean="0"/>
              <a:t>Orgány krajů </a:t>
            </a:r>
            <a:r>
              <a:rPr lang="cs-CZ" dirty="0" smtClean="0"/>
              <a:t>– správní poplatky</a:t>
            </a:r>
          </a:p>
          <a:p>
            <a:r>
              <a:rPr lang="cs-CZ" b="1" dirty="0" smtClean="0"/>
              <a:t>Jiné</a:t>
            </a:r>
            <a:r>
              <a:rPr lang="cs-CZ" dirty="0" smtClean="0"/>
              <a:t> správní orgány – správní poplatky aj.</a:t>
            </a:r>
            <a:endParaRPr lang="cs-CZ" dirty="0"/>
          </a:p>
        </p:txBody>
      </p:sp>
    </p:spTree>
    <p:extLst>
      <p:ext uri="{BB962C8B-B14F-4D97-AF65-F5344CB8AC3E}">
        <p14:creationId xmlns:p14="http://schemas.microsoft.com/office/powerpoint/2010/main" val="8098087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Finanční správa ČR</a:t>
            </a:r>
            <a:endParaRPr lang="cs-CZ" dirty="0"/>
          </a:p>
        </p:txBody>
      </p:sp>
      <p:sp>
        <p:nvSpPr>
          <p:cNvPr id="3" name="Zástupný symbol pro obsah 2"/>
          <p:cNvSpPr>
            <a:spLocks noGrp="1"/>
          </p:cNvSpPr>
          <p:nvPr>
            <p:ph idx="1"/>
          </p:nvPr>
        </p:nvSpPr>
        <p:spPr/>
        <p:txBody>
          <a:bodyPr/>
          <a:lstStyle/>
          <a:p>
            <a:r>
              <a:rPr lang="cs-CZ" sz="2000" b="1" dirty="0" smtClean="0"/>
              <a:t>Zákon 456/2011 Sb.,                                                 o Finanční správě České republiky</a:t>
            </a:r>
            <a:endParaRPr lang="cs-CZ" b="1" dirty="0"/>
          </a:p>
        </p:txBody>
      </p:sp>
      <p:sp>
        <p:nvSpPr>
          <p:cNvPr id="4" name="Obdélník 3"/>
          <p:cNvSpPr/>
          <p:nvPr/>
        </p:nvSpPr>
        <p:spPr>
          <a:xfrm>
            <a:off x="3038128" y="1702977"/>
            <a:ext cx="264259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Generální finanční ředitelství</a:t>
            </a:r>
            <a:endParaRPr lang="cs-CZ" dirty="0"/>
          </a:p>
        </p:txBody>
      </p:sp>
      <p:sp>
        <p:nvSpPr>
          <p:cNvPr id="5" name="Ovál 4"/>
          <p:cNvSpPr/>
          <p:nvPr/>
        </p:nvSpPr>
        <p:spPr>
          <a:xfrm>
            <a:off x="2847256" y="3093577"/>
            <a:ext cx="30243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Odvolací finanční ředitelství</a:t>
            </a:r>
            <a:endParaRPr lang="cs-CZ" dirty="0"/>
          </a:p>
        </p:txBody>
      </p:sp>
      <p:sp>
        <p:nvSpPr>
          <p:cNvPr id="6" name="Ovál 5"/>
          <p:cNvSpPr/>
          <p:nvPr/>
        </p:nvSpPr>
        <p:spPr>
          <a:xfrm>
            <a:off x="5871592" y="4365104"/>
            <a:ext cx="27146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Specializovaný finanční úřad</a:t>
            </a:r>
            <a:endParaRPr lang="cs-CZ" dirty="0"/>
          </a:p>
        </p:txBody>
      </p:sp>
      <p:cxnSp>
        <p:nvCxnSpPr>
          <p:cNvPr id="8" name="Přímá spojnice 7"/>
          <p:cNvCxnSpPr>
            <a:stCxn id="5" idx="0"/>
            <a:endCxn id="5" idx="0"/>
          </p:cNvCxnSpPr>
          <p:nvPr/>
        </p:nvCxnSpPr>
        <p:spPr>
          <a:xfrm>
            <a:off x="4359424" y="3093577"/>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ál 10"/>
          <p:cNvSpPr/>
          <p:nvPr/>
        </p:nvSpPr>
        <p:spPr>
          <a:xfrm>
            <a:off x="539552" y="4365104"/>
            <a:ext cx="268944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Finanční úřad pro kraj ….</a:t>
            </a:r>
            <a:endParaRPr lang="cs-CZ" dirty="0"/>
          </a:p>
        </p:txBody>
      </p:sp>
      <p:cxnSp>
        <p:nvCxnSpPr>
          <p:cNvPr id="13" name="Přímá spojnice 12"/>
          <p:cNvCxnSpPr/>
          <p:nvPr/>
        </p:nvCxnSpPr>
        <p:spPr>
          <a:xfrm flipV="1">
            <a:off x="1884276" y="4007977"/>
            <a:ext cx="2255676" cy="357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6" idx="0"/>
          </p:cNvCxnSpPr>
          <p:nvPr/>
        </p:nvCxnSpPr>
        <p:spPr>
          <a:xfrm flipH="1" flipV="1">
            <a:off x="4788024" y="4007977"/>
            <a:ext cx="2440868" cy="35712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4359424" y="2615208"/>
            <a:ext cx="1908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4359424" y="2617377"/>
            <a:ext cx="0" cy="4762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ovnoramenný trojúhelník 19"/>
          <p:cNvSpPr/>
          <p:nvPr/>
        </p:nvSpPr>
        <p:spPr>
          <a:xfrm>
            <a:off x="2340036" y="5063545"/>
            <a:ext cx="1933619"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a:t>Územní </a:t>
            </a:r>
            <a:r>
              <a:rPr lang="cs-CZ" sz="1200" dirty="0" smtClean="0"/>
              <a:t>pracoviště</a:t>
            </a:r>
            <a:endParaRPr lang="cs-CZ" sz="1200" dirty="0"/>
          </a:p>
        </p:txBody>
      </p:sp>
      <p:sp>
        <p:nvSpPr>
          <p:cNvPr id="21" name="Rovnoramenný trojúhelník 20"/>
          <p:cNvSpPr/>
          <p:nvPr/>
        </p:nvSpPr>
        <p:spPr>
          <a:xfrm>
            <a:off x="4454860" y="5063545"/>
            <a:ext cx="1868506"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smtClean="0"/>
              <a:t>Územní pracoviště</a:t>
            </a:r>
            <a:endParaRPr lang="cs-CZ" sz="1200" dirty="0"/>
          </a:p>
        </p:txBody>
      </p:sp>
      <p:cxnSp>
        <p:nvCxnSpPr>
          <p:cNvPr id="25" name="Přímá spojnice 24"/>
          <p:cNvCxnSpPr>
            <a:stCxn id="20" idx="2"/>
          </p:cNvCxnSpPr>
          <p:nvPr/>
        </p:nvCxnSpPr>
        <p:spPr>
          <a:xfrm flipH="1" flipV="1">
            <a:off x="2123728" y="5279504"/>
            <a:ext cx="216308" cy="698441"/>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flipV="1">
            <a:off x="6122509" y="5279504"/>
            <a:ext cx="1106383" cy="68836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712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Celní správa ČR</a:t>
            </a:r>
            <a:endParaRPr lang="cs-CZ" dirty="0"/>
          </a:p>
        </p:txBody>
      </p:sp>
      <p:sp>
        <p:nvSpPr>
          <p:cNvPr id="3" name="Zástupný symbol pro obsah 2"/>
          <p:cNvSpPr>
            <a:spLocks noGrp="1"/>
          </p:cNvSpPr>
          <p:nvPr>
            <p:ph idx="1"/>
          </p:nvPr>
        </p:nvSpPr>
        <p:spPr/>
        <p:txBody>
          <a:bodyPr/>
          <a:lstStyle/>
          <a:p>
            <a:r>
              <a:rPr lang="cs-CZ" sz="2000" b="1" dirty="0" smtClean="0"/>
              <a:t>Zákon 17/2012 Sb.,  o Celní správě České republiky</a:t>
            </a:r>
            <a:endParaRPr lang="cs-CZ" b="1" dirty="0"/>
          </a:p>
        </p:txBody>
      </p:sp>
      <p:sp>
        <p:nvSpPr>
          <p:cNvPr id="4" name="Obdélník 3"/>
          <p:cNvSpPr/>
          <p:nvPr/>
        </p:nvSpPr>
        <p:spPr>
          <a:xfrm>
            <a:off x="3002035" y="2398277"/>
            <a:ext cx="264259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Generální ředitelství cel</a:t>
            </a:r>
            <a:endParaRPr lang="cs-CZ" dirty="0"/>
          </a:p>
        </p:txBody>
      </p:sp>
      <p:sp>
        <p:nvSpPr>
          <p:cNvPr id="5" name="Ovál 4"/>
          <p:cNvSpPr/>
          <p:nvPr/>
        </p:nvSpPr>
        <p:spPr>
          <a:xfrm>
            <a:off x="2829209" y="3886200"/>
            <a:ext cx="30243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t>Celní úřad pro kraj ….</a:t>
            </a:r>
            <a:endParaRPr lang="cs-CZ" dirty="0"/>
          </a:p>
        </p:txBody>
      </p:sp>
      <p:cxnSp>
        <p:nvCxnSpPr>
          <p:cNvPr id="8" name="Přímá spojnice 7"/>
          <p:cNvCxnSpPr>
            <a:stCxn id="5" idx="0"/>
            <a:endCxn id="5" idx="0"/>
          </p:cNvCxnSpPr>
          <p:nvPr/>
        </p:nvCxnSpPr>
        <p:spPr>
          <a:xfrm>
            <a:off x="4341377" y="38862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4359424" y="2615208"/>
            <a:ext cx="1908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4359424" y="2617377"/>
            <a:ext cx="0" cy="476200"/>
          </a:xfrm>
          <a:prstGeom prst="line">
            <a:avLst/>
          </a:prstGeom>
        </p:spPr>
        <p:style>
          <a:lnRef idx="1">
            <a:schemeClr val="accent1"/>
          </a:lnRef>
          <a:fillRef idx="0">
            <a:schemeClr val="accent1"/>
          </a:fillRef>
          <a:effectRef idx="0">
            <a:schemeClr val="accent1"/>
          </a:effectRef>
          <a:fontRef idx="minor">
            <a:schemeClr val="tx1"/>
          </a:fontRef>
        </p:style>
      </p:cxnSp>
      <p:sp>
        <p:nvSpPr>
          <p:cNvPr id="20" name="Rovnoramenný trojúhelník 19"/>
          <p:cNvSpPr/>
          <p:nvPr/>
        </p:nvSpPr>
        <p:spPr>
          <a:xfrm>
            <a:off x="3374567" y="5071628"/>
            <a:ext cx="1933619"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200" dirty="0"/>
              <a:t>Územní </a:t>
            </a:r>
            <a:r>
              <a:rPr lang="cs-CZ" sz="1200" dirty="0" smtClean="0"/>
              <a:t>pracoviště</a:t>
            </a:r>
            <a:endParaRPr lang="cs-CZ" sz="1200" dirty="0"/>
          </a:p>
        </p:txBody>
      </p:sp>
      <p:cxnSp>
        <p:nvCxnSpPr>
          <p:cNvPr id="10" name="Přímá spojnice 9"/>
          <p:cNvCxnSpPr>
            <a:stCxn id="4" idx="2"/>
            <a:endCxn id="5" idx="0"/>
          </p:cNvCxnSpPr>
          <p:nvPr/>
        </p:nvCxnSpPr>
        <p:spPr>
          <a:xfrm>
            <a:off x="4323331" y="3312677"/>
            <a:ext cx="18046" cy="57352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flipV="1">
            <a:off x="4341377" y="4343400"/>
            <a:ext cx="0" cy="2160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Přímá spojnice 28"/>
          <p:cNvCxnSpPr>
            <a:stCxn id="5" idx="4"/>
            <a:endCxn id="20" idx="0"/>
          </p:cNvCxnSpPr>
          <p:nvPr/>
        </p:nvCxnSpPr>
        <p:spPr>
          <a:xfrm>
            <a:off x="4341377" y="4800600"/>
            <a:ext cx="0" cy="27102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030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Věcná působnost správců daně</a:t>
            </a:r>
            <a:endParaRPr lang="cs-CZ" dirty="0"/>
          </a:p>
        </p:txBody>
      </p:sp>
      <p:sp>
        <p:nvSpPr>
          <p:cNvPr id="3" name="Zástupný symbol pro obsah 2"/>
          <p:cNvSpPr>
            <a:spLocks noGrp="1"/>
          </p:cNvSpPr>
          <p:nvPr>
            <p:ph idx="1"/>
          </p:nvPr>
        </p:nvSpPr>
        <p:spPr/>
        <p:txBody>
          <a:bodyPr/>
          <a:lstStyle/>
          <a:p>
            <a:r>
              <a:rPr lang="cs-CZ" dirty="0" smtClean="0"/>
              <a:t>Není upravena v DŘ!</a:t>
            </a:r>
          </a:p>
          <a:p>
            <a:r>
              <a:rPr lang="cs-CZ" dirty="0" smtClean="0"/>
              <a:t>Je v zákoně o FSČR, zákoně o CSČR</a:t>
            </a:r>
          </a:p>
          <a:p>
            <a:r>
              <a:rPr lang="cs-CZ" dirty="0" smtClean="0"/>
              <a:t>V jiných daňových zákonech</a:t>
            </a:r>
          </a:p>
          <a:p>
            <a:endParaRPr lang="cs-CZ" dirty="0"/>
          </a:p>
          <a:p>
            <a:pPr marL="0" indent="0">
              <a:buNone/>
            </a:pPr>
            <a:endParaRPr lang="cs-CZ" dirty="0"/>
          </a:p>
        </p:txBody>
      </p:sp>
    </p:spTree>
    <p:extLst>
      <p:ext uri="{BB962C8B-B14F-4D97-AF65-F5344CB8AC3E}">
        <p14:creationId xmlns:p14="http://schemas.microsoft.com/office/powerpoint/2010/main" val="1999597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Místní příslušnost</a:t>
            </a:r>
            <a:endParaRPr lang="cs-CZ" dirty="0"/>
          </a:p>
        </p:txBody>
      </p:sp>
      <p:sp>
        <p:nvSpPr>
          <p:cNvPr id="3" name="Zástupný symbol pro obsah 2"/>
          <p:cNvSpPr>
            <a:spLocks noGrp="1"/>
          </p:cNvSpPr>
          <p:nvPr>
            <p:ph idx="1"/>
          </p:nvPr>
        </p:nvSpPr>
        <p:spPr/>
        <p:txBody>
          <a:bodyPr/>
          <a:lstStyle/>
          <a:p>
            <a:r>
              <a:rPr lang="cs-CZ" dirty="0" smtClean="0"/>
              <a:t>Výběr z okruhu věcně příslušných správců daně ve stejném instančním stupni podle místa, např. bydliště nebo sídla (osobní </a:t>
            </a:r>
            <a:r>
              <a:rPr lang="cs-CZ" dirty="0" err="1" smtClean="0"/>
              <a:t>sitace</a:t>
            </a:r>
            <a:r>
              <a:rPr lang="cs-CZ" dirty="0" smtClean="0"/>
              <a:t>), věcná (kde leží/stojí nemovitá věc), sektorová (banky, pojišťovny apod. mají </a:t>
            </a:r>
            <a:r>
              <a:rPr lang="cs-CZ" dirty="0" err="1" smtClean="0"/>
              <a:t>spec</a:t>
            </a:r>
            <a:r>
              <a:rPr lang="cs-CZ" dirty="0" smtClean="0"/>
              <a:t>. </a:t>
            </a:r>
            <a:r>
              <a:rPr lang="cs-CZ" dirty="0" err="1" smtClean="0"/>
              <a:t>fin</a:t>
            </a:r>
            <a:r>
              <a:rPr lang="cs-CZ" dirty="0" smtClean="0"/>
              <a:t>. úřad)</a:t>
            </a:r>
          </a:p>
          <a:p>
            <a:r>
              <a:rPr lang="cs-CZ" dirty="0" smtClean="0"/>
              <a:t>Obecné řešení místní příslušnosti v DŘ</a:t>
            </a:r>
          </a:p>
        </p:txBody>
      </p:sp>
    </p:spTree>
    <p:extLst>
      <p:ext uri="{BB962C8B-B14F-4D97-AF65-F5344CB8AC3E}">
        <p14:creationId xmlns:p14="http://schemas.microsoft.com/office/powerpoint/2010/main" val="42915409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Daňový řád</a:t>
            </a:r>
            <a:endParaRPr lang="cs-CZ" dirty="0"/>
          </a:p>
        </p:txBody>
      </p:sp>
      <p:sp>
        <p:nvSpPr>
          <p:cNvPr id="3" name="Zástupný symbol pro obsah 2"/>
          <p:cNvSpPr>
            <a:spLocks noGrp="1"/>
          </p:cNvSpPr>
          <p:nvPr>
            <p:ph idx="1"/>
          </p:nvPr>
        </p:nvSpPr>
        <p:spPr/>
        <p:txBody>
          <a:bodyPr/>
          <a:lstStyle/>
          <a:p>
            <a:r>
              <a:rPr lang="cs-CZ" b="1" dirty="0" smtClean="0"/>
              <a:t>Subsidiární povaha </a:t>
            </a:r>
            <a:r>
              <a:rPr lang="cs-CZ" dirty="0" smtClean="0"/>
              <a:t>= ustanovení DŘ se použijí tehdy, pokud zvláštní právní předpis nestanoví jinak</a:t>
            </a:r>
          </a:p>
          <a:p>
            <a:r>
              <a:rPr lang="cs-CZ" dirty="0" smtClean="0"/>
              <a:t>Vztah ke </a:t>
            </a:r>
            <a:r>
              <a:rPr lang="cs-CZ" b="1" dirty="0" smtClean="0"/>
              <a:t>správnímu řádu – </a:t>
            </a:r>
            <a:r>
              <a:rPr lang="cs-CZ" dirty="0" smtClean="0"/>
              <a:t>není přímý vztah subsidiarity mezi správním řádem a daňovým řádem. Správní řád se pro správu daní nepoužije (existuje ovšem o tom polemika, ale ta Vás nemusí trápit).</a:t>
            </a:r>
            <a:endParaRPr lang="cs-CZ" b="1" dirty="0"/>
          </a:p>
        </p:txBody>
      </p:sp>
    </p:spTree>
    <p:extLst>
      <p:ext uri="{BB962C8B-B14F-4D97-AF65-F5344CB8AC3E}">
        <p14:creationId xmlns:p14="http://schemas.microsoft.com/office/powerpoint/2010/main" val="1850937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Etapy správy daně</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a:pPr>
            <a:r>
              <a:rPr lang="cs-CZ" dirty="0" smtClean="0"/>
              <a:t>Registrace a vyhledávání daňových subjektů</a:t>
            </a:r>
          </a:p>
          <a:p>
            <a:pPr marL="514350" indent="-514350">
              <a:buFont typeface="+mj-lt"/>
              <a:buAutoNum type="arabicPeriod"/>
            </a:pPr>
            <a:r>
              <a:rPr lang="cs-CZ" dirty="0" smtClean="0"/>
              <a:t>Nalézání/vyměřování daní</a:t>
            </a:r>
          </a:p>
          <a:p>
            <a:pPr marL="514350" indent="-514350">
              <a:buFont typeface="+mj-lt"/>
              <a:buAutoNum type="arabicPeriod"/>
            </a:pPr>
            <a:r>
              <a:rPr lang="cs-CZ" dirty="0" smtClean="0"/>
              <a:t>Inkaso – placení a vymáhání daní</a:t>
            </a:r>
            <a:endParaRPr lang="cs-CZ" dirty="0"/>
          </a:p>
        </p:txBody>
      </p:sp>
    </p:spTree>
    <p:extLst>
      <p:ext uri="{BB962C8B-B14F-4D97-AF65-F5344CB8AC3E}">
        <p14:creationId xmlns:p14="http://schemas.microsoft.com/office/powerpoint/2010/main" val="2491116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Subjekty správy daní</a:t>
            </a:r>
            <a:endParaRPr lang="cs-CZ" dirty="0"/>
          </a:p>
        </p:txBody>
      </p:sp>
      <p:sp>
        <p:nvSpPr>
          <p:cNvPr id="3" name="Zástupný symbol pro obsah 2"/>
          <p:cNvSpPr>
            <a:spLocks noGrp="1"/>
          </p:cNvSpPr>
          <p:nvPr>
            <p:ph idx="1"/>
          </p:nvPr>
        </p:nvSpPr>
        <p:spPr/>
        <p:txBody>
          <a:bodyPr/>
          <a:lstStyle/>
          <a:p>
            <a:r>
              <a:rPr lang="cs-CZ" dirty="0" smtClean="0"/>
              <a:t>Správce daně – úřední osoba</a:t>
            </a:r>
          </a:p>
          <a:p>
            <a:r>
              <a:rPr lang="cs-CZ" dirty="0" smtClean="0"/>
              <a:t>Osoby zúčastněné na správě daní </a:t>
            </a:r>
            <a:endParaRPr lang="cs-CZ" dirty="0"/>
          </a:p>
        </p:txBody>
      </p:sp>
    </p:spTree>
    <p:extLst>
      <p:ext uri="{BB962C8B-B14F-4D97-AF65-F5344CB8AC3E}">
        <p14:creationId xmlns:p14="http://schemas.microsoft.com/office/powerpoint/2010/main" val="6076307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Osoby zúčastněné na správě daní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Adresáti správy daní </a:t>
            </a:r>
          </a:p>
          <a:p>
            <a:r>
              <a:rPr lang="cs-CZ" dirty="0" smtClean="0"/>
              <a:t>Úřední osoba ≠ osoba zúčastněná na správě daní (viz § 6 odst. 2 DŘ)</a:t>
            </a:r>
          </a:p>
          <a:p>
            <a:r>
              <a:rPr lang="cs-CZ" dirty="0" smtClean="0"/>
              <a:t>Kategorie:</a:t>
            </a:r>
          </a:p>
          <a:p>
            <a:pPr marL="514350" indent="-514350">
              <a:buFont typeface="+mj-lt"/>
              <a:buAutoNum type="arabicPeriod"/>
            </a:pPr>
            <a:r>
              <a:rPr lang="cs-CZ" dirty="0" smtClean="0"/>
              <a:t>Daňový subjekt </a:t>
            </a:r>
          </a:p>
          <a:p>
            <a:pPr marL="514350" indent="-514350">
              <a:buFont typeface="+mj-lt"/>
              <a:buAutoNum type="arabicPeriod"/>
            </a:pPr>
            <a:r>
              <a:rPr lang="cs-CZ" dirty="0" smtClean="0"/>
              <a:t>Třetí osoba</a:t>
            </a:r>
          </a:p>
          <a:p>
            <a:pPr marL="514350" indent="-514350">
              <a:buFont typeface="+mj-lt"/>
              <a:buAutoNum type="arabicPeriod"/>
            </a:pPr>
            <a:r>
              <a:rPr lang="cs-CZ" dirty="0" smtClean="0"/>
              <a:t>Zástupce</a:t>
            </a:r>
          </a:p>
          <a:p>
            <a:pPr marL="514350" indent="-514350">
              <a:buFont typeface="+mj-lt"/>
              <a:buAutoNum type="arabicPeriod"/>
            </a:pPr>
            <a:r>
              <a:rPr lang="cs-CZ" dirty="0" smtClean="0"/>
              <a:t>Odborný konzultant</a:t>
            </a:r>
            <a:endParaRPr lang="cs-CZ" dirty="0"/>
          </a:p>
        </p:txBody>
      </p:sp>
    </p:spTree>
    <p:extLst>
      <p:ext uri="{BB962C8B-B14F-4D97-AF65-F5344CB8AC3E}">
        <p14:creationId xmlns:p14="http://schemas.microsoft.com/office/powerpoint/2010/main" val="376268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Pojem „daň</a:t>
            </a:r>
            <a:r>
              <a:rPr lang="cs-CZ" dirty="0" smtClean="0"/>
              <a:t>“</a:t>
            </a:r>
            <a:endParaRPr lang="cs-CZ" dirty="0"/>
          </a:p>
        </p:txBody>
      </p:sp>
      <p:sp>
        <p:nvSpPr>
          <p:cNvPr id="3" name="Zástupný symbol pro obsah 2"/>
          <p:cNvSpPr>
            <a:spLocks noGrp="1"/>
          </p:cNvSpPr>
          <p:nvPr>
            <p:ph idx="1"/>
          </p:nvPr>
        </p:nvSpPr>
        <p:spPr/>
        <p:txBody>
          <a:bodyPr/>
          <a:lstStyle/>
          <a:p>
            <a:r>
              <a:rPr lang="cs-CZ" b="1" dirty="0" smtClean="0"/>
              <a:t>Poplatek</a:t>
            </a:r>
            <a:r>
              <a:rPr lang="cs-CZ" dirty="0" smtClean="0"/>
              <a:t> (klasický) – jak  u daně s výjimkou: a) je vybírán ad hoc (nemá zdaňovací období), b) má ekvivalent – je za </a:t>
            </a:r>
            <a:r>
              <a:rPr lang="cs-CZ" i="1" dirty="0" smtClean="0"/>
              <a:t>něco </a:t>
            </a:r>
            <a:r>
              <a:rPr lang="cs-CZ" dirty="0" smtClean="0"/>
              <a:t>(za úkon, za řízení …)</a:t>
            </a:r>
          </a:p>
          <a:p>
            <a:r>
              <a:rPr lang="cs-CZ" b="1" dirty="0" smtClean="0"/>
              <a:t>Clo </a:t>
            </a:r>
            <a:r>
              <a:rPr lang="cs-CZ" dirty="0" smtClean="0"/>
              <a:t>– peněžité plnění za propuštění zboží do režimu, se kterým se spojuje placení cla – vstup na celní území a propuštění zboží do režimu volný oběh  </a:t>
            </a:r>
            <a:endParaRPr lang="cs-CZ" dirty="0"/>
          </a:p>
        </p:txBody>
      </p:sp>
    </p:spTree>
    <p:extLst>
      <p:ext uri="{BB962C8B-B14F-4D97-AF65-F5344CB8AC3E}">
        <p14:creationId xmlns:p14="http://schemas.microsoft.com/office/powerpoint/2010/main" val="1680911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Daňový subjekt</a:t>
            </a:r>
            <a:endParaRPr lang="cs-CZ" dirty="0"/>
          </a:p>
        </p:txBody>
      </p:sp>
      <p:sp>
        <p:nvSpPr>
          <p:cNvPr id="3" name="Zástupný symbol pro obsah 2"/>
          <p:cNvSpPr>
            <a:spLocks noGrp="1"/>
          </p:cNvSpPr>
          <p:nvPr>
            <p:ph idx="1"/>
          </p:nvPr>
        </p:nvSpPr>
        <p:spPr/>
        <p:txBody>
          <a:bodyPr/>
          <a:lstStyle/>
          <a:p>
            <a:r>
              <a:rPr lang="cs-CZ" dirty="0" smtClean="0"/>
              <a:t>Poplatník, plátce …. Zákon</a:t>
            </a:r>
          </a:p>
          <a:p>
            <a:r>
              <a:rPr lang="cs-CZ" dirty="0"/>
              <a:t> </a:t>
            </a:r>
            <a:r>
              <a:rPr lang="cs-CZ" dirty="0" smtClean="0"/>
              <a:t>Správci – nejsou daňovými dlužníky; daňová povinnost x daňový dluh</a:t>
            </a:r>
          </a:p>
          <a:p>
            <a:r>
              <a:rPr lang="cs-CZ" dirty="0" smtClean="0"/>
              <a:t>Plátcova pokladna (§ 21)</a:t>
            </a:r>
          </a:p>
          <a:p>
            <a:endParaRPr lang="cs-CZ" dirty="0"/>
          </a:p>
          <a:p>
            <a:r>
              <a:rPr lang="cs-CZ" dirty="0" smtClean="0"/>
              <a:t>Procesní způsobilost § 24</a:t>
            </a:r>
            <a:endParaRPr lang="cs-CZ" dirty="0"/>
          </a:p>
        </p:txBody>
      </p:sp>
    </p:spTree>
    <p:extLst>
      <p:ext uri="{BB962C8B-B14F-4D97-AF65-F5344CB8AC3E}">
        <p14:creationId xmlns:p14="http://schemas.microsoft.com/office/powerpoint/2010/main" val="18275884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Zástupce</a:t>
            </a:r>
            <a:endParaRPr lang="cs-CZ" dirty="0"/>
          </a:p>
        </p:txBody>
      </p:sp>
      <p:sp>
        <p:nvSpPr>
          <p:cNvPr id="3" name="Zástupný symbol pro obsah 2"/>
          <p:cNvSpPr>
            <a:spLocks noGrp="1"/>
          </p:cNvSpPr>
          <p:nvPr>
            <p:ph idx="1"/>
          </p:nvPr>
        </p:nvSpPr>
        <p:spPr/>
        <p:txBody>
          <a:bodyPr/>
          <a:lstStyle/>
          <a:p>
            <a:pPr marL="0" indent="0">
              <a:buNone/>
            </a:pPr>
            <a:r>
              <a:rPr lang="cs-CZ" dirty="0" smtClean="0"/>
              <a:t>Kategorie:</a:t>
            </a:r>
          </a:p>
          <a:p>
            <a:pPr marL="514350" indent="-514350">
              <a:buFont typeface="+mj-lt"/>
              <a:buAutoNum type="arabicPeriod"/>
            </a:pPr>
            <a:r>
              <a:rPr lang="cs-CZ" dirty="0" smtClean="0"/>
              <a:t>Zákonný zástupce</a:t>
            </a:r>
          </a:p>
          <a:p>
            <a:pPr marL="514350" indent="-514350">
              <a:buFont typeface="+mj-lt"/>
              <a:buAutoNum type="arabicPeriod"/>
            </a:pPr>
            <a:r>
              <a:rPr lang="cs-CZ" dirty="0" smtClean="0"/>
              <a:t>Ustanovený zástupce</a:t>
            </a:r>
          </a:p>
          <a:p>
            <a:pPr marL="514350" indent="-514350">
              <a:buFont typeface="+mj-lt"/>
              <a:buAutoNum type="arabicPeriod"/>
            </a:pPr>
            <a:r>
              <a:rPr lang="cs-CZ" dirty="0" smtClean="0"/>
              <a:t>Zmocněnec</a:t>
            </a:r>
          </a:p>
          <a:p>
            <a:pPr marL="514350" indent="-514350">
              <a:buFont typeface="+mj-lt"/>
              <a:buAutoNum type="arabicPeriod"/>
            </a:pPr>
            <a:r>
              <a:rPr lang="cs-CZ" dirty="0" smtClean="0"/>
              <a:t>Společný zmocněnec</a:t>
            </a:r>
          </a:p>
          <a:p>
            <a:pPr marL="514350" indent="-514350">
              <a:buFont typeface="+mj-lt"/>
              <a:buAutoNum type="arabicPeriod"/>
            </a:pPr>
            <a:r>
              <a:rPr lang="cs-CZ" dirty="0" smtClean="0"/>
              <a:t>Společný zástupce</a:t>
            </a:r>
          </a:p>
        </p:txBody>
      </p:sp>
    </p:spTree>
    <p:extLst>
      <p:ext uri="{BB962C8B-B14F-4D97-AF65-F5344CB8AC3E}">
        <p14:creationId xmlns:p14="http://schemas.microsoft.com/office/powerpoint/2010/main" val="1430912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Plná moc</a:t>
            </a:r>
            <a:endParaRPr lang="cs-CZ" dirty="0"/>
          </a:p>
        </p:txBody>
      </p:sp>
      <p:sp>
        <p:nvSpPr>
          <p:cNvPr id="3" name="Zástupný symbol pro obsah 2"/>
          <p:cNvSpPr>
            <a:spLocks noGrp="1"/>
          </p:cNvSpPr>
          <p:nvPr>
            <p:ph idx="1"/>
          </p:nvPr>
        </p:nvSpPr>
        <p:spPr/>
        <p:txBody>
          <a:bodyPr/>
          <a:lstStyle/>
          <a:p>
            <a:r>
              <a:rPr lang="cs-CZ" dirty="0" smtClean="0"/>
              <a:t>A tvořte!</a:t>
            </a:r>
          </a:p>
          <a:p>
            <a:r>
              <a:rPr lang="cs-CZ" dirty="0" smtClean="0"/>
              <a:t>§ 27 a násl.</a:t>
            </a:r>
            <a:endParaRPr lang="cs-CZ" dirty="0"/>
          </a:p>
        </p:txBody>
      </p:sp>
    </p:spTree>
    <p:extLst>
      <p:ext uri="{BB962C8B-B14F-4D97-AF65-F5344CB8AC3E}">
        <p14:creationId xmlns:p14="http://schemas.microsoft.com/office/powerpoint/2010/main" val="120055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Odborný konzultant</a:t>
            </a:r>
            <a:endParaRPr lang="cs-CZ" dirty="0"/>
          </a:p>
        </p:txBody>
      </p:sp>
      <p:sp>
        <p:nvSpPr>
          <p:cNvPr id="3" name="Zástupný symbol pro obsah 2"/>
          <p:cNvSpPr>
            <a:spLocks noGrp="1"/>
          </p:cNvSpPr>
          <p:nvPr>
            <p:ph idx="1"/>
          </p:nvPr>
        </p:nvSpPr>
        <p:spPr/>
        <p:txBody>
          <a:bodyPr/>
          <a:lstStyle/>
          <a:p>
            <a:r>
              <a:rPr lang="cs-CZ" dirty="0" smtClean="0"/>
              <a:t>Jen k daňovému subjektu (zástupci)</a:t>
            </a:r>
          </a:p>
          <a:p>
            <a:r>
              <a:rPr lang="cs-CZ" dirty="0" smtClean="0"/>
              <a:t>Ne </a:t>
            </a:r>
            <a:r>
              <a:rPr lang="cs-CZ" smtClean="0"/>
              <a:t>osoba třetí</a:t>
            </a:r>
          </a:p>
          <a:p>
            <a:endParaRPr lang="cs-CZ" dirty="0"/>
          </a:p>
        </p:txBody>
      </p:sp>
    </p:spTree>
    <p:extLst>
      <p:ext uri="{BB962C8B-B14F-4D97-AF65-F5344CB8AC3E}">
        <p14:creationId xmlns:p14="http://schemas.microsoft.com/office/powerpoint/2010/main" val="18006766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Procesy a řízení</a:t>
            </a:r>
            <a:endParaRPr lang="cs-CZ" dirty="0"/>
          </a:p>
        </p:txBody>
      </p:sp>
      <p:sp>
        <p:nvSpPr>
          <p:cNvPr id="3" name="Zástupný symbol pro obsah 2"/>
          <p:cNvSpPr>
            <a:spLocks noGrp="1"/>
          </p:cNvSpPr>
          <p:nvPr>
            <p:ph idx="1"/>
          </p:nvPr>
        </p:nvSpPr>
        <p:spPr/>
        <p:txBody>
          <a:bodyPr/>
          <a:lstStyle/>
          <a:p>
            <a:r>
              <a:rPr lang="cs-CZ" dirty="0" smtClean="0"/>
              <a:t>Při správě daní se potupuje podle DŘ, pokud zvláštní zákon nestanoví jinak</a:t>
            </a:r>
          </a:p>
          <a:p>
            <a:r>
              <a:rPr lang="cs-CZ" dirty="0" smtClean="0"/>
              <a:t>Neplatí, že všechna řízení podle daňového řádu patří do </a:t>
            </a:r>
            <a:r>
              <a:rPr lang="cs-CZ" dirty="0"/>
              <a:t>kategorie “daňové řízení“ = </a:t>
            </a:r>
            <a:r>
              <a:rPr lang="cs-CZ" dirty="0" smtClean="0"/>
              <a:t>daňové </a:t>
            </a:r>
            <a:r>
              <a:rPr lang="cs-CZ" dirty="0"/>
              <a:t>řízení se vede za účelem správného zjištění a stanovení daně a zabezpečení její úhrady a končí splněním nebo jiným zánikem daňové povinnosti, která s touto daní souvisí.</a:t>
            </a:r>
          </a:p>
        </p:txBody>
      </p:sp>
    </p:spTree>
    <p:extLst>
      <p:ext uri="{BB962C8B-B14F-4D97-AF65-F5344CB8AC3E}">
        <p14:creationId xmlns:p14="http://schemas.microsoft.com/office/powerpoint/2010/main" val="28882824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řízení</a:t>
            </a:r>
            <a:endParaRPr lang="cs-CZ" dirty="0"/>
          </a:p>
        </p:txBody>
      </p:sp>
      <p:sp>
        <p:nvSpPr>
          <p:cNvPr id="3" name="Zástupný symbol pro obsah 2"/>
          <p:cNvSpPr>
            <a:spLocks noGrp="1"/>
          </p:cNvSpPr>
          <p:nvPr>
            <p:ph idx="1"/>
          </p:nvPr>
        </p:nvSpPr>
        <p:spPr/>
        <p:txBody>
          <a:bodyPr>
            <a:normAutofit fontScale="55000" lnSpcReduction="20000"/>
          </a:bodyPr>
          <a:lstStyle/>
          <a:p>
            <a:r>
              <a:rPr lang="cs-CZ" dirty="0" smtClean="0"/>
              <a:t>Daňové </a:t>
            </a:r>
            <a:r>
              <a:rPr lang="cs-CZ" dirty="0"/>
              <a:t>řízení se skládá podle okolností z dílčích řízení, ve kterých jsou vydávána jednotlivá rozhodnutí. Dílčím řízením se pro účely tohoto zákona rozumí </a:t>
            </a:r>
            <a:r>
              <a:rPr lang="cs-CZ" dirty="0" smtClean="0"/>
              <a:t>řízení</a:t>
            </a:r>
          </a:p>
          <a:p>
            <a:pPr marL="0" indent="0">
              <a:buNone/>
            </a:pPr>
            <a:r>
              <a:rPr lang="cs-CZ" dirty="0" smtClean="0"/>
              <a:t>a</a:t>
            </a:r>
            <a:r>
              <a:rPr lang="cs-CZ" dirty="0"/>
              <a:t>) </a:t>
            </a:r>
            <a:r>
              <a:rPr lang="cs-CZ" b="1" dirty="0">
                <a:solidFill>
                  <a:srgbClr val="FF0000"/>
                </a:solidFill>
              </a:rPr>
              <a:t>nalézací</a:t>
            </a:r>
          </a:p>
          <a:p>
            <a:pPr marL="0" indent="0">
              <a:buNone/>
            </a:pPr>
            <a:r>
              <a:rPr lang="cs-CZ" dirty="0"/>
              <a:t>1. </a:t>
            </a:r>
            <a:r>
              <a:rPr lang="cs-CZ" b="1" dirty="0"/>
              <a:t>vyměřovací, </a:t>
            </a:r>
            <a:r>
              <a:rPr lang="cs-CZ" dirty="0"/>
              <a:t>jehož účelem je stanovení daně,</a:t>
            </a:r>
          </a:p>
          <a:p>
            <a:pPr marL="0" indent="0">
              <a:buNone/>
            </a:pPr>
            <a:r>
              <a:rPr lang="cs-CZ" dirty="0"/>
              <a:t>2. </a:t>
            </a:r>
            <a:r>
              <a:rPr lang="cs-CZ" b="1" dirty="0" err="1"/>
              <a:t>doměřovací</a:t>
            </a:r>
            <a:r>
              <a:rPr lang="cs-CZ" b="1" dirty="0"/>
              <a:t>,</a:t>
            </a:r>
            <a:r>
              <a:rPr lang="cs-CZ" dirty="0"/>
              <a:t> které je vedeno za účelem stanovení změny poslední známé daně,</a:t>
            </a:r>
          </a:p>
          <a:p>
            <a:pPr marL="0" indent="0">
              <a:buNone/>
            </a:pPr>
            <a:r>
              <a:rPr lang="cs-CZ" dirty="0"/>
              <a:t>3. </a:t>
            </a:r>
            <a:r>
              <a:rPr lang="cs-CZ" b="1" dirty="0"/>
              <a:t>o řádném opravném prostředku</a:t>
            </a:r>
            <a:r>
              <a:rPr lang="cs-CZ" dirty="0"/>
              <a:t> proti rozhodnutí vydanému v řízení podle bodů 1 a 2</a:t>
            </a:r>
            <a:r>
              <a:rPr lang="cs-CZ" dirty="0" smtClean="0"/>
              <a:t>, </a:t>
            </a:r>
          </a:p>
          <a:p>
            <a:pPr marL="0" indent="0">
              <a:buNone/>
            </a:pPr>
            <a:r>
              <a:rPr lang="cs-CZ" dirty="0" smtClean="0"/>
              <a:t>b</a:t>
            </a:r>
            <a:r>
              <a:rPr lang="cs-CZ" dirty="0"/>
              <a:t>) </a:t>
            </a:r>
            <a:r>
              <a:rPr lang="cs-CZ" b="1" dirty="0">
                <a:solidFill>
                  <a:srgbClr val="FF0000"/>
                </a:solidFill>
              </a:rPr>
              <a:t>při placení </a:t>
            </a:r>
            <a:r>
              <a:rPr lang="cs-CZ" b="1" dirty="0" smtClean="0">
                <a:solidFill>
                  <a:srgbClr val="FF0000"/>
                </a:solidFill>
              </a:rPr>
              <a:t>daní  INKASO</a:t>
            </a:r>
            <a:endParaRPr lang="cs-CZ" b="1" dirty="0">
              <a:solidFill>
                <a:srgbClr val="FF0000"/>
              </a:solidFill>
            </a:endParaRPr>
          </a:p>
          <a:p>
            <a:pPr marL="0" indent="0">
              <a:buNone/>
            </a:pPr>
            <a:r>
              <a:rPr lang="cs-CZ" dirty="0"/>
              <a:t>1. </a:t>
            </a:r>
            <a:r>
              <a:rPr lang="cs-CZ" b="1" dirty="0"/>
              <a:t>o posečkání </a:t>
            </a:r>
            <a:r>
              <a:rPr lang="cs-CZ" dirty="0"/>
              <a:t>daně a rozložení její úhrady na splátky,</a:t>
            </a:r>
          </a:p>
          <a:p>
            <a:pPr marL="0" indent="0">
              <a:buNone/>
            </a:pPr>
            <a:r>
              <a:rPr lang="cs-CZ" dirty="0"/>
              <a:t>2. </a:t>
            </a:r>
            <a:r>
              <a:rPr lang="cs-CZ" b="1" dirty="0"/>
              <a:t>o zajištění </a:t>
            </a:r>
            <a:r>
              <a:rPr lang="cs-CZ" dirty="0"/>
              <a:t>daně,</a:t>
            </a:r>
          </a:p>
          <a:p>
            <a:pPr marL="0" indent="0">
              <a:buNone/>
            </a:pPr>
            <a:r>
              <a:rPr lang="cs-CZ" dirty="0"/>
              <a:t>3. </a:t>
            </a:r>
            <a:r>
              <a:rPr lang="cs-CZ" b="1" dirty="0"/>
              <a:t>exekučn</a:t>
            </a:r>
            <a:r>
              <a:rPr lang="cs-CZ" dirty="0"/>
              <a:t>í,</a:t>
            </a:r>
          </a:p>
          <a:p>
            <a:pPr marL="0" indent="0">
              <a:buNone/>
            </a:pPr>
            <a:r>
              <a:rPr lang="cs-CZ" dirty="0"/>
              <a:t>4. </a:t>
            </a:r>
            <a:r>
              <a:rPr lang="cs-CZ" b="1" dirty="0"/>
              <a:t>o řádném opravném prostředku</a:t>
            </a:r>
            <a:r>
              <a:rPr lang="cs-CZ" dirty="0"/>
              <a:t> proti rozhodnutí vydanému v řízení podle bodů 1 až 3</a:t>
            </a:r>
            <a:r>
              <a:rPr lang="cs-CZ" dirty="0" smtClean="0"/>
              <a:t>,</a:t>
            </a:r>
            <a:endParaRPr lang="cs-CZ" dirty="0"/>
          </a:p>
          <a:p>
            <a:pPr marL="0" indent="0">
              <a:buNone/>
            </a:pPr>
            <a:r>
              <a:rPr lang="cs-CZ" dirty="0"/>
              <a:t>c) </a:t>
            </a:r>
            <a:r>
              <a:rPr lang="cs-CZ" b="1" dirty="0">
                <a:solidFill>
                  <a:srgbClr val="FF0000"/>
                </a:solidFill>
              </a:rPr>
              <a:t>o mimořádných opravných a dozorčích prostředcích </a:t>
            </a:r>
            <a:r>
              <a:rPr lang="cs-CZ" dirty="0"/>
              <a:t>proti jednotlivým rozhodnutím vydaným v rámci daňového řízení.</a:t>
            </a:r>
          </a:p>
        </p:txBody>
      </p:sp>
    </p:spTree>
    <p:extLst>
      <p:ext uri="{BB962C8B-B14F-4D97-AF65-F5344CB8AC3E}">
        <p14:creationId xmlns:p14="http://schemas.microsoft.com/office/powerpoint/2010/main" val="25139492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tvrzení</a:t>
            </a:r>
            <a:endParaRPr lang="cs-CZ" dirty="0"/>
          </a:p>
        </p:txBody>
      </p:sp>
      <p:sp>
        <p:nvSpPr>
          <p:cNvPr id="3" name="Zástupný symbol pro obsah 2"/>
          <p:cNvSpPr>
            <a:spLocks noGrp="1"/>
          </p:cNvSpPr>
          <p:nvPr>
            <p:ph idx="1"/>
          </p:nvPr>
        </p:nvSpPr>
        <p:spPr/>
        <p:txBody>
          <a:bodyPr>
            <a:normAutofit lnSpcReduction="10000"/>
          </a:bodyPr>
          <a:lstStyle/>
          <a:p>
            <a:r>
              <a:rPr lang="cs-CZ" b="1" dirty="0"/>
              <a:t>Základem pro správné zjištění a stanovení daně </a:t>
            </a:r>
            <a:r>
              <a:rPr lang="cs-CZ" dirty="0"/>
              <a:t>je daňové přiznání, hlášení nebo vyúčtování (dále jen „řádné </a:t>
            </a:r>
            <a:r>
              <a:rPr lang="cs-CZ" b="1" dirty="0"/>
              <a:t>daňové tvrzení</a:t>
            </a:r>
            <a:r>
              <a:rPr lang="cs-CZ" dirty="0"/>
              <a:t>“) a dodatečné daňové přiznání, následné hlášení nebo dodatečné vyúčtování (dále jen „dodatečné daňové tvrzení“) podané daňovým subjektem</a:t>
            </a:r>
            <a:r>
              <a:rPr lang="cs-CZ" dirty="0" smtClean="0"/>
              <a:t>.</a:t>
            </a:r>
          </a:p>
          <a:p>
            <a:r>
              <a:rPr lang="cs-CZ" dirty="0" smtClean="0"/>
              <a:t>Daňové přiznání = jedna z kategorií daňových tvrzení</a:t>
            </a:r>
            <a:endParaRPr lang="cs-CZ" dirty="0"/>
          </a:p>
        </p:txBody>
      </p:sp>
    </p:spTree>
    <p:extLst>
      <p:ext uri="{BB962C8B-B14F-4D97-AF65-F5344CB8AC3E}">
        <p14:creationId xmlns:p14="http://schemas.microsoft.com/office/powerpoint/2010/main" val="27798748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Čas a daně</a:t>
            </a:r>
            <a:endParaRPr lang="cs-CZ" dirty="0"/>
          </a:p>
        </p:txBody>
      </p:sp>
      <p:sp>
        <p:nvSpPr>
          <p:cNvPr id="3" name="Zástupný symbol pro obsah 2"/>
          <p:cNvSpPr>
            <a:spLocks noGrp="1"/>
          </p:cNvSpPr>
          <p:nvPr>
            <p:ph idx="1"/>
          </p:nvPr>
        </p:nvSpPr>
        <p:spPr/>
        <p:txBody>
          <a:bodyPr>
            <a:normAutofit fontScale="92500"/>
          </a:bodyPr>
          <a:lstStyle/>
          <a:p>
            <a:r>
              <a:rPr lang="cs-CZ" dirty="0" smtClean="0"/>
              <a:t>Čas hraje významnou roli v určování daňového dluhu a plnění daňových povinností</a:t>
            </a:r>
          </a:p>
          <a:p>
            <a:r>
              <a:rPr lang="cs-CZ" dirty="0" smtClean="0"/>
              <a:t>DŘ řeší počítání lhůt a stanoví lhůty spojené se správou daní a procesy </a:t>
            </a:r>
          </a:p>
          <a:p>
            <a:r>
              <a:rPr lang="cs-CZ" dirty="0" smtClean="0"/>
              <a:t>Daňové zákony stanoví zejména zdaňovací období </a:t>
            </a:r>
          </a:p>
          <a:p>
            <a:r>
              <a:rPr lang="cs-CZ" b="1" dirty="0" smtClean="0">
                <a:solidFill>
                  <a:srgbClr val="FF0000"/>
                </a:solidFill>
              </a:rPr>
              <a:t>Je třeba pamatovat, že daň (dluh i správní povinnosti) se určují podle právní úpravy, která byla účinná v době vzniku povinnosti (dluhu)! </a:t>
            </a:r>
            <a:endParaRPr lang="cs-CZ" b="1" dirty="0">
              <a:solidFill>
                <a:srgbClr val="FF0000"/>
              </a:solidFill>
            </a:endParaRPr>
          </a:p>
        </p:txBody>
      </p:sp>
    </p:spTree>
    <p:extLst>
      <p:ext uri="{BB962C8B-B14F-4D97-AF65-F5344CB8AC3E}">
        <p14:creationId xmlns:p14="http://schemas.microsoft.com/office/powerpoint/2010/main" val="3038608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Dělená správa</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Součástí rozhodování v rámci nějakého řízení (správního aj.) je určení též povinnosti zaplatit částku ve prospěch veřejného rozpočtu. Řízení není vedeno podle DŘ, ale např. podle správního řádu (např. pokuta). Nabytím právní moci rozhodnutí z tohoto řízení (např. porušení povinnosti + pokuta) se peněžité plnění (pokuta) stává „daní“ a dále se postupuje ve správě a řízení již podle DŘ. Tzn. </a:t>
            </a:r>
            <a:r>
              <a:rPr lang="cs-CZ" dirty="0"/>
              <a:t>d</a:t>
            </a:r>
            <a:r>
              <a:rPr lang="cs-CZ" dirty="0" smtClean="0"/>
              <a:t>ělí se správa ve správní věci a správa daně.</a:t>
            </a:r>
            <a:endParaRPr lang="cs-CZ" dirty="0"/>
          </a:p>
        </p:txBody>
      </p:sp>
    </p:spTree>
    <p:extLst>
      <p:ext uri="{BB962C8B-B14F-4D97-AF65-F5344CB8AC3E}">
        <p14:creationId xmlns:p14="http://schemas.microsoft.com/office/powerpoint/2010/main" val="4283242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Daňová soustava </a:t>
            </a:r>
            <a:br>
              <a:rPr lang="cs-CZ" dirty="0" smtClean="0"/>
            </a:br>
            <a:endParaRPr lang="cs-CZ" dirty="0"/>
          </a:p>
        </p:txBody>
      </p:sp>
      <p:sp>
        <p:nvSpPr>
          <p:cNvPr id="4" name="Zástupný symbol pro text 3"/>
          <p:cNvSpPr>
            <a:spLocks noGrp="1"/>
          </p:cNvSpPr>
          <p:nvPr>
            <p:ph type="body" idx="1"/>
          </p:nvPr>
        </p:nvSpPr>
        <p:spPr/>
        <p:txBody>
          <a:bodyPr/>
          <a:lstStyle/>
          <a:p>
            <a:r>
              <a:rPr lang="cs-CZ" dirty="0" smtClean="0"/>
              <a:t>1993-2013</a:t>
            </a:r>
            <a:endParaRPr lang="cs-CZ" dirty="0"/>
          </a:p>
        </p:txBody>
      </p:sp>
      <p:sp>
        <p:nvSpPr>
          <p:cNvPr id="3" name="Zástupný symbol pro obsah 2"/>
          <p:cNvSpPr>
            <a:spLocks noGrp="1"/>
          </p:cNvSpPr>
          <p:nvPr>
            <p:ph sz="half" idx="2"/>
          </p:nvPr>
        </p:nvSpPr>
        <p:spPr/>
        <p:txBody>
          <a:bodyPr>
            <a:normAutofit lnSpcReduction="10000"/>
          </a:bodyPr>
          <a:lstStyle/>
          <a:p>
            <a:r>
              <a:rPr lang="cs-CZ" dirty="0" smtClean="0"/>
              <a:t>Daň z příjmů fyzických osob</a:t>
            </a:r>
          </a:p>
          <a:p>
            <a:r>
              <a:rPr lang="cs-CZ" dirty="0" smtClean="0"/>
              <a:t>Daň z příjmů právnických osob</a:t>
            </a:r>
          </a:p>
          <a:p>
            <a:r>
              <a:rPr lang="cs-CZ" dirty="0" smtClean="0"/>
              <a:t>Daň z nemovitosti</a:t>
            </a:r>
          </a:p>
          <a:p>
            <a:r>
              <a:rPr lang="cs-CZ" dirty="0" smtClean="0"/>
              <a:t>Daň silniční</a:t>
            </a:r>
          </a:p>
          <a:p>
            <a:r>
              <a:rPr lang="cs-CZ" dirty="0" smtClean="0"/>
              <a:t>Daň dědická, daň darovací a daň z převodu nemovitostí</a:t>
            </a:r>
          </a:p>
          <a:p>
            <a:r>
              <a:rPr lang="cs-CZ" dirty="0" smtClean="0"/>
              <a:t>Daň z přidané hodnoty</a:t>
            </a:r>
          </a:p>
          <a:p>
            <a:r>
              <a:rPr lang="cs-CZ" dirty="0" smtClean="0"/>
              <a:t>Daně spotřební včetně daní energetických</a:t>
            </a:r>
            <a:endParaRPr lang="cs-CZ" dirty="0"/>
          </a:p>
        </p:txBody>
      </p:sp>
      <p:sp>
        <p:nvSpPr>
          <p:cNvPr id="5" name="Zástupný symbol pro text 4"/>
          <p:cNvSpPr>
            <a:spLocks noGrp="1"/>
          </p:cNvSpPr>
          <p:nvPr>
            <p:ph type="body" sz="quarter" idx="3"/>
          </p:nvPr>
        </p:nvSpPr>
        <p:spPr/>
        <p:txBody>
          <a:bodyPr/>
          <a:lstStyle/>
          <a:p>
            <a:r>
              <a:rPr lang="cs-CZ" dirty="0" smtClean="0"/>
              <a:t>Od 2014</a:t>
            </a:r>
            <a:endParaRPr lang="cs-CZ" dirty="0"/>
          </a:p>
        </p:txBody>
      </p:sp>
      <p:sp>
        <p:nvSpPr>
          <p:cNvPr id="6" name="Zástupný symbol pro obsah 5"/>
          <p:cNvSpPr>
            <a:spLocks noGrp="1"/>
          </p:cNvSpPr>
          <p:nvPr>
            <p:ph sz="quarter" idx="4"/>
          </p:nvPr>
        </p:nvSpPr>
        <p:spPr/>
        <p:txBody>
          <a:bodyPr>
            <a:normAutofit lnSpcReduction="10000"/>
          </a:bodyPr>
          <a:lstStyle/>
          <a:p>
            <a:r>
              <a:rPr lang="cs-CZ" dirty="0" smtClean="0"/>
              <a:t>Daň z příjmů fyzických osob</a:t>
            </a:r>
          </a:p>
          <a:p>
            <a:r>
              <a:rPr lang="cs-CZ" dirty="0" smtClean="0"/>
              <a:t>Daň z příjmů právnických osob</a:t>
            </a:r>
          </a:p>
          <a:p>
            <a:r>
              <a:rPr lang="cs-CZ" dirty="0" smtClean="0"/>
              <a:t>Daň z </a:t>
            </a:r>
            <a:r>
              <a:rPr lang="cs-CZ" dirty="0" smtClean="0"/>
              <a:t>nemovitých věcí</a:t>
            </a:r>
            <a:endParaRPr lang="cs-CZ" dirty="0" smtClean="0"/>
          </a:p>
          <a:p>
            <a:r>
              <a:rPr lang="cs-CZ" dirty="0" smtClean="0"/>
              <a:t>Daň silniční</a:t>
            </a:r>
          </a:p>
          <a:p>
            <a:r>
              <a:rPr lang="cs-CZ" dirty="0" smtClean="0"/>
              <a:t>Daň z nabytí nemovitých věcí</a:t>
            </a:r>
          </a:p>
          <a:p>
            <a:r>
              <a:rPr lang="cs-CZ" dirty="0" smtClean="0"/>
              <a:t>Daň z přidané hodnoty</a:t>
            </a:r>
          </a:p>
          <a:p>
            <a:r>
              <a:rPr lang="cs-CZ" dirty="0" smtClean="0"/>
              <a:t>Daně spotřební včetně daní energetických</a:t>
            </a:r>
          </a:p>
          <a:p>
            <a:endParaRPr lang="cs-CZ" dirty="0"/>
          </a:p>
        </p:txBody>
      </p:sp>
    </p:spTree>
    <p:extLst>
      <p:ext uri="{BB962C8B-B14F-4D97-AF65-F5344CB8AC3E}">
        <p14:creationId xmlns:p14="http://schemas.microsoft.com/office/powerpoint/2010/main" val="1285436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Nadpis 8"/>
          <p:cNvSpPr>
            <a:spLocks noGrp="1"/>
          </p:cNvSpPr>
          <p:nvPr>
            <p:ph type="title"/>
          </p:nvPr>
        </p:nvSpPr>
        <p:spPr/>
        <p:txBody>
          <a:bodyPr>
            <a:normAutofit fontScale="90000"/>
          </a:bodyPr>
          <a:lstStyle/>
          <a:p>
            <a:r>
              <a:rPr lang="cs-CZ" dirty="0" smtClean="0"/>
              <a:t>Daně spotřební – selektivní</a:t>
            </a:r>
            <a:br>
              <a:rPr lang="cs-CZ" dirty="0" smtClean="0"/>
            </a:br>
            <a:r>
              <a:rPr lang="cs-CZ" dirty="0" smtClean="0"/>
              <a:t>(vybírané jen z určitých produktů)</a:t>
            </a:r>
            <a:endParaRPr lang="cs-CZ" dirty="0"/>
          </a:p>
        </p:txBody>
      </p:sp>
      <p:sp>
        <p:nvSpPr>
          <p:cNvPr id="10" name="Zástupný symbol pro text 9"/>
          <p:cNvSpPr>
            <a:spLocks noGrp="1"/>
          </p:cNvSpPr>
          <p:nvPr>
            <p:ph type="body" idx="1"/>
          </p:nvPr>
        </p:nvSpPr>
        <p:spPr/>
        <p:txBody>
          <a:bodyPr/>
          <a:lstStyle/>
          <a:p>
            <a:r>
              <a:rPr lang="cs-CZ" dirty="0" smtClean="0"/>
              <a:t>Spotřební daně</a:t>
            </a:r>
            <a:endParaRPr lang="cs-CZ" dirty="0"/>
          </a:p>
        </p:txBody>
      </p:sp>
      <p:sp>
        <p:nvSpPr>
          <p:cNvPr id="11" name="Zástupný symbol pro obsah 10"/>
          <p:cNvSpPr>
            <a:spLocks noGrp="1"/>
          </p:cNvSpPr>
          <p:nvPr>
            <p:ph sz="half" idx="2"/>
          </p:nvPr>
        </p:nvSpPr>
        <p:spPr/>
        <p:txBody>
          <a:bodyPr/>
          <a:lstStyle/>
          <a:p>
            <a:r>
              <a:rPr lang="cs-CZ" dirty="0" smtClean="0"/>
              <a:t>Daň z minerálních olejů</a:t>
            </a:r>
          </a:p>
          <a:p>
            <a:r>
              <a:rPr lang="cs-CZ" dirty="0" smtClean="0"/>
              <a:t>Daň z piva</a:t>
            </a:r>
          </a:p>
          <a:p>
            <a:r>
              <a:rPr lang="cs-CZ" dirty="0" smtClean="0"/>
              <a:t>Daň z vína a meziproduktů</a:t>
            </a:r>
          </a:p>
          <a:p>
            <a:r>
              <a:rPr lang="cs-CZ" dirty="0" smtClean="0"/>
              <a:t>Daň z tabákových výrobků</a:t>
            </a:r>
          </a:p>
          <a:p>
            <a:r>
              <a:rPr lang="cs-CZ" dirty="0" smtClean="0"/>
              <a:t>Daň z lihu</a:t>
            </a:r>
            <a:endParaRPr lang="cs-CZ" dirty="0"/>
          </a:p>
        </p:txBody>
      </p:sp>
      <p:sp>
        <p:nvSpPr>
          <p:cNvPr id="12" name="Zástupný symbol pro text 11"/>
          <p:cNvSpPr>
            <a:spLocks noGrp="1"/>
          </p:cNvSpPr>
          <p:nvPr>
            <p:ph type="body" sz="quarter" idx="3"/>
          </p:nvPr>
        </p:nvSpPr>
        <p:spPr/>
        <p:txBody>
          <a:bodyPr/>
          <a:lstStyle/>
          <a:p>
            <a:r>
              <a:rPr lang="cs-CZ" dirty="0" smtClean="0"/>
              <a:t>Energetické daně</a:t>
            </a:r>
            <a:endParaRPr lang="cs-CZ" dirty="0"/>
          </a:p>
        </p:txBody>
      </p:sp>
      <p:sp>
        <p:nvSpPr>
          <p:cNvPr id="13" name="Zástupný symbol pro obsah 12"/>
          <p:cNvSpPr>
            <a:spLocks noGrp="1"/>
          </p:cNvSpPr>
          <p:nvPr>
            <p:ph sz="quarter" idx="4"/>
          </p:nvPr>
        </p:nvSpPr>
        <p:spPr/>
        <p:txBody>
          <a:bodyPr/>
          <a:lstStyle/>
          <a:p>
            <a:r>
              <a:rPr lang="cs-CZ" dirty="0" smtClean="0"/>
              <a:t>Daň ze zemního plynu  a některých dalších plynů</a:t>
            </a:r>
          </a:p>
          <a:p>
            <a:r>
              <a:rPr lang="cs-CZ" dirty="0" smtClean="0"/>
              <a:t>Daň z pevných paliv</a:t>
            </a:r>
          </a:p>
          <a:p>
            <a:r>
              <a:rPr lang="cs-CZ" dirty="0" smtClean="0"/>
              <a:t>Daň z elektřiny</a:t>
            </a:r>
          </a:p>
          <a:p>
            <a:endParaRPr lang="cs-CZ" dirty="0"/>
          </a:p>
          <a:p>
            <a:pPr marL="0" indent="0">
              <a:buNone/>
            </a:pPr>
            <a:r>
              <a:rPr lang="cs-CZ" dirty="0" smtClean="0"/>
              <a:t>Pozn.: používá se též </a:t>
            </a:r>
            <a:r>
              <a:rPr lang="cs-CZ" dirty="0" smtClean="0"/>
              <a:t>nesprávný termín </a:t>
            </a:r>
            <a:r>
              <a:rPr lang="cs-CZ" dirty="0" smtClean="0"/>
              <a:t>„ekologické daně“.</a:t>
            </a:r>
            <a:endParaRPr lang="cs-CZ" dirty="0"/>
          </a:p>
        </p:txBody>
      </p:sp>
    </p:spTree>
    <p:extLst>
      <p:ext uri="{BB962C8B-B14F-4D97-AF65-F5344CB8AC3E}">
        <p14:creationId xmlns:p14="http://schemas.microsoft.com/office/powerpoint/2010/main" val="303623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Od 1.1.2017 další daň</a:t>
            </a:r>
            <a:endParaRPr lang="cs-CZ" dirty="0"/>
          </a:p>
        </p:txBody>
      </p:sp>
      <p:sp>
        <p:nvSpPr>
          <p:cNvPr id="8" name="Zástupný symbol pro obsah 7"/>
          <p:cNvSpPr>
            <a:spLocks noGrp="1"/>
          </p:cNvSpPr>
          <p:nvPr>
            <p:ph idx="1"/>
          </p:nvPr>
        </p:nvSpPr>
        <p:spPr/>
        <p:txBody>
          <a:bodyPr/>
          <a:lstStyle/>
          <a:p>
            <a:endParaRPr lang="cs-CZ" dirty="0" smtClean="0"/>
          </a:p>
          <a:p>
            <a:pPr marL="0" indent="0">
              <a:buNone/>
            </a:pPr>
            <a:endParaRPr lang="cs-CZ" dirty="0" smtClean="0"/>
          </a:p>
          <a:p>
            <a:pPr marL="0" indent="0" algn="ctr">
              <a:buNone/>
            </a:pPr>
            <a:r>
              <a:rPr lang="cs-CZ" b="1" dirty="0" smtClean="0">
                <a:solidFill>
                  <a:srgbClr val="FF0000"/>
                </a:solidFill>
              </a:rPr>
              <a:t>Daň z hazardních her </a:t>
            </a:r>
          </a:p>
          <a:p>
            <a:pPr marL="0" indent="0" algn="ctr">
              <a:buNone/>
            </a:pPr>
            <a:r>
              <a:rPr lang="cs-CZ" dirty="0" smtClean="0"/>
              <a:t>(zákon č. 187/2016 Sb.)</a:t>
            </a:r>
          </a:p>
        </p:txBody>
      </p:sp>
    </p:spTree>
    <p:extLst>
      <p:ext uri="{BB962C8B-B14F-4D97-AF65-F5344CB8AC3E}">
        <p14:creationId xmlns:p14="http://schemas.microsoft.com/office/powerpoint/2010/main" val="191821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Vztah DPH a spotřebních daní</a:t>
            </a:r>
            <a:endParaRPr lang="cs-CZ" dirty="0"/>
          </a:p>
        </p:txBody>
      </p:sp>
      <p:sp>
        <p:nvSpPr>
          <p:cNvPr id="8" name="Zástupný symbol pro obsah 7"/>
          <p:cNvSpPr>
            <a:spLocks noGrp="1"/>
          </p:cNvSpPr>
          <p:nvPr>
            <p:ph idx="1"/>
          </p:nvPr>
        </p:nvSpPr>
        <p:spPr/>
        <p:txBody>
          <a:bodyPr>
            <a:normAutofit fontScale="92500" lnSpcReduction="10000"/>
          </a:bodyPr>
          <a:lstStyle/>
          <a:p>
            <a:pPr marL="0" indent="0">
              <a:buNone/>
            </a:pPr>
            <a:endParaRPr lang="cs-CZ" dirty="0" smtClean="0"/>
          </a:p>
          <a:p>
            <a:r>
              <a:rPr lang="cs-CZ" u="sng" dirty="0" smtClean="0"/>
              <a:t>Obecně v případě plnění od plátce DPH</a:t>
            </a:r>
            <a:endParaRPr lang="cs-CZ" u="sng" dirty="0"/>
          </a:p>
          <a:p>
            <a:pPr marL="0" indent="0">
              <a:buNone/>
            </a:pPr>
            <a:r>
              <a:rPr lang="cs-CZ" dirty="0" smtClean="0"/>
              <a:t>Cena bez daně + DPH = konečná cena pro spotřebitele</a:t>
            </a:r>
          </a:p>
          <a:p>
            <a:pPr marL="0" indent="0">
              <a:buNone/>
            </a:pPr>
            <a:endParaRPr lang="cs-CZ" dirty="0" smtClean="0"/>
          </a:p>
          <a:p>
            <a:r>
              <a:rPr lang="cs-CZ" u="sng" dirty="0" smtClean="0"/>
              <a:t>U vybraných výrobků </a:t>
            </a:r>
          </a:p>
          <a:p>
            <a:pPr marL="0" indent="0">
              <a:buNone/>
            </a:pPr>
            <a:r>
              <a:rPr lang="cs-CZ" dirty="0" smtClean="0"/>
              <a:t>Cena bez daně + spotřební daň = základ DPH, pak cena bez daně + spotřební daň +</a:t>
            </a:r>
            <a:r>
              <a:rPr lang="cs-CZ" dirty="0" err="1" smtClean="0"/>
              <a:t>nDPH</a:t>
            </a:r>
            <a:r>
              <a:rPr lang="cs-CZ" dirty="0" smtClean="0"/>
              <a:t> = konečná cena pro spotřebitele</a:t>
            </a:r>
          </a:p>
          <a:p>
            <a:pPr marL="0" indent="0">
              <a:buNone/>
            </a:pPr>
            <a:endParaRPr lang="cs-CZ" dirty="0" smtClean="0"/>
          </a:p>
          <a:p>
            <a:pPr marL="0" indent="0">
              <a:buNone/>
            </a:pPr>
            <a:endParaRPr lang="cs-CZ" dirty="0" smtClean="0"/>
          </a:p>
        </p:txBody>
      </p:sp>
    </p:spTree>
    <p:extLst>
      <p:ext uri="{BB962C8B-B14F-4D97-AF65-F5344CB8AC3E}">
        <p14:creationId xmlns:p14="http://schemas.microsoft.com/office/powerpoint/2010/main" val="365347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Konstrukční prvky „daně“</a:t>
            </a:r>
            <a:endParaRPr lang="cs-CZ" dirty="0"/>
          </a:p>
        </p:txBody>
      </p:sp>
      <p:sp>
        <p:nvSpPr>
          <p:cNvPr id="3" name="Zástupný symbol pro obsah 2"/>
          <p:cNvSpPr>
            <a:spLocks noGrp="1"/>
          </p:cNvSpPr>
          <p:nvPr>
            <p:ph idx="1"/>
          </p:nvPr>
        </p:nvSpPr>
        <p:spPr/>
        <p:txBody>
          <a:bodyPr>
            <a:normAutofit fontScale="55000" lnSpcReduction="20000"/>
          </a:bodyPr>
          <a:lstStyle/>
          <a:p>
            <a:r>
              <a:rPr lang="cs-CZ" b="1" dirty="0" smtClean="0"/>
              <a:t>Předmět daně</a:t>
            </a:r>
            <a:r>
              <a:rPr lang="cs-CZ" dirty="0" smtClean="0"/>
              <a:t> – co se zdaňuje</a:t>
            </a:r>
          </a:p>
          <a:p>
            <a:r>
              <a:rPr lang="cs-CZ" b="1" dirty="0" smtClean="0"/>
              <a:t>Základ daně </a:t>
            </a:r>
            <a:r>
              <a:rPr lang="cs-CZ" dirty="0" smtClean="0"/>
              <a:t>– změření předmětu daně v měrných jednotkách</a:t>
            </a:r>
          </a:p>
          <a:p>
            <a:r>
              <a:rPr lang="cs-CZ" b="1" dirty="0" smtClean="0"/>
              <a:t>Sazba</a:t>
            </a:r>
            <a:r>
              <a:rPr lang="cs-CZ" dirty="0" smtClean="0"/>
              <a:t>:</a:t>
            </a:r>
          </a:p>
          <a:p>
            <a:pPr marL="514350" indent="-514350">
              <a:buAutoNum type="alphaLcParenR"/>
            </a:pPr>
            <a:r>
              <a:rPr lang="cs-CZ" b="1" dirty="0" smtClean="0"/>
              <a:t>Pevná</a:t>
            </a:r>
          </a:p>
          <a:p>
            <a:pPr marL="514350" indent="-514350">
              <a:buAutoNum type="alphaLcParenR"/>
            </a:pPr>
            <a:r>
              <a:rPr lang="cs-CZ" b="1" dirty="0" smtClean="0"/>
              <a:t>Poměrná</a:t>
            </a:r>
            <a:r>
              <a:rPr lang="cs-CZ" dirty="0" smtClean="0"/>
              <a:t>: </a:t>
            </a:r>
            <a:r>
              <a:rPr lang="cs-CZ" dirty="0" err="1" smtClean="0"/>
              <a:t>aa</a:t>
            </a:r>
            <a:r>
              <a:rPr lang="cs-CZ" dirty="0" smtClean="0"/>
              <a:t>) </a:t>
            </a:r>
            <a:r>
              <a:rPr lang="cs-CZ" b="1" dirty="0" smtClean="0"/>
              <a:t>lineární</a:t>
            </a:r>
          </a:p>
          <a:p>
            <a:pPr marL="0" indent="0">
              <a:buNone/>
            </a:pPr>
            <a:r>
              <a:rPr lang="cs-CZ" dirty="0"/>
              <a:t>	</a:t>
            </a:r>
            <a:r>
              <a:rPr lang="cs-CZ" dirty="0" smtClean="0"/>
              <a:t>	   </a:t>
            </a:r>
            <a:r>
              <a:rPr lang="cs-CZ" dirty="0" err="1" smtClean="0"/>
              <a:t>bb</a:t>
            </a:r>
            <a:r>
              <a:rPr lang="cs-CZ" dirty="0" smtClean="0"/>
              <a:t>) </a:t>
            </a:r>
            <a:r>
              <a:rPr lang="cs-CZ" b="1" dirty="0" smtClean="0"/>
              <a:t>progresivní</a:t>
            </a:r>
            <a:r>
              <a:rPr lang="cs-CZ" dirty="0" smtClean="0"/>
              <a:t> (bývá u zdanění 				příjmů fyzických osob) </a:t>
            </a:r>
          </a:p>
          <a:p>
            <a:pPr marL="0" indent="0">
              <a:buNone/>
            </a:pPr>
            <a:r>
              <a:rPr lang="cs-CZ" dirty="0"/>
              <a:t>	</a:t>
            </a:r>
            <a:r>
              <a:rPr lang="cs-CZ" dirty="0" smtClean="0"/>
              <a:t>	    </a:t>
            </a:r>
            <a:r>
              <a:rPr lang="cs-CZ" dirty="0" err="1" smtClean="0"/>
              <a:t>cc</a:t>
            </a:r>
            <a:r>
              <a:rPr lang="cs-CZ" dirty="0" smtClean="0"/>
              <a:t>) </a:t>
            </a:r>
            <a:r>
              <a:rPr lang="cs-CZ" b="1" dirty="0" smtClean="0"/>
              <a:t>degresivní</a:t>
            </a:r>
            <a:r>
              <a:rPr lang="cs-CZ" dirty="0" smtClean="0"/>
              <a:t> (nepoužívá se)</a:t>
            </a:r>
          </a:p>
          <a:p>
            <a:r>
              <a:rPr lang="cs-CZ" b="1" dirty="0" smtClean="0"/>
              <a:t>Daňový subjekt </a:t>
            </a:r>
            <a:r>
              <a:rPr lang="cs-CZ" dirty="0" smtClean="0"/>
              <a:t>– kdo nese daňové břemeno a břemeno daňové povinnosti (odpovědnosti za daň): </a:t>
            </a:r>
            <a:r>
              <a:rPr lang="cs-CZ" b="1" dirty="0" smtClean="0"/>
              <a:t>poplatník; plátce daně</a:t>
            </a:r>
          </a:p>
          <a:p>
            <a:r>
              <a:rPr lang="cs-CZ" b="1" dirty="0" smtClean="0"/>
              <a:t>Správce daně </a:t>
            </a:r>
            <a:r>
              <a:rPr lang="cs-CZ" dirty="0" smtClean="0"/>
              <a:t>– věcně příslušný orgán veřejné moci, který je legitimován ke správě té které daně.</a:t>
            </a:r>
          </a:p>
          <a:p>
            <a:r>
              <a:rPr lang="cs-CZ" b="1" dirty="0" smtClean="0"/>
              <a:t>Korekční prvky – </a:t>
            </a:r>
            <a:r>
              <a:rPr lang="cs-CZ" dirty="0" smtClean="0"/>
              <a:t>nástroje stanovené zákonem, kterými se korigují podmínky určení základu daně a daně ve vztahu zejména k daňovému subjektu (např. sociální postavení) nebo předmětu daně (sektorová zvýhodnění apod.)</a:t>
            </a:r>
            <a:endParaRPr lang="cs-CZ" b="1" dirty="0" smtClean="0"/>
          </a:p>
          <a:p>
            <a:pPr marL="0" indent="0">
              <a:buNone/>
            </a:pPr>
            <a:r>
              <a:rPr lang="cs-CZ" dirty="0" smtClean="0"/>
              <a:t>Pozn.: konstrukce je i pro jiné peněžité povinnosti – poplatky apod.: předmět poplatku, základ poplatku atd.</a:t>
            </a:r>
            <a:endParaRPr lang="cs-CZ" dirty="0"/>
          </a:p>
        </p:txBody>
      </p:sp>
    </p:spTree>
    <p:extLst>
      <p:ext uri="{BB962C8B-B14F-4D97-AF65-F5344CB8AC3E}">
        <p14:creationId xmlns:p14="http://schemas.microsoft.com/office/powerpoint/2010/main" val="4189387533"/>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810</TotalTime>
  <Words>1823</Words>
  <Application>Microsoft Office PowerPoint</Application>
  <PresentationFormat>Předvádění na obrazovce (4:3)</PresentationFormat>
  <Paragraphs>237</Paragraphs>
  <Slides>37</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37</vt:i4>
      </vt:variant>
    </vt:vector>
  </HeadingPairs>
  <TitlesOfParts>
    <vt:vector size="40" baseType="lpstr">
      <vt:lpstr>Arial</vt:lpstr>
      <vt:lpstr>Calibri</vt:lpstr>
      <vt:lpstr>Motiv systému Office</vt:lpstr>
      <vt:lpstr>DANĚ, jejich správa a řízení o nich</vt:lpstr>
      <vt:lpstr>Pojem „daň“ (1)</vt:lpstr>
      <vt:lpstr>Pojem „daň“</vt:lpstr>
      <vt:lpstr>Dělená správa</vt:lpstr>
      <vt:lpstr>Daňová soustava  </vt:lpstr>
      <vt:lpstr>Daně spotřební – selektivní (vybírané jen z určitých produktů)</vt:lpstr>
      <vt:lpstr>Od 1.1.2017 další daň</vt:lpstr>
      <vt:lpstr>Vztah DPH a spotřebních daní</vt:lpstr>
      <vt:lpstr>Konstrukční prvky „daně“</vt:lpstr>
      <vt:lpstr>Poplatková soustava</vt:lpstr>
      <vt:lpstr>Clo</vt:lpstr>
      <vt:lpstr>Zásada  Nullum tributum sine lege</vt:lpstr>
      <vt:lpstr>Příklady daňových zákonů  formální prameny daňového práva</vt:lpstr>
      <vt:lpstr>Zásada In dubio non pro fisco</vt:lpstr>
      <vt:lpstr>Daň jako vztah</vt:lpstr>
      <vt:lpstr>Daň jako vztah</vt:lpstr>
      <vt:lpstr>Daně přímé a nepřímé (kritérium existence přímého vztahu mezi nositelem daňového břemene a správcem daně) </vt:lpstr>
      <vt:lpstr>Správa daní</vt:lpstr>
      <vt:lpstr>Zásada legality a zásada legitimity</vt:lpstr>
      <vt:lpstr>Správce daně</vt:lpstr>
      <vt:lpstr>Správci daně</vt:lpstr>
      <vt:lpstr>Finanční správa ČR</vt:lpstr>
      <vt:lpstr>Celní správa ČR</vt:lpstr>
      <vt:lpstr>Věcná působnost správců daně</vt:lpstr>
      <vt:lpstr>Místní příslušnost</vt:lpstr>
      <vt:lpstr>Daňový řád</vt:lpstr>
      <vt:lpstr>Etapy správy daně</vt:lpstr>
      <vt:lpstr>Subjekty správy daní</vt:lpstr>
      <vt:lpstr>Osoby zúčastněné na správě daní</vt:lpstr>
      <vt:lpstr>Daňový subjekt</vt:lpstr>
      <vt:lpstr>Zástupce</vt:lpstr>
      <vt:lpstr>Plná moc</vt:lpstr>
      <vt:lpstr>Odborný konzultant</vt:lpstr>
      <vt:lpstr>Procesy a řízení</vt:lpstr>
      <vt:lpstr>Daňové řízení</vt:lpstr>
      <vt:lpstr>Daňové tvrzení</vt:lpstr>
      <vt:lpstr>Čas a daně</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DANĚ, jejich správa a řízení o nich</dc:title>
  <dc:creator>632</dc:creator>
  <cp:lastModifiedBy>Mrkyvka</cp:lastModifiedBy>
  <cp:revision>30</cp:revision>
  <dcterms:created xsi:type="dcterms:W3CDTF">2013-12-12T13:49:55Z</dcterms:created>
  <dcterms:modified xsi:type="dcterms:W3CDTF">2016-12-11T21:10:03Z</dcterms:modified>
</cp:coreProperties>
</file>