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83" r:id="rId4"/>
    <p:sldId id="258" r:id="rId5"/>
    <p:sldId id="264" r:id="rId6"/>
    <p:sldId id="281" r:id="rId7"/>
    <p:sldId id="282" r:id="rId8"/>
    <p:sldId id="260" r:id="rId9"/>
    <p:sldId id="266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4" r:id="rId23"/>
    <p:sldId id="280" r:id="rId24"/>
    <p:sldId id="265" r:id="rId2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123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24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25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26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27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28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29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30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31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32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3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4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5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6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7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8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9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0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1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2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3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4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5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6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7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48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49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50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51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52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53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54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55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56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57" name="Rectangle 3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158" name="Rectangle 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159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160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161" name="Rectangle 4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EE82B21-A804-4B74-9E2E-CFE14D3BF41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392309-A2CC-466E-9959-0E2D9445385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6BC5A5-89DD-44B4-BA76-3528BF3245F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DEC168-A517-44BB-92CB-C7129C2D975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2CD55A-2D1A-486F-8DDA-3D11B730822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F4D683-F860-4B83-A46B-EEE5AB88CA0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54B4CE-7451-4A7D-9F1A-92CD32F4193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2724C1-B431-4E7E-8BE0-6ECC935B242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37C8AB-6497-4773-82D0-3B1E1A9E0E6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5BD81E-0876-465C-8156-950488942DA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651BE4-D61C-4F57-8A79-BBB0093C37B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00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02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08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09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10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11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12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13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14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15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16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17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18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19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20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21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22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23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24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25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26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27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30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31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32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133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134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135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4136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cs-CZ"/>
          </a:p>
        </p:txBody>
      </p:sp>
      <p:sp>
        <p:nvSpPr>
          <p:cNvPr id="4137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521F2A9-7F44-48A9-9F80-2FC2D517EF37}" type="slidenum">
              <a:rPr lang="cs-CZ"/>
              <a:pPr/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Přednáška č. I.</a:t>
            </a:r>
            <a:br>
              <a:rPr lang="cs-CZ"/>
            </a:br>
            <a:r>
              <a:rPr lang="cs-CZ"/>
              <a:t>PRÁVNÍ NAUKA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23510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/>
              <a:t>Právo jako normativní systém. Prameny práva.</a:t>
            </a:r>
          </a:p>
          <a:p>
            <a:pPr>
              <a:lnSpc>
                <a:spcPct val="90000"/>
              </a:lnSpc>
            </a:pPr>
            <a:endParaRPr lang="cs-CZ" sz="2800"/>
          </a:p>
          <a:p>
            <a:pPr>
              <a:lnSpc>
                <a:spcPct val="90000"/>
              </a:lnSpc>
            </a:pPr>
            <a:r>
              <a:rPr lang="cs-CZ" sz="2800"/>
              <a:t>JUDr. Lukáš Hlouch, Ph.D.</a:t>
            </a:r>
          </a:p>
          <a:p>
            <a:pPr>
              <a:lnSpc>
                <a:spcPct val="90000"/>
              </a:lnSpc>
            </a:pPr>
            <a:r>
              <a:rPr lang="cs-CZ" sz="2800"/>
              <a:t>KPT MU PrF v Brně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Forma práva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/>
              <a:t>Právo psané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obecným pramenem psaného práva je </a:t>
            </a:r>
            <a:r>
              <a:rPr lang="cs-CZ" sz="2000" b="1" u="sng"/>
              <a:t>právní předpis</a:t>
            </a:r>
            <a:r>
              <a:rPr lang="cs-CZ" sz="2000"/>
              <a:t>: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„Hmotné médium, jímž je komunikována nehmotná právní norma svým recipientům (adresátům). Závazný písemný dokument, vyjadřující obsah právních norem jako pravidel lidského chování.“ (V. Knapp)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Právo kontinentální</a:t>
            </a:r>
          </a:p>
          <a:p>
            <a:pPr lvl="2">
              <a:lnSpc>
                <a:spcPct val="90000"/>
              </a:lnSpc>
            </a:pPr>
            <a:r>
              <a:rPr lang="cs-CZ" sz="1800"/>
              <a:t>Právo ČR</a:t>
            </a:r>
          </a:p>
          <a:p>
            <a:pPr>
              <a:lnSpc>
                <a:spcPct val="90000"/>
              </a:lnSpc>
            </a:pPr>
            <a:r>
              <a:rPr lang="cs-CZ" sz="2400"/>
              <a:t>Právo nepsané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Tradiční právní systémy (Afrika)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Mezinárodní právo (právní obyčeje)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Anglosaský právní systém „common law“¨- </a:t>
            </a:r>
            <a:r>
              <a:rPr lang="cs-CZ" sz="2000" b="1"/>
              <a:t>původně </a:t>
            </a:r>
            <a:r>
              <a:rPr lang="cs-CZ" sz="2000"/>
              <a:t>právní obyčeje, dnes – marginální význam, dominují právní předpisy (tzv. statutes, bills) a „case law“ (judikatura)</a:t>
            </a:r>
          </a:p>
          <a:p>
            <a:pPr lvl="1">
              <a:lnSpc>
                <a:spcPct val="90000"/>
              </a:lnSpc>
            </a:pPr>
            <a:endParaRPr lang="cs-CZ" sz="2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Prameny práva - definice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/>
              <a:t>a) vnější forma PN </a:t>
            </a:r>
            <a:r>
              <a:rPr lang="cs-CZ" altLang="ja-JP"/>
              <a:t>→ formální smysl</a:t>
            </a:r>
          </a:p>
          <a:p>
            <a:pPr>
              <a:lnSpc>
                <a:spcPct val="90000"/>
              </a:lnSpc>
            </a:pPr>
            <a:r>
              <a:rPr lang="cs-CZ" altLang="ja-JP"/>
              <a:t>b) zdroj obsahu norem → materiální smysl</a:t>
            </a:r>
          </a:p>
          <a:p>
            <a:pPr>
              <a:lnSpc>
                <a:spcPct val="90000"/>
              </a:lnSpc>
            </a:pPr>
            <a:r>
              <a:rPr lang="cs-CZ" altLang="ja-JP"/>
              <a:t>c) zdroj poznání práva → gnozeologický smysl (+ judikatura, literatura..)</a:t>
            </a:r>
          </a:p>
          <a:p>
            <a:pPr>
              <a:lnSpc>
                <a:spcPct val="90000"/>
              </a:lnSpc>
            </a:pPr>
            <a:r>
              <a:rPr lang="cs-CZ" altLang="ja-JP"/>
              <a:t>K zapamatování:</a:t>
            </a:r>
          </a:p>
          <a:p>
            <a:pPr lvl="1">
              <a:lnSpc>
                <a:spcPct val="90000"/>
              </a:lnSpc>
            </a:pPr>
            <a:r>
              <a:rPr lang="cs-CZ" altLang="ja-JP"/>
              <a:t>Formální prameny práva (kde platné právo najdu?)</a:t>
            </a:r>
          </a:p>
          <a:p>
            <a:pPr lvl="1">
              <a:lnSpc>
                <a:spcPct val="90000"/>
              </a:lnSpc>
            </a:pPr>
            <a:r>
              <a:rPr lang="cs-CZ" altLang="ja-JP"/>
              <a:t>Materiální prameny práva (z čeho právo vzniklo?)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Formální prameny práva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Formy, ve kterých se nalézá platné právo</a:t>
            </a:r>
          </a:p>
          <a:p>
            <a:r>
              <a:rPr lang="cs-CZ"/>
              <a:t>Dělení</a:t>
            </a:r>
          </a:p>
          <a:p>
            <a:pPr lvl="1"/>
            <a:r>
              <a:rPr lang="cs-CZ"/>
              <a:t>1) PRÁVNÍ OBYČEJ</a:t>
            </a:r>
          </a:p>
          <a:p>
            <a:pPr lvl="1"/>
            <a:r>
              <a:rPr lang="cs-CZ"/>
              <a:t>2) NORMATIVNÍ SMLOUVA</a:t>
            </a:r>
          </a:p>
          <a:p>
            <a:pPr lvl="1"/>
            <a:r>
              <a:rPr lang="cs-CZ"/>
              <a:t>3) SOUDNÍ / SPRÁVNÍ PRECEDENS</a:t>
            </a:r>
          </a:p>
          <a:p>
            <a:pPr lvl="1"/>
            <a:r>
              <a:rPr lang="cs-CZ"/>
              <a:t>4) NORMATIVNÍ PRÁVNÍ AKT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Právní obyčej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cs-CZ"/>
              <a:t>	nejstarší pramen práva, původně nepsané </a:t>
            </a:r>
          </a:p>
          <a:p>
            <a:pPr lvl="1"/>
            <a:r>
              <a:rPr lang="cs-CZ"/>
              <a:t>	opinio neccesitatis (iuris) + usus longaevus</a:t>
            </a:r>
          </a:p>
          <a:p>
            <a:pPr lvl="1"/>
            <a:r>
              <a:rPr lang="cs-CZ"/>
              <a:t>	znaky:	obecnost, uznání státu, vlastní 			právní síla, vynutitelnost</a:t>
            </a:r>
          </a:p>
          <a:p>
            <a:pPr lvl="1"/>
            <a:r>
              <a:rPr lang="cs-CZ"/>
              <a:t> odlišnost od </a:t>
            </a:r>
            <a:r>
              <a:rPr lang="cs-CZ" b="1"/>
              <a:t>zvyklostí</a:t>
            </a:r>
            <a:r>
              <a:rPr lang="cs-CZ"/>
              <a:t> (např. obchodní 	zvyklosti, ...) </a:t>
            </a:r>
          </a:p>
          <a:p>
            <a:pPr lvl="1"/>
            <a:r>
              <a:rPr lang="cs-CZ"/>
              <a:t>Dnes: tradiční právní systémy + mezinárodní právo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Normativní smlouva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vznik na základě konsenzu stran, jde o „právní úkon“, ale zároveň pramen práva </a:t>
            </a:r>
          </a:p>
          <a:p>
            <a:pPr lvl="1"/>
            <a:r>
              <a:rPr lang="cs-CZ"/>
              <a:t>Odlišnost od soukromoprávních a veřejnoprávních smluv</a:t>
            </a:r>
          </a:p>
          <a:p>
            <a:r>
              <a:rPr lang="cs-CZ"/>
              <a:t>především prameny mezinárodního práva smluvního, dále ve vnitrostátním právu kolektivní smlouvy (obligační x normativní část)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ja-JP"/>
              <a:t>Soudní (správní) precedenty</a:t>
            </a:r>
            <a:endParaRPr lang="cs-CZ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Jsou to individuální právní akty </a:t>
            </a:r>
          </a:p>
          <a:p>
            <a:pPr lvl="1"/>
            <a:r>
              <a:rPr lang="cs-CZ"/>
              <a:t>Hlavním účelem je řešit konkrétní subjektivní práva a povinnosti (právní případ)</a:t>
            </a:r>
          </a:p>
          <a:p>
            <a:r>
              <a:rPr lang="cs-CZ" altLang="ja-JP"/>
              <a:t>originalita + formální obecná závaznost </a:t>
            </a:r>
          </a:p>
          <a:p>
            <a:r>
              <a:rPr lang="cs-CZ" altLang="ja-JP"/>
              <a:t>ratio decidendi x obiter dictum</a:t>
            </a:r>
          </a:p>
          <a:p>
            <a:r>
              <a:rPr lang="cs-CZ" altLang="ja-JP"/>
              <a:t>principy aplikace: 	</a:t>
            </a:r>
          </a:p>
          <a:p>
            <a:pPr lvl="1"/>
            <a:r>
              <a:rPr lang="cs-CZ" altLang="ja-JP"/>
              <a:t>stare decisis</a:t>
            </a:r>
          </a:p>
          <a:p>
            <a:pPr lvl="1"/>
            <a:r>
              <a:rPr lang="cs-CZ" altLang="ja-JP"/>
              <a:t>argumentace rozdíly (metoda distinkce)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Normativní právní akty (NPA)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ja-JP"/>
              <a:t>rozhodnutí orgánu veřejné moci (legislativního orgánu), které obsahuje právní normy (tzn. akt vůle)</a:t>
            </a:r>
          </a:p>
          <a:p>
            <a:r>
              <a:rPr lang="cs-CZ" altLang="ja-JP"/>
              <a:t>nosič právních norem (médium právní  komunikace)</a:t>
            </a:r>
          </a:p>
          <a:p>
            <a:r>
              <a:rPr lang="cs-CZ" altLang="ja-JP"/>
              <a:t>typické pro kontinentální právní kulturu</a:t>
            </a:r>
          </a:p>
          <a:p>
            <a:r>
              <a:rPr lang="cs-CZ" altLang="ja-JP"/>
              <a:t>hierarchie právní síly/orgánu, který vydal </a:t>
            </a:r>
          </a:p>
          <a:p>
            <a:pPr lvl="1"/>
            <a:r>
              <a:rPr lang="cs-CZ"/>
              <a:t>Definice právní síly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Prameny práva v ČR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ja-JP" b="1" dirty="0"/>
              <a:t>NPA</a:t>
            </a:r>
            <a:r>
              <a:rPr lang="cs-CZ" altLang="ja-JP" dirty="0"/>
              <a:t> (nejfrekventovanější)</a:t>
            </a:r>
          </a:p>
          <a:p>
            <a:pPr lvl="2"/>
            <a:r>
              <a:rPr lang="cs-CZ" altLang="ja-JP" dirty="0"/>
              <a:t>tvorba kodexů (příklady</a:t>
            </a:r>
            <a:r>
              <a:rPr lang="cs-CZ" altLang="ja-JP" dirty="0" smtClean="0"/>
              <a:t>)</a:t>
            </a:r>
          </a:p>
          <a:p>
            <a:pPr lvl="3"/>
            <a:r>
              <a:rPr lang="cs-CZ" altLang="ja-JP" dirty="0" smtClean="0"/>
              <a:t>ABGB, ZGB, BGB…</a:t>
            </a:r>
          </a:p>
          <a:p>
            <a:pPr lvl="3"/>
            <a:r>
              <a:rPr lang="cs-CZ" altLang="ja-JP" dirty="0" smtClean="0"/>
              <a:t>Dnes: NOZ, trestní zákoník, správní řád…</a:t>
            </a:r>
            <a:endParaRPr lang="cs-CZ" altLang="ja-JP" dirty="0"/>
          </a:p>
          <a:p>
            <a:pPr lvl="2"/>
            <a:r>
              <a:rPr lang="cs-CZ" altLang="ja-JP" dirty="0"/>
              <a:t>typologie NPA dle kritéria orgánu</a:t>
            </a:r>
          </a:p>
          <a:p>
            <a:pPr lvl="3"/>
            <a:r>
              <a:rPr lang="cs-CZ" altLang="ja-JP" dirty="0"/>
              <a:t>Parlament ČR – zákonodárce, ústavodárce</a:t>
            </a:r>
          </a:p>
          <a:p>
            <a:pPr lvl="3"/>
            <a:r>
              <a:rPr lang="cs-CZ" altLang="ja-JP" dirty="0"/>
              <a:t>Vláda ČR – nařízení (čl. 78 Ústavy)</a:t>
            </a:r>
          </a:p>
          <a:p>
            <a:pPr lvl="3"/>
            <a:r>
              <a:rPr lang="cs-CZ" altLang="ja-JP" dirty="0"/>
              <a:t>Ministerstva a jiné správní úřady – vyhlášky (čl. 79 Ústavy)</a:t>
            </a:r>
          </a:p>
          <a:p>
            <a:pPr lvl="3"/>
            <a:r>
              <a:rPr lang="cs-CZ" altLang="ja-JP" dirty="0"/>
              <a:t>Zastupitelstva ÚSC (čl. 104 Ústavy) – vyhlášky obcí a krajů</a:t>
            </a:r>
          </a:p>
          <a:p>
            <a:pPr lvl="3"/>
            <a:r>
              <a:rPr lang="cs-CZ" altLang="ja-JP" dirty="0"/>
              <a:t>Rada obce a kraje – nařízení obce a kraje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Prameny práva v ČR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90663"/>
            <a:ext cx="8229600" cy="4530725"/>
          </a:xfrm>
        </p:spPr>
        <p:txBody>
          <a:bodyPr/>
          <a:lstStyle/>
          <a:p>
            <a:r>
              <a:rPr lang="cs-CZ" altLang="ja-JP" b="1"/>
              <a:t>Normativní smlouvy</a:t>
            </a:r>
          </a:p>
          <a:p>
            <a:pPr lvl="1"/>
            <a:r>
              <a:rPr lang="cs-CZ" altLang="ja-JP"/>
              <a:t>mezinárodní smlouvy podle čl. 10 Ústavy</a:t>
            </a:r>
          </a:p>
          <a:p>
            <a:pPr lvl="2"/>
            <a:r>
              <a:rPr lang="cs-CZ" altLang="ja-JP"/>
              <a:t>Postavení v právním řádu</a:t>
            </a:r>
          </a:p>
          <a:p>
            <a:pPr lvl="2"/>
            <a:r>
              <a:rPr lang="cs-CZ" altLang="ja-JP"/>
              <a:t>aplikační přednost před zákonem</a:t>
            </a:r>
          </a:p>
          <a:p>
            <a:pPr lvl="1"/>
            <a:r>
              <a:rPr lang="cs-CZ" altLang="ja-JP"/>
              <a:t>pojmové znaky MS podle čl. 10: </a:t>
            </a:r>
          </a:p>
          <a:p>
            <a:pPr lvl="2"/>
            <a:r>
              <a:rPr lang="cs-CZ" altLang="ja-JP"/>
              <a:t>ratifikace (souhlas Parlamentu ČR)</a:t>
            </a:r>
          </a:p>
          <a:p>
            <a:pPr lvl="2"/>
            <a:r>
              <a:rPr lang="cs-CZ" altLang="ja-JP"/>
              <a:t>vyhlášení (Sbírka mezinárodních smluv)</a:t>
            </a:r>
          </a:p>
          <a:p>
            <a:pPr lvl="2"/>
            <a:r>
              <a:rPr lang="cs-CZ" altLang="ja-JP"/>
              <a:t>Tzv. self-executing charakter</a:t>
            </a:r>
          </a:p>
          <a:p>
            <a:pPr lvl="1"/>
            <a:r>
              <a:rPr lang="cs-CZ"/>
              <a:t>Kolektivní smlouvy (§ 22 a násl. ZP)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Hierarchie pramenů práva ČR</a:t>
            </a:r>
            <a:br>
              <a:rPr lang="cs-CZ" sz="4000"/>
            </a:br>
            <a:r>
              <a:rPr lang="cs-CZ" sz="4000"/>
              <a:t>Právní předpisy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ja-JP" dirty="0"/>
              <a:t>Kritérium: právní síla právního předpisu</a:t>
            </a:r>
          </a:p>
          <a:p>
            <a:r>
              <a:rPr lang="cs-CZ" altLang="ja-JP" dirty="0"/>
              <a:t>definice:	</a:t>
            </a:r>
          </a:p>
          <a:p>
            <a:pPr lvl="1"/>
            <a:r>
              <a:rPr lang="cs-CZ" altLang="ja-JP" dirty="0"/>
              <a:t>schopnost právní normy být nadřazena (zrušovat) právní normu jinou → soulad právních norem </a:t>
            </a:r>
            <a:r>
              <a:rPr lang="cs-CZ" altLang="ja-JP" b="1" dirty="0"/>
              <a:t>nižší</a:t>
            </a:r>
            <a:r>
              <a:rPr lang="cs-CZ" altLang="ja-JP" dirty="0"/>
              <a:t> právní síly s normami </a:t>
            </a:r>
            <a:r>
              <a:rPr lang="cs-CZ" altLang="ja-JP" b="1" dirty="0"/>
              <a:t>vyšší</a:t>
            </a:r>
            <a:r>
              <a:rPr lang="cs-CZ" altLang="ja-JP" dirty="0"/>
              <a:t> právní síly </a:t>
            </a:r>
          </a:p>
          <a:p>
            <a:r>
              <a:rPr lang="cs-CZ" altLang="ja-JP" dirty="0"/>
              <a:t>Je odvozena z charakteru NPA</a:t>
            </a:r>
          </a:p>
          <a:p>
            <a:pPr lvl="1"/>
            <a:r>
              <a:rPr lang="cs-CZ" dirty="0"/>
              <a:t>Forma (zákon, vyhláška, ústavní zákon…)</a:t>
            </a:r>
          </a:p>
          <a:p>
            <a:pPr lvl="1"/>
            <a:r>
              <a:rPr lang="cs-CZ" dirty="0"/>
              <a:t>Orgán (Parlament, vláda, ministerstvo…)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Organizační informace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800" dirty="0"/>
              <a:t>Literatura</a:t>
            </a:r>
          </a:p>
          <a:p>
            <a:r>
              <a:rPr lang="cs-CZ" sz="2400" dirty="0" err="1"/>
              <a:t>Harvánek</a:t>
            </a:r>
            <a:r>
              <a:rPr lang="cs-CZ" sz="2400" dirty="0"/>
              <a:t>, J. a kol. </a:t>
            </a:r>
            <a:r>
              <a:rPr lang="cs-CZ" sz="2400" dirty="0" smtClean="0"/>
              <a:t>Právní teorie. </a:t>
            </a:r>
            <a:r>
              <a:rPr lang="cs-CZ" sz="2400" dirty="0"/>
              <a:t>Plzeň: Vydavatelství a nakladatelství Aleš Čeněk, </a:t>
            </a:r>
            <a:r>
              <a:rPr lang="cs-CZ" sz="2400" dirty="0" smtClean="0"/>
              <a:t>2013 </a:t>
            </a:r>
            <a:r>
              <a:rPr lang="cs-CZ" sz="2400" b="1" dirty="0"/>
              <a:t>(POVINNÁ !!!)</a:t>
            </a:r>
            <a:r>
              <a:rPr lang="cs-CZ" sz="2400" dirty="0"/>
              <a:t> </a:t>
            </a:r>
          </a:p>
          <a:p>
            <a:r>
              <a:rPr lang="cs-CZ" sz="2400" dirty="0" smtClean="0"/>
              <a:t>VEČEŘA, Miloš, Jana DOSTÁLOVÁ, Jaromír HARVÁNEK a Drahomíra HOUBOVÁ. </a:t>
            </a:r>
            <a:r>
              <a:rPr lang="cs-CZ" sz="2400" i="1" dirty="0" smtClean="0"/>
              <a:t>Základy teorie práva : multimediální učební text</a:t>
            </a:r>
            <a:r>
              <a:rPr lang="cs-CZ" sz="2400" dirty="0" smtClean="0"/>
              <a:t>. Brno: Masarykova univerzita, 2014. 106 s. Edice multimediálních pomůcek </a:t>
            </a:r>
            <a:r>
              <a:rPr lang="cs-CZ" sz="2400" dirty="0" err="1" smtClean="0"/>
              <a:t>PrF</a:t>
            </a:r>
            <a:r>
              <a:rPr lang="cs-CZ" sz="2400" dirty="0" smtClean="0"/>
              <a:t> MU ; č. 47. ISBN 978-80-210-4683-2.</a:t>
            </a:r>
          </a:p>
          <a:p>
            <a:r>
              <a:rPr lang="cs-CZ" sz="2400" dirty="0" smtClean="0"/>
              <a:t>Škop</a:t>
            </a:r>
            <a:r>
              <a:rPr lang="cs-CZ" sz="2400" dirty="0"/>
              <a:t>, M., </a:t>
            </a:r>
            <a:r>
              <a:rPr lang="cs-CZ" sz="2400" dirty="0" err="1"/>
              <a:t>Macháč</a:t>
            </a:r>
            <a:r>
              <a:rPr lang="cs-CZ" sz="2400" dirty="0"/>
              <a:t>, P. Základy právní nauky. Praha: </a:t>
            </a:r>
            <a:r>
              <a:rPr lang="cs-CZ" sz="2400" dirty="0" err="1"/>
              <a:t>Wolters</a:t>
            </a:r>
            <a:r>
              <a:rPr lang="cs-CZ" sz="2400" dirty="0"/>
              <a:t> </a:t>
            </a:r>
            <a:r>
              <a:rPr lang="cs-CZ" sz="2400" dirty="0" err="1"/>
              <a:t>Kluwer</a:t>
            </a:r>
            <a:endParaRPr lang="cs-CZ" sz="2400" dirty="0"/>
          </a:p>
          <a:p>
            <a:r>
              <a:rPr lang="cs-CZ" sz="2400" dirty="0"/>
              <a:t>Způsob ukončení: zkouška</a:t>
            </a:r>
          </a:p>
          <a:p>
            <a:endParaRPr lang="cs-CZ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Hierarchie pramenů práva ČR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/>
              <a:t>NPA vyšší právní síly (zákonné, primární)</a:t>
            </a:r>
          </a:p>
          <a:p>
            <a:pPr lvl="1"/>
            <a:r>
              <a:rPr lang="cs-CZ" sz="2400"/>
              <a:t>Ústavní zákon (Ústava atd.), zákon, zákonné opatření</a:t>
            </a:r>
          </a:p>
          <a:p>
            <a:r>
              <a:rPr lang="cs-CZ" sz="2800"/>
              <a:t>NPA nižší právní síly (podzákonné, sekundární)</a:t>
            </a:r>
          </a:p>
          <a:p>
            <a:pPr lvl="1"/>
            <a:r>
              <a:rPr lang="cs-CZ" sz="2400"/>
              <a:t>Nařízení vlády (čl. 78 Ústavy)</a:t>
            </a:r>
          </a:p>
          <a:p>
            <a:pPr lvl="1"/>
            <a:r>
              <a:rPr lang="cs-CZ" sz="2400"/>
              <a:t>vyhláška ÚSÚ (čl. 79 odst. 3 Ústavy) </a:t>
            </a:r>
          </a:p>
          <a:p>
            <a:pPr lvl="1"/>
            <a:r>
              <a:rPr lang="cs-CZ" sz="2400"/>
              <a:t>vyhlášky obcí a krajů v samostatné působnosti (čl. 104 odst. 3 Ústavy)</a:t>
            </a:r>
          </a:p>
          <a:p>
            <a:pPr lvl="1"/>
            <a:r>
              <a:rPr lang="cs-CZ" sz="2400"/>
              <a:t>Nařízení obcí a krajů v přenesené působnosti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Hierarchie pramenů práva ČR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37088"/>
          </a:xfrm>
        </p:spPr>
        <p:txBody>
          <a:bodyPr/>
          <a:lstStyle/>
          <a:p>
            <a:r>
              <a:rPr lang="cs-CZ" altLang="ja-JP" sz="2800"/>
              <a:t>kritérium zmocnění</a:t>
            </a:r>
          </a:p>
          <a:p>
            <a:pPr lvl="1"/>
            <a:r>
              <a:rPr lang="cs-CZ" altLang="ja-JP" sz="2400"/>
              <a:t>a)	originální (=původní) </a:t>
            </a:r>
          </a:p>
          <a:p>
            <a:pPr lvl="2"/>
            <a:r>
              <a:rPr lang="cs-CZ" altLang="ja-JP" sz="2000"/>
              <a:t>jejich tvůrcem je </a:t>
            </a:r>
            <a:r>
              <a:rPr lang="cs-CZ" altLang="ja-JP" sz="2000" b="1"/>
              <a:t>moc zákonodárná</a:t>
            </a:r>
            <a:r>
              <a:rPr lang="cs-CZ" altLang="ja-JP" sz="2000"/>
              <a:t> </a:t>
            </a:r>
          </a:p>
          <a:p>
            <a:pPr lvl="2"/>
            <a:r>
              <a:rPr lang="cs-CZ" altLang="ja-JP" sz="2000"/>
              <a:t>všechny zákonné NPA (vyšší právní síly)</a:t>
            </a:r>
          </a:p>
          <a:p>
            <a:pPr lvl="2"/>
            <a:r>
              <a:rPr lang="cs-CZ" altLang="ja-JP" sz="2000"/>
              <a:t>obecně závazné vyhlášky obcí a krajů SP </a:t>
            </a:r>
          </a:p>
          <a:p>
            <a:pPr lvl="1"/>
            <a:r>
              <a:rPr lang="cs-CZ" altLang="ja-JP" sz="2400"/>
              <a:t>b)	derivativní (=odvozené) </a:t>
            </a:r>
          </a:p>
          <a:p>
            <a:pPr lvl="2"/>
            <a:r>
              <a:rPr lang="cs-CZ" altLang="ja-JP" sz="2000"/>
              <a:t>jejich tvůrcem jsou </a:t>
            </a:r>
            <a:r>
              <a:rPr lang="cs-CZ" altLang="ja-JP" sz="2000" b="1"/>
              <a:t>orgány veřejné správy</a:t>
            </a:r>
            <a:endParaRPr lang="cs-CZ" sz="2000" b="1"/>
          </a:p>
          <a:p>
            <a:pPr lvl="2"/>
            <a:r>
              <a:rPr lang="cs-CZ" altLang="ja-JP" sz="2000"/>
              <a:t>nařízení vlády, rozhodnutí prezidenta republiky obecně normativní povahy, právní předpisy ministerstev a jiných správních úřadů, nařízení obcí a krajů v přenesené působnosti </a:t>
            </a:r>
          </a:p>
          <a:p>
            <a:pPr lvl="2"/>
            <a:r>
              <a:rPr lang="cs-CZ" altLang="ja-JP" sz="2000"/>
              <a:t>secundum et intra legem, na základě </a:t>
            </a:r>
            <a:r>
              <a:rPr lang="cs-CZ" altLang="ja-JP" sz="2000" u="sng"/>
              <a:t>zmocnění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Právo EU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1800" dirty="0"/>
              <a:t>Primární právo </a:t>
            </a:r>
          </a:p>
          <a:p>
            <a:pPr lvl="1">
              <a:lnSpc>
                <a:spcPct val="80000"/>
              </a:lnSpc>
            </a:pPr>
            <a:r>
              <a:rPr lang="cs-CZ" sz="1600" dirty="0"/>
              <a:t>Součást mezinárodního práva veřejného</a:t>
            </a:r>
          </a:p>
          <a:p>
            <a:pPr lvl="1">
              <a:lnSpc>
                <a:spcPct val="80000"/>
              </a:lnSpc>
            </a:pPr>
            <a:r>
              <a:rPr lang="cs-CZ" sz="1600" dirty="0"/>
              <a:t>Všechny zakládací smlouvy</a:t>
            </a:r>
          </a:p>
          <a:p>
            <a:pPr lvl="2">
              <a:lnSpc>
                <a:spcPct val="80000"/>
              </a:lnSpc>
            </a:pPr>
            <a:r>
              <a:rPr lang="cs-CZ" sz="1400" dirty="0"/>
              <a:t>Římské smlouvy (50. léta – ESUO)</a:t>
            </a:r>
          </a:p>
          <a:p>
            <a:pPr lvl="2">
              <a:lnSpc>
                <a:spcPct val="80000"/>
              </a:lnSpc>
            </a:pPr>
            <a:r>
              <a:rPr lang="cs-CZ" sz="1400" dirty="0"/>
              <a:t>Smlouva o Evropských společenstvích (SES) </a:t>
            </a:r>
          </a:p>
          <a:p>
            <a:pPr lvl="2">
              <a:lnSpc>
                <a:spcPct val="80000"/>
              </a:lnSpc>
            </a:pPr>
            <a:r>
              <a:rPr lang="cs-CZ" sz="1400" dirty="0"/>
              <a:t>Smlouva o EU (1992)</a:t>
            </a:r>
          </a:p>
          <a:p>
            <a:pPr lvl="2">
              <a:lnSpc>
                <a:spcPct val="80000"/>
              </a:lnSpc>
            </a:pPr>
            <a:r>
              <a:rPr lang="cs-CZ" sz="1400" dirty="0"/>
              <a:t>Smlouva o fungování </a:t>
            </a:r>
            <a:r>
              <a:rPr lang="cs-CZ" sz="1400" dirty="0" smtClean="0"/>
              <a:t>EU (SFEU)</a:t>
            </a:r>
            <a:endParaRPr lang="cs-CZ" sz="1400" dirty="0"/>
          </a:p>
          <a:p>
            <a:pPr lvl="2">
              <a:lnSpc>
                <a:spcPct val="80000"/>
              </a:lnSpc>
            </a:pPr>
            <a:r>
              <a:rPr lang="cs-CZ" sz="1400" dirty="0"/>
              <a:t>Lisabonská smlouva (</a:t>
            </a:r>
            <a:r>
              <a:rPr lang="cs-CZ" sz="1400" dirty="0" err="1"/>
              <a:t>vyhl</a:t>
            </a:r>
            <a:r>
              <a:rPr lang="cs-CZ" sz="1400" dirty="0"/>
              <a:t>. pod č. 111/2009 Sb. m.s.)</a:t>
            </a:r>
          </a:p>
          <a:p>
            <a:pPr>
              <a:lnSpc>
                <a:spcPct val="80000"/>
              </a:lnSpc>
            </a:pPr>
            <a:r>
              <a:rPr lang="cs-CZ" sz="1800" dirty="0"/>
              <a:t>Sekundární právo</a:t>
            </a:r>
          </a:p>
          <a:p>
            <a:pPr lvl="1">
              <a:lnSpc>
                <a:spcPct val="80000"/>
              </a:lnSpc>
            </a:pPr>
            <a:r>
              <a:rPr lang="cs-CZ" sz="1600" dirty="0"/>
              <a:t>Směrnice</a:t>
            </a:r>
          </a:p>
          <a:p>
            <a:pPr lvl="1">
              <a:lnSpc>
                <a:spcPct val="80000"/>
              </a:lnSpc>
            </a:pPr>
            <a:r>
              <a:rPr lang="cs-CZ" sz="1600" dirty="0"/>
              <a:t>Nařízení </a:t>
            </a:r>
          </a:p>
          <a:p>
            <a:pPr lvl="1">
              <a:lnSpc>
                <a:spcPct val="80000"/>
              </a:lnSpc>
            </a:pPr>
            <a:r>
              <a:rPr lang="cs-CZ" sz="1600" dirty="0"/>
              <a:t>Rozhodnutí dalších orgánů EU </a:t>
            </a:r>
          </a:p>
          <a:p>
            <a:pPr lvl="1">
              <a:lnSpc>
                <a:spcPct val="80000"/>
              </a:lnSpc>
            </a:pPr>
            <a:r>
              <a:rPr lang="cs-CZ" sz="1600" dirty="0"/>
              <a:t>Doporučení </a:t>
            </a:r>
          </a:p>
          <a:p>
            <a:pPr lvl="1">
              <a:lnSpc>
                <a:spcPct val="80000"/>
              </a:lnSpc>
            </a:pPr>
            <a:r>
              <a:rPr lang="cs-CZ" sz="1600" dirty="0"/>
              <a:t>Stanoviska</a:t>
            </a:r>
          </a:p>
          <a:p>
            <a:pPr>
              <a:lnSpc>
                <a:spcPct val="80000"/>
              </a:lnSpc>
            </a:pPr>
            <a:r>
              <a:rPr lang="cs-CZ" sz="1800" dirty="0"/>
              <a:t>Judikatura soudů EU</a:t>
            </a:r>
          </a:p>
          <a:p>
            <a:pPr lvl="1">
              <a:lnSpc>
                <a:spcPct val="80000"/>
              </a:lnSpc>
            </a:pPr>
            <a:r>
              <a:rPr lang="cs-CZ" sz="1600" dirty="0"/>
              <a:t>ESD (Soudní dvůr EU)</a:t>
            </a:r>
          </a:p>
          <a:p>
            <a:pPr lvl="1">
              <a:lnSpc>
                <a:spcPct val="80000"/>
              </a:lnSpc>
            </a:pPr>
            <a:r>
              <a:rPr lang="cs-CZ" sz="1600" dirty="0"/>
              <a:t>Tribunál</a:t>
            </a:r>
          </a:p>
          <a:p>
            <a:pPr lvl="1">
              <a:lnSpc>
                <a:spcPct val="80000"/>
              </a:lnSpc>
            </a:pPr>
            <a:r>
              <a:rPr lang="cs-CZ" sz="1600" dirty="0"/>
              <a:t>Tribunál pro veřejnou službu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Další prameny práva ČR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Obecné právní zásady (právní principy)</a:t>
            </a:r>
          </a:p>
          <a:p>
            <a:r>
              <a:rPr lang="cs-CZ"/>
              <a:t>Kasační nálezy Ústavního soudu při abstraktní kontrole ústavnosti norem (tzv. negativní zákonodárná pravomoc)</a:t>
            </a:r>
          </a:p>
          <a:p>
            <a:r>
              <a:rPr lang="cs-CZ"/>
              <a:t>Ustálená judikatura vrcholných justičních orgánů (NS, NSS, ÚS)</a:t>
            </a:r>
          </a:p>
          <a:p>
            <a:r>
              <a:rPr lang="cs-CZ"/>
              <a:t>Judikatura mezinárodních soudních institucí (ESD, ESLP, apod.). </a:t>
            </a:r>
          </a:p>
          <a:p>
            <a:pPr>
              <a:buFont typeface="Wingdings" pitchFamily="2" charset="2"/>
              <a:buNone/>
            </a:pPr>
            <a:endParaRPr lang="cs-CZ"/>
          </a:p>
          <a:p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349500"/>
            <a:ext cx="8229600" cy="503238"/>
          </a:xfrm>
        </p:spPr>
        <p:txBody>
          <a:bodyPr/>
          <a:lstStyle/>
          <a:p>
            <a:r>
              <a:rPr lang="cs-CZ" sz="4000"/>
              <a:t>Děkuji za pozornost.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 flipH="1">
            <a:off x="0" y="6453188"/>
            <a:ext cx="177800" cy="7143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cs-CZ" sz="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Co je to právo?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dirty="0"/>
              <a:t>Odlišení práva:</a:t>
            </a:r>
          </a:p>
          <a:p>
            <a:pPr lvl="1"/>
            <a:r>
              <a:rPr lang="cs-CZ" sz="2400" dirty="0"/>
              <a:t>Daného z povahy lidského bytí (tzn. od přírody, od Boha, od rozumu…)  = </a:t>
            </a:r>
            <a:r>
              <a:rPr lang="cs-CZ" sz="2400" b="1" dirty="0"/>
              <a:t>přirozené právo</a:t>
            </a:r>
          </a:p>
          <a:p>
            <a:pPr lvl="1"/>
            <a:r>
              <a:rPr lang="cs-CZ" sz="2400" dirty="0"/>
              <a:t>Stanoveného lidmi pro lidi = </a:t>
            </a:r>
            <a:r>
              <a:rPr lang="cs-CZ" sz="2400" b="1" dirty="0"/>
              <a:t>pozitivní právo</a:t>
            </a:r>
          </a:p>
          <a:p>
            <a:r>
              <a:rPr lang="cs-CZ" sz="2800" dirty="0"/>
              <a:t>Vzájemný vztah</a:t>
            </a:r>
          </a:p>
          <a:p>
            <a:pPr lvl="1"/>
            <a:r>
              <a:rPr lang="cs-CZ" sz="2400" dirty="0"/>
              <a:t>Přirozené právo se projevuje skrze právo pozitivní, které je uznává (viz např. preambule Ústavy ČR)</a:t>
            </a:r>
          </a:p>
          <a:p>
            <a:pPr lvl="1"/>
            <a:r>
              <a:rPr lang="cs-CZ" sz="2400" dirty="0"/>
              <a:t>Přirozené právo se projevuje skrze principy právního řádu (často nepsané</a:t>
            </a:r>
            <a:r>
              <a:rPr lang="cs-CZ" sz="2400" dirty="0" smtClean="0"/>
              <a:t>)</a:t>
            </a:r>
          </a:p>
          <a:p>
            <a:pPr lvl="2"/>
            <a:r>
              <a:rPr lang="cs-CZ" sz="2000" dirty="0" err="1" smtClean="0"/>
              <a:t>Pozitivizace</a:t>
            </a:r>
            <a:r>
              <a:rPr lang="cs-CZ" sz="2000" dirty="0" smtClean="0"/>
              <a:t> přirozeného práva</a:t>
            </a:r>
            <a:endParaRPr lang="cs-CZ" sz="2000" dirty="0"/>
          </a:p>
          <a:p>
            <a:pPr lvl="1">
              <a:buFont typeface="Wingdings" pitchFamily="2" charset="2"/>
              <a:buNone/>
            </a:pPr>
            <a:endParaRPr lang="cs-CZ" sz="2400" b="1" dirty="0"/>
          </a:p>
          <a:p>
            <a:endParaRPr lang="cs-CZ" sz="2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Co je to právo I.?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ja-JP" sz="2800"/>
              <a:t>je to společenský jev </a:t>
            </a:r>
          </a:p>
          <a:p>
            <a:r>
              <a:rPr lang="cs-CZ" altLang="ja-JP" sz="2800"/>
              <a:t>normativní systém, má vztah k realitě</a:t>
            </a:r>
          </a:p>
          <a:p>
            <a:r>
              <a:rPr lang="cs-CZ" altLang="ja-JP" sz="2800"/>
              <a:t>stručné vymezení fenoménu práva:</a:t>
            </a:r>
          </a:p>
          <a:p>
            <a:pPr lvl="1"/>
            <a:r>
              <a:rPr lang="cs-CZ" altLang="ja-JP" sz="2400"/>
              <a:t>diskuze na téma Co je právo? Kde ho najdeme?</a:t>
            </a:r>
          </a:p>
          <a:p>
            <a:r>
              <a:rPr lang="cs-CZ" altLang="ja-JP" sz="2800"/>
              <a:t>odlišenost:	</a:t>
            </a:r>
          </a:p>
          <a:p>
            <a:pPr lvl="1"/>
            <a:r>
              <a:rPr lang="cs-CZ" altLang="ja-JP" sz="2400"/>
              <a:t>právo = systém všeobecně závazných a státem vynutitelných pravidel chování (objektivní smysl) = </a:t>
            </a:r>
            <a:r>
              <a:rPr lang="cs-CZ" altLang="ja-JP" sz="2400" b="1"/>
              <a:t>objektivní právo </a:t>
            </a:r>
            <a:r>
              <a:rPr lang="cs-CZ" altLang="ja-JP" sz="2400"/>
              <a:t>(tvoří systém práva, právní řád)</a:t>
            </a:r>
          </a:p>
          <a:p>
            <a:pPr lvl="1"/>
            <a:r>
              <a:rPr lang="cs-CZ" altLang="ja-JP" sz="2400"/>
              <a:t>Právo = oprávnění k něčemu (subjektivní smysl) = </a:t>
            </a:r>
            <a:r>
              <a:rPr lang="cs-CZ" altLang="ja-JP" sz="2400" b="1"/>
              <a:t>subjektivní právo</a:t>
            </a:r>
            <a:endParaRPr lang="cs-CZ" sz="2400"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Struktura právního řádu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ja-JP" dirty="0"/>
              <a:t>právní </a:t>
            </a:r>
            <a:r>
              <a:rPr lang="cs-CZ" altLang="ja-JP" dirty="0" smtClean="0"/>
              <a:t>norma</a:t>
            </a:r>
            <a:endParaRPr lang="cs-CZ" altLang="ja-JP" dirty="0"/>
          </a:p>
          <a:p>
            <a:r>
              <a:rPr lang="cs-CZ" altLang="ja-JP" dirty="0"/>
              <a:t>právní institut</a:t>
            </a:r>
          </a:p>
          <a:p>
            <a:r>
              <a:rPr lang="cs-CZ" altLang="ja-JP" dirty="0"/>
              <a:t>právní odvětví </a:t>
            </a:r>
          </a:p>
          <a:p>
            <a:r>
              <a:rPr lang="cs-CZ" altLang="ja-JP" dirty="0"/>
              <a:t>právní řád</a:t>
            </a:r>
          </a:p>
          <a:p>
            <a:r>
              <a:rPr lang="cs-CZ" altLang="ja-JP" dirty="0"/>
              <a:t>POZOR – právní principy jako zvláštní normativy jsou rovněž chápány jako součást právního řádu, ačkoliv nejsou standardními právními </a:t>
            </a:r>
            <a:r>
              <a:rPr lang="cs-CZ" altLang="ja-JP" dirty="0" smtClean="0"/>
              <a:t>normami (! Nemusí být psané) 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Předmět teorie práva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ja-JP" sz="2800"/>
              <a:t>TP zkoumá problémy společné celému právu, definuje pojmy společné pro všechna právní odvětví, definuje základní teoretické pojmy a vztahy</a:t>
            </a:r>
          </a:p>
          <a:p>
            <a:r>
              <a:rPr lang="cs-CZ" altLang="ja-JP" sz="2800"/>
              <a:t>1)	Co je to právo? = problém struktury práva</a:t>
            </a:r>
          </a:p>
          <a:p>
            <a:r>
              <a:rPr lang="cs-CZ" altLang="ja-JP" sz="2800"/>
              <a:t>2)	Jak lze právo poznat? = problém metody </a:t>
            </a:r>
          </a:p>
          <a:p>
            <a:r>
              <a:rPr lang="cs-CZ" altLang="ja-JP" sz="2800"/>
              <a:t>3)	Jak lze právo popsat a vysvětlit? = problém právních dogmat (pojmosloví)</a:t>
            </a:r>
          </a:p>
          <a:p>
            <a:pPr>
              <a:buFont typeface="Wingdings" pitchFamily="2" charset="2"/>
              <a:buNone/>
            </a:pPr>
            <a:endParaRPr lang="cs-CZ"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Teorie práva a ostatní právní vědy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ja-JP"/>
              <a:t>další právní vědy:</a:t>
            </a:r>
          </a:p>
          <a:p>
            <a:pPr lvl="1">
              <a:lnSpc>
                <a:spcPct val="90000"/>
              </a:lnSpc>
            </a:pPr>
            <a:r>
              <a:rPr lang="cs-CZ" altLang="ja-JP"/>
              <a:t>právní dogmatika (exegeze), právní sociologie, právní  politika, právní psychologie, právní logika, teorie legislativy, právní lingvistika, právní historie, právní etnografie apod.</a:t>
            </a:r>
          </a:p>
          <a:p>
            <a:pPr>
              <a:lnSpc>
                <a:spcPct val="90000"/>
              </a:lnSpc>
            </a:pPr>
            <a:r>
              <a:rPr lang="cs-CZ" altLang="ja-JP"/>
              <a:t>členění věd dle právních odvětví </a:t>
            </a:r>
          </a:p>
          <a:p>
            <a:pPr lvl="1">
              <a:lnSpc>
                <a:spcPct val="90000"/>
              </a:lnSpc>
            </a:pPr>
            <a:r>
              <a:rPr lang="cs-CZ" altLang="ja-JP"/>
              <a:t>civilistika, administrativistika, věda trestního práva, věda finančního práva, konstitucionalistika, věda mezinárodního práva…</a:t>
            </a:r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Právo a jiné normativní systémy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ja-JP" sz="2800"/>
              <a:t>odlišnost od jiných normativních systémů (morálka, náboženství, politika, sport, etiketa...) spočívá v následujících aspektech:</a:t>
            </a:r>
          </a:p>
          <a:p>
            <a:pPr lvl="1"/>
            <a:r>
              <a:rPr lang="cs-CZ" altLang="ja-JP" sz="2400"/>
              <a:t>zvláštní forma </a:t>
            </a:r>
          </a:p>
          <a:p>
            <a:pPr lvl="2"/>
            <a:r>
              <a:rPr lang="cs-CZ" altLang="ja-JP" sz="2000"/>
              <a:t>Viz k tomu formální prameny práva </a:t>
            </a:r>
          </a:p>
          <a:p>
            <a:pPr lvl="1"/>
            <a:r>
              <a:rPr lang="cs-CZ" altLang="ja-JP" sz="2400"/>
              <a:t>obecná závaznost</a:t>
            </a:r>
          </a:p>
          <a:p>
            <a:pPr lvl="2"/>
            <a:r>
              <a:rPr lang="cs-CZ" altLang="ja-JP" sz="2000"/>
              <a:t>Nezávislost na konsensu adresáta s obsahem normy</a:t>
            </a:r>
          </a:p>
          <a:p>
            <a:pPr lvl="1"/>
            <a:r>
              <a:rPr lang="cs-CZ" altLang="ja-JP" sz="2400"/>
              <a:t>uplatnění státního donucení</a:t>
            </a:r>
          </a:p>
          <a:p>
            <a:pPr lvl="2"/>
            <a:r>
              <a:rPr lang="cs-CZ" sz="2000"/>
              <a:t>Vynutitelnost/vymahatelnost práva</a:t>
            </a:r>
          </a:p>
          <a:p>
            <a:pPr lvl="2"/>
            <a:r>
              <a:rPr lang="cs-CZ" sz="2000"/>
              <a:t>Sankcionovatelnost porušování právních norem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Charakter práva jako systému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Otevřenost</a:t>
            </a:r>
          </a:p>
          <a:p>
            <a:r>
              <a:rPr lang="cs-CZ"/>
              <a:t>Dynamičnost</a:t>
            </a:r>
          </a:p>
          <a:p>
            <a:r>
              <a:rPr lang="cs-CZ"/>
              <a:t>Cílenost</a:t>
            </a:r>
          </a:p>
          <a:p>
            <a:r>
              <a:rPr lang="cs-CZ"/>
              <a:t>„Účel je stvořitelem veškerého práva (Jhering)“</a:t>
            </a:r>
          </a:p>
          <a:p>
            <a:pPr lvl="1"/>
            <a:r>
              <a:rPr lang="cs-CZ"/>
              <a:t>Vazba na materiální prameny práva (společenské zájmy, potřeby a hodnoty)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áhy">
  <a:themeElements>
    <a:clrScheme name="Váhy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Váhy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áhy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áhy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291</TotalTime>
  <Words>1057</Words>
  <Application>Microsoft Office PowerPoint</Application>
  <PresentationFormat>Předvádění na obrazovce (4:3)</PresentationFormat>
  <Paragraphs>177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Váhy</vt:lpstr>
      <vt:lpstr>Přednáška č. I. PRÁVNÍ NAUKA</vt:lpstr>
      <vt:lpstr>Organizační informace </vt:lpstr>
      <vt:lpstr>Co je to právo?</vt:lpstr>
      <vt:lpstr>Co je to právo I.?</vt:lpstr>
      <vt:lpstr>Struktura právního řádu</vt:lpstr>
      <vt:lpstr>Předmět teorie práva</vt:lpstr>
      <vt:lpstr>Teorie práva a ostatní právní vědy</vt:lpstr>
      <vt:lpstr>Právo a jiné normativní systémy</vt:lpstr>
      <vt:lpstr>Charakter práva jako systému</vt:lpstr>
      <vt:lpstr>Forma práva</vt:lpstr>
      <vt:lpstr>Prameny práva - definice</vt:lpstr>
      <vt:lpstr>Formální prameny práva</vt:lpstr>
      <vt:lpstr>Právní obyčej</vt:lpstr>
      <vt:lpstr>Normativní smlouva</vt:lpstr>
      <vt:lpstr>Soudní (správní) precedenty</vt:lpstr>
      <vt:lpstr>Normativní právní akty (NPA)</vt:lpstr>
      <vt:lpstr>Prameny práva v ČR</vt:lpstr>
      <vt:lpstr>Prameny práva v ČR</vt:lpstr>
      <vt:lpstr>Hierarchie pramenů práva ČR Právní předpisy</vt:lpstr>
      <vt:lpstr>Hierarchie pramenů práva ČR</vt:lpstr>
      <vt:lpstr>Hierarchie pramenů práva ČR</vt:lpstr>
      <vt:lpstr>Právo EU</vt:lpstr>
      <vt:lpstr>Další prameny práva ČR</vt:lpstr>
      <vt:lpstr>Děkuji za pozornost.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č. I. TEORIE PRÁVA</dc:title>
  <dc:creator>Lenovo</dc:creator>
  <cp:lastModifiedBy>Lenovo</cp:lastModifiedBy>
  <cp:revision>15</cp:revision>
  <dcterms:created xsi:type="dcterms:W3CDTF">2011-09-11T21:28:28Z</dcterms:created>
  <dcterms:modified xsi:type="dcterms:W3CDTF">2016-09-18T19:13:30Z</dcterms:modified>
</cp:coreProperties>
</file>