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1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5123" name="Rectangle 3"/>
            <p:cNvSpPr>
              <a:spLocks noChangeArrowheads="1"/>
            </p:cNvSpPr>
            <p:nvPr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5124" name="Oval 4"/>
            <p:cNvSpPr>
              <a:spLocks noChangeArrowheads="1"/>
            </p:cNvSpPr>
            <p:nvPr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5125" name="Rectangle 5"/>
            <p:cNvSpPr>
              <a:spLocks noChangeArrowheads="1"/>
            </p:cNvSpPr>
            <p:nvPr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5126" name="Freeform 6"/>
            <p:cNvSpPr>
              <a:spLocks noEditPoints="1"/>
            </p:cNvSpPr>
            <p:nvPr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27" name="Rectangle 7"/>
            <p:cNvSpPr>
              <a:spLocks noChangeArrowheads="1"/>
            </p:cNvSpPr>
            <p:nvPr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5128" name="Rectangle 8"/>
            <p:cNvSpPr>
              <a:spLocks noChangeArrowheads="1"/>
            </p:cNvSpPr>
            <p:nvPr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5129" name="Rectangle 9"/>
            <p:cNvSpPr>
              <a:spLocks noChangeArrowheads="1"/>
            </p:cNvSpPr>
            <p:nvPr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5130" name="Rectangle 10"/>
            <p:cNvSpPr>
              <a:spLocks noChangeArrowheads="1"/>
            </p:cNvSpPr>
            <p:nvPr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5131" name="Rectangle 11"/>
            <p:cNvSpPr>
              <a:spLocks noChangeArrowheads="1"/>
            </p:cNvSpPr>
            <p:nvPr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5132" name="Freeform 12"/>
            <p:cNvSpPr>
              <a:spLocks/>
            </p:cNvSpPr>
            <p:nvPr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33" name="Freeform 13"/>
            <p:cNvSpPr>
              <a:spLocks/>
            </p:cNvSpPr>
            <p:nvPr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34" name="Freeform 14"/>
            <p:cNvSpPr>
              <a:spLocks/>
            </p:cNvSpPr>
            <p:nvPr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35" name="Freeform 15"/>
            <p:cNvSpPr>
              <a:spLocks/>
            </p:cNvSpPr>
            <p:nvPr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36" name="Freeform 16"/>
            <p:cNvSpPr>
              <a:spLocks/>
            </p:cNvSpPr>
            <p:nvPr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37" name="Freeform 17"/>
            <p:cNvSpPr>
              <a:spLocks noEditPoints="1"/>
            </p:cNvSpPr>
            <p:nvPr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38" name="Freeform 18"/>
            <p:cNvSpPr>
              <a:spLocks noEditPoints="1"/>
            </p:cNvSpPr>
            <p:nvPr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39" name="Freeform 19"/>
            <p:cNvSpPr>
              <a:spLocks/>
            </p:cNvSpPr>
            <p:nvPr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40" name="Freeform 20"/>
            <p:cNvSpPr>
              <a:spLocks noEditPoints="1"/>
            </p:cNvSpPr>
            <p:nvPr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41" name="Freeform 21"/>
            <p:cNvSpPr>
              <a:spLocks noEditPoints="1"/>
            </p:cNvSpPr>
            <p:nvPr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42" name="Freeform 22"/>
            <p:cNvSpPr>
              <a:spLocks noEditPoints="1"/>
            </p:cNvSpPr>
            <p:nvPr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43" name="Freeform 23"/>
            <p:cNvSpPr>
              <a:spLocks/>
            </p:cNvSpPr>
            <p:nvPr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44" name="Freeform 24"/>
            <p:cNvSpPr>
              <a:spLocks noEditPoints="1"/>
            </p:cNvSpPr>
            <p:nvPr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45" name="Freeform 25"/>
            <p:cNvSpPr>
              <a:spLocks noEditPoints="1"/>
            </p:cNvSpPr>
            <p:nvPr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46" name="Freeform 26"/>
            <p:cNvSpPr>
              <a:spLocks noEditPoints="1"/>
            </p:cNvSpPr>
            <p:nvPr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47" name="Oval 27"/>
            <p:cNvSpPr>
              <a:spLocks noChangeArrowheads="1"/>
            </p:cNvSpPr>
            <p:nvPr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5148" name="Oval 28"/>
            <p:cNvSpPr>
              <a:spLocks noChangeArrowheads="1"/>
            </p:cNvSpPr>
            <p:nvPr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5149" name="Oval 29"/>
            <p:cNvSpPr>
              <a:spLocks noChangeArrowheads="1"/>
            </p:cNvSpPr>
            <p:nvPr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5150" name="Freeform 30"/>
            <p:cNvSpPr>
              <a:spLocks noEditPoints="1"/>
            </p:cNvSpPr>
            <p:nvPr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51" name="Freeform 31"/>
            <p:cNvSpPr>
              <a:spLocks noEditPoints="1"/>
            </p:cNvSpPr>
            <p:nvPr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52" name="Rectangle 32"/>
            <p:cNvSpPr>
              <a:spLocks noChangeArrowheads="1"/>
            </p:cNvSpPr>
            <p:nvPr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5153" name="Rectangle 33"/>
            <p:cNvSpPr>
              <a:spLocks noChangeArrowheads="1"/>
            </p:cNvSpPr>
            <p:nvPr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5154" name="AutoShape 34"/>
            <p:cNvSpPr>
              <a:spLocks noChangeArrowheads="1"/>
            </p:cNvSpPr>
            <p:nvPr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5155" name="Freeform 35"/>
            <p:cNvSpPr>
              <a:spLocks/>
            </p:cNvSpPr>
            <p:nvPr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56" name="Freeform 36"/>
            <p:cNvSpPr>
              <a:spLocks/>
            </p:cNvSpPr>
            <p:nvPr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157" name="Rectangle 37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158" name="Rectangle 3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159" name="Rectangle 3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5160" name="Rectangle 40"/>
          <p:cNvSpPr>
            <a:spLocks noGrp="1" noChangeArrowheads="1"/>
          </p:cNvSpPr>
          <p:nvPr>
            <p:ph type="ctrTitle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5161" name="Rectangle 4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2324A13-7A2C-4A6A-9983-568D43B6D1C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5BA093-DFBC-4751-8D3B-DBD41DAF16A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523E20-C9F7-4569-98A9-BFCD63C6305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6D0ECC-AEBF-488D-8ED2-82D15173998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06A575-3377-4D2D-9A48-FA210BE4AED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6B2505-4283-40C8-8BD3-33FB3A5B027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69D3C0-491E-4478-8A9D-78B55F4182D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AAA6C5-C182-45B8-974B-FDC96542138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A383D3-2FB5-4410-A3FA-504CA1A9934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E5A7A0-941E-424D-BDBE-E2BEF593DD6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8FB529-3500-4E06-96D8-76368BFBCBC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4099" name="Rectangle 3"/>
            <p:cNvSpPr>
              <a:spLocks noChangeArrowheads="1"/>
            </p:cNvSpPr>
            <p:nvPr userDrawn="1"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100" name="Oval 4"/>
            <p:cNvSpPr>
              <a:spLocks noChangeArrowheads="1"/>
            </p:cNvSpPr>
            <p:nvPr userDrawn="1"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101" name="Rectangle 5"/>
            <p:cNvSpPr>
              <a:spLocks noChangeArrowheads="1"/>
            </p:cNvSpPr>
            <p:nvPr userDrawn="1"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102" name="Freeform 6"/>
            <p:cNvSpPr>
              <a:spLocks noEditPoints="1"/>
            </p:cNvSpPr>
            <p:nvPr userDrawn="1"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103" name="Rectangle 7"/>
            <p:cNvSpPr>
              <a:spLocks noChangeArrowheads="1"/>
            </p:cNvSpPr>
            <p:nvPr userDrawn="1"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104" name="Rectangle 8"/>
            <p:cNvSpPr>
              <a:spLocks noChangeArrowheads="1"/>
            </p:cNvSpPr>
            <p:nvPr userDrawn="1"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105" name="Rectangle 9"/>
            <p:cNvSpPr>
              <a:spLocks noChangeArrowheads="1"/>
            </p:cNvSpPr>
            <p:nvPr userDrawn="1"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106" name="Rectangle 10"/>
            <p:cNvSpPr>
              <a:spLocks noChangeArrowheads="1"/>
            </p:cNvSpPr>
            <p:nvPr userDrawn="1"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107" name="Rectangle 11"/>
            <p:cNvSpPr>
              <a:spLocks noChangeArrowheads="1"/>
            </p:cNvSpPr>
            <p:nvPr userDrawn="1"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108" name="Freeform 12"/>
            <p:cNvSpPr>
              <a:spLocks/>
            </p:cNvSpPr>
            <p:nvPr userDrawn="1"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109" name="Freeform 13"/>
            <p:cNvSpPr>
              <a:spLocks/>
            </p:cNvSpPr>
            <p:nvPr userDrawn="1"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110" name="Freeform 14"/>
            <p:cNvSpPr>
              <a:spLocks/>
            </p:cNvSpPr>
            <p:nvPr userDrawn="1"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111" name="Freeform 15"/>
            <p:cNvSpPr>
              <a:spLocks/>
            </p:cNvSpPr>
            <p:nvPr userDrawn="1"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112" name="Freeform 16"/>
            <p:cNvSpPr>
              <a:spLocks/>
            </p:cNvSpPr>
            <p:nvPr userDrawn="1"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113" name="Freeform 17"/>
            <p:cNvSpPr>
              <a:spLocks noEditPoints="1"/>
            </p:cNvSpPr>
            <p:nvPr userDrawn="1"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114" name="Freeform 18"/>
            <p:cNvSpPr>
              <a:spLocks noEditPoints="1"/>
            </p:cNvSpPr>
            <p:nvPr userDrawn="1"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115" name="Freeform 19"/>
            <p:cNvSpPr>
              <a:spLocks/>
            </p:cNvSpPr>
            <p:nvPr userDrawn="1"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116" name="Freeform 20"/>
            <p:cNvSpPr>
              <a:spLocks noEditPoints="1"/>
            </p:cNvSpPr>
            <p:nvPr userDrawn="1"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117" name="Freeform 21"/>
            <p:cNvSpPr>
              <a:spLocks noEditPoints="1"/>
            </p:cNvSpPr>
            <p:nvPr userDrawn="1"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118" name="Freeform 22"/>
            <p:cNvSpPr>
              <a:spLocks noEditPoints="1"/>
            </p:cNvSpPr>
            <p:nvPr userDrawn="1"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119" name="Freeform 23"/>
            <p:cNvSpPr>
              <a:spLocks/>
            </p:cNvSpPr>
            <p:nvPr userDrawn="1"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120" name="Freeform 24"/>
            <p:cNvSpPr>
              <a:spLocks noEditPoints="1"/>
            </p:cNvSpPr>
            <p:nvPr userDrawn="1"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121" name="Freeform 25"/>
            <p:cNvSpPr>
              <a:spLocks noEditPoints="1"/>
            </p:cNvSpPr>
            <p:nvPr userDrawn="1"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122" name="Freeform 26"/>
            <p:cNvSpPr>
              <a:spLocks noEditPoints="1"/>
            </p:cNvSpPr>
            <p:nvPr userDrawn="1"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123" name="Oval 27"/>
            <p:cNvSpPr>
              <a:spLocks noChangeArrowheads="1"/>
            </p:cNvSpPr>
            <p:nvPr userDrawn="1"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124" name="Oval 28"/>
            <p:cNvSpPr>
              <a:spLocks noChangeArrowheads="1"/>
            </p:cNvSpPr>
            <p:nvPr userDrawn="1"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125" name="Oval 29"/>
            <p:cNvSpPr>
              <a:spLocks noChangeArrowheads="1"/>
            </p:cNvSpPr>
            <p:nvPr userDrawn="1"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126" name="Freeform 30"/>
            <p:cNvSpPr>
              <a:spLocks noEditPoints="1"/>
            </p:cNvSpPr>
            <p:nvPr userDrawn="1"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127" name="Freeform 31"/>
            <p:cNvSpPr>
              <a:spLocks noEditPoints="1"/>
            </p:cNvSpPr>
            <p:nvPr userDrawn="1"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128" name="Rectangle 32"/>
            <p:cNvSpPr>
              <a:spLocks noChangeArrowheads="1"/>
            </p:cNvSpPr>
            <p:nvPr userDrawn="1"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129" name="Rectangle 33"/>
            <p:cNvSpPr>
              <a:spLocks noChangeArrowheads="1"/>
            </p:cNvSpPr>
            <p:nvPr userDrawn="1"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130" name="AutoShape 34"/>
            <p:cNvSpPr>
              <a:spLocks noChangeArrowheads="1"/>
            </p:cNvSpPr>
            <p:nvPr userDrawn="1"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131" name="Freeform 35"/>
            <p:cNvSpPr>
              <a:spLocks/>
            </p:cNvSpPr>
            <p:nvPr userDrawn="1"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132" name="Freeform 36"/>
            <p:cNvSpPr>
              <a:spLocks/>
            </p:cNvSpPr>
            <p:nvPr userDrawn="1"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4133" name="Rectangle 3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4134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135" name="Rectangle 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4136" name="Rectangle 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7856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cs-CZ"/>
          </a:p>
        </p:txBody>
      </p:sp>
      <p:sp>
        <p:nvSpPr>
          <p:cNvPr id="4137" name="Rectangle 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763603-1B8B-4591-ACE3-79EADD5505B7}" type="slidenum">
              <a:rPr lang="cs-CZ"/>
              <a:pPr/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800"/>
              <a:t>Přednáška č. I.</a:t>
            </a:r>
            <a:br>
              <a:rPr lang="cs-CZ" sz="4800"/>
            </a:br>
            <a:r>
              <a:rPr lang="cs-CZ" sz="4800"/>
              <a:t>PRÁVNÍ NAUKA </a:t>
            </a:r>
            <a:br>
              <a:rPr lang="cs-CZ" sz="4800"/>
            </a:br>
            <a:r>
              <a:rPr lang="cs-CZ" sz="4800"/>
              <a:t/>
            </a:r>
            <a:br>
              <a:rPr lang="cs-CZ" sz="4800"/>
            </a:br>
            <a:r>
              <a:rPr lang="cs-CZ" sz="4800"/>
              <a:t>Právní normy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800"/>
              <a:t>Pojem, prvky, struktura, působnost.</a:t>
            </a:r>
          </a:p>
          <a:p>
            <a:pPr>
              <a:lnSpc>
                <a:spcPct val="80000"/>
              </a:lnSpc>
            </a:pPr>
            <a:endParaRPr lang="cs-CZ" sz="1600"/>
          </a:p>
          <a:p>
            <a:pPr>
              <a:lnSpc>
                <a:spcPct val="80000"/>
              </a:lnSpc>
            </a:pPr>
            <a:endParaRPr lang="cs-CZ" sz="1600"/>
          </a:p>
          <a:p>
            <a:pPr>
              <a:lnSpc>
                <a:spcPct val="80000"/>
              </a:lnSpc>
            </a:pPr>
            <a:r>
              <a:rPr lang="cs-CZ" sz="2400"/>
              <a:t>JUDr. Lukáš Hlouch, Ph.D</a:t>
            </a:r>
          </a:p>
          <a:p>
            <a:pPr>
              <a:lnSpc>
                <a:spcPct val="80000"/>
              </a:lnSpc>
            </a:pPr>
            <a:r>
              <a:rPr lang="cs-CZ" sz="2400"/>
              <a:t>KPT PrF MU v Brně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Kogentní, nebo dispozitivní?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54006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000" b="1" dirty="0" smtClean="0"/>
              <a:t>Nový občanský zákoník (§ 1 odst. 2 NOZ)</a:t>
            </a:r>
          </a:p>
          <a:p>
            <a:pPr lvl="1">
              <a:lnSpc>
                <a:spcPct val="80000"/>
              </a:lnSpc>
            </a:pPr>
            <a:r>
              <a:rPr lang="cs-CZ" sz="2000" dirty="0" smtClean="0"/>
              <a:t>Nezakazuje-li to zákon výslovně, mohou si osoby ujednat práva a povinnosti </a:t>
            </a:r>
            <a:r>
              <a:rPr lang="cs-CZ" sz="2000" b="1" dirty="0" smtClean="0"/>
              <a:t>odchylně od zákona</a:t>
            </a:r>
            <a:r>
              <a:rPr lang="cs-CZ" sz="2000" dirty="0" smtClean="0"/>
              <a:t>; zakázána jsou ujednání porušující dobré mravy, veřejný pořádek nebo právo týkající se postavení osob, včetně práva na ochranu osobnosti.</a:t>
            </a:r>
            <a:endParaRPr lang="cs-CZ" sz="2000" dirty="0"/>
          </a:p>
          <a:p>
            <a:pPr>
              <a:lnSpc>
                <a:spcPct val="80000"/>
              </a:lnSpc>
            </a:pPr>
            <a:r>
              <a:rPr lang="cs-CZ" sz="2000" b="1" dirty="0"/>
              <a:t>Zákoník práce (§ </a:t>
            </a:r>
            <a:r>
              <a:rPr lang="cs-CZ" sz="2000" b="1" dirty="0" smtClean="0"/>
              <a:t>4a)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Odchylná úprava práv nebo povinností v pracovněprávních vztazích </a:t>
            </a:r>
            <a:r>
              <a:rPr lang="cs-CZ" sz="2000" b="1" dirty="0"/>
              <a:t>nesmí být nižší nebo vyšší, než je právo nebo povinnost, které stanoví tento zákon nebo kolektivní smlouva jako </a:t>
            </a:r>
            <a:r>
              <a:rPr lang="cs-CZ" sz="2000" b="1" u="sng" dirty="0"/>
              <a:t>nejméně nebo nejvýše </a:t>
            </a:r>
            <a:r>
              <a:rPr lang="cs-CZ" sz="2000" b="1" u="sng" dirty="0" smtClean="0"/>
              <a:t>přípustné </a:t>
            </a:r>
            <a:r>
              <a:rPr lang="cs-CZ" sz="2000" dirty="0" smtClean="0"/>
              <a:t>(tzv. relativně kogentní či jednostranně dispozitivní úprava)</a:t>
            </a:r>
            <a:endParaRPr lang="cs-CZ" sz="2000" dirty="0"/>
          </a:p>
          <a:p>
            <a:pPr lvl="1">
              <a:lnSpc>
                <a:spcPct val="80000"/>
              </a:lnSpc>
            </a:pPr>
            <a:r>
              <a:rPr lang="cs-CZ" sz="2000" b="1" dirty="0" smtClean="0"/>
              <a:t>ad odchylná úprava </a:t>
            </a:r>
          </a:p>
          <a:p>
            <a:pPr lvl="2">
              <a:lnSpc>
                <a:spcPct val="80000"/>
              </a:lnSpc>
            </a:pPr>
            <a:r>
              <a:rPr lang="cs-CZ" sz="1600" dirty="0" smtClean="0"/>
              <a:t>smlouvou</a:t>
            </a:r>
            <a:r>
              <a:rPr lang="cs-CZ" sz="1600" dirty="0"/>
              <a:t>, jakož i vnitřním předpisem; k úpravě povinností zaměstnance však smí dojít jen smlouvou mezi zaměstnavatelem a zaměstnancem.</a:t>
            </a:r>
          </a:p>
          <a:p>
            <a:pPr lvl="1">
              <a:lnSpc>
                <a:spcPct val="80000"/>
              </a:lnSpc>
            </a:pPr>
            <a:endParaRPr lang="cs-CZ" sz="2000" dirty="0"/>
          </a:p>
          <a:p>
            <a:pPr lvl="2">
              <a:lnSpc>
                <a:spcPct val="80000"/>
              </a:lnSpc>
            </a:pPr>
            <a:r>
              <a:rPr lang="cs-CZ" sz="1600" dirty="0" smtClean="0"/>
              <a:t>Od </a:t>
            </a:r>
            <a:r>
              <a:rPr lang="cs-CZ" sz="1600" dirty="0"/>
              <a:t>ustanovení uvedených v § 363 je možné se odchýlit jen ve prospěch zaměstnance</a:t>
            </a:r>
            <a:r>
              <a:rPr lang="cs-CZ" sz="1600" dirty="0" smtClean="0"/>
              <a:t>.</a:t>
            </a:r>
          </a:p>
          <a:p>
            <a:pPr marL="914400" lvl="2" indent="0">
              <a:lnSpc>
                <a:spcPct val="80000"/>
              </a:lnSpc>
              <a:buNone/>
            </a:pPr>
            <a:endParaRPr lang="cs-CZ" sz="1600" dirty="0"/>
          </a:p>
          <a:p>
            <a:pPr lvl="2">
              <a:lnSpc>
                <a:spcPct val="80000"/>
              </a:lnSpc>
            </a:pPr>
            <a:r>
              <a:rPr lang="cs-CZ" sz="1600" dirty="0" smtClean="0"/>
              <a:t>Vzdá-li </a:t>
            </a:r>
            <a:r>
              <a:rPr lang="cs-CZ" sz="1600" dirty="0"/>
              <a:t>se zaměstnanec práva, které mu tento zákon, kolektivní smlouva nebo vnitřní předpis poskytuje, nepřihlíží se k tomu.</a:t>
            </a:r>
            <a:endParaRPr lang="cs-CZ" sz="1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Druhy právních norem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800" b="1"/>
              <a:t>b) zvláštní typy norem</a:t>
            </a:r>
          </a:p>
          <a:p>
            <a:pPr lvl="1">
              <a:lnSpc>
                <a:spcPct val="80000"/>
              </a:lnSpc>
            </a:pPr>
            <a:r>
              <a:rPr lang="cs-CZ" sz="2400" b="1"/>
              <a:t>blanketové</a:t>
            </a:r>
            <a:r>
              <a:rPr lang="cs-CZ" sz="2400"/>
              <a:t> (norma zmocňující k vydání právního předpisu) </a:t>
            </a:r>
          </a:p>
          <a:p>
            <a:pPr lvl="1">
              <a:lnSpc>
                <a:spcPct val="80000"/>
              </a:lnSpc>
            </a:pPr>
            <a:r>
              <a:rPr lang="cs-CZ" sz="2400" b="1"/>
              <a:t>odkazující (</a:t>
            </a:r>
            <a:r>
              <a:rPr lang="cs-CZ" sz="2400"/>
              <a:t>odkazuje na použití jiného právního předpisu či jiné části téhož právního předpisu)</a:t>
            </a:r>
            <a:endParaRPr lang="cs-CZ" sz="2400" b="1"/>
          </a:p>
          <a:p>
            <a:pPr lvl="1">
              <a:lnSpc>
                <a:spcPct val="80000"/>
              </a:lnSpc>
            </a:pPr>
            <a:r>
              <a:rPr lang="cs-CZ" sz="2400" b="1"/>
              <a:t>kompetenční</a:t>
            </a:r>
            <a:r>
              <a:rPr lang="cs-CZ" sz="2400"/>
              <a:t> </a:t>
            </a:r>
            <a:r>
              <a:rPr lang="cs-CZ" sz="2400" b="1"/>
              <a:t>normy </a:t>
            </a:r>
          </a:p>
          <a:p>
            <a:pPr lvl="2">
              <a:lnSpc>
                <a:spcPct val="80000"/>
              </a:lnSpc>
            </a:pPr>
            <a:r>
              <a:rPr lang="cs-CZ" sz="2000"/>
              <a:t>z. č. 2/1969 Sb., o zřízení ministerstev a jiných ústředních orgánů státní správy</a:t>
            </a:r>
          </a:p>
          <a:p>
            <a:pPr lvl="1">
              <a:lnSpc>
                <a:spcPct val="80000"/>
              </a:lnSpc>
            </a:pPr>
            <a:r>
              <a:rPr lang="cs-CZ" sz="2400" b="1"/>
              <a:t>teleologické finální normy</a:t>
            </a:r>
            <a:r>
              <a:rPr lang="cs-CZ" sz="2400"/>
              <a:t> (nemají normativní povahu)</a:t>
            </a:r>
            <a:endParaRPr lang="cs-CZ" sz="2400" b="1"/>
          </a:p>
          <a:p>
            <a:pPr lvl="1">
              <a:lnSpc>
                <a:spcPct val="80000"/>
              </a:lnSpc>
            </a:pPr>
            <a:r>
              <a:rPr lang="cs-CZ" sz="2400" b="1"/>
              <a:t>doporučující normy</a:t>
            </a:r>
            <a:r>
              <a:rPr lang="cs-CZ" sz="2400"/>
              <a:t> (např. vzorové stanovy společenství vlastníků byt. jednotek, vzorové stanovy občanského sdružení...)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Působnost právních norem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760"/>
            <a:ext cx="8280400" cy="558924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800" dirty="0"/>
              <a:t>časová</a:t>
            </a:r>
          </a:p>
          <a:p>
            <a:pPr lvl="1">
              <a:lnSpc>
                <a:spcPct val="80000"/>
              </a:lnSpc>
            </a:pPr>
            <a:r>
              <a:rPr lang="cs-CZ" sz="1800" dirty="0"/>
              <a:t>vymezení „života“ právní normy</a:t>
            </a:r>
          </a:p>
          <a:p>
            <a:pPr lvl="1">
              <a:lnSpc>
                <a:spcPct val="80000"/>
              </a:lnSpc>
            </a:pPr>
            <a:r>
              <a:rPr lang="cs-CZ" sz="1800" dirty="0"/>
              <a:t>schválení </a:t>
            </a:r>
            <a:r>
              <a:rPr lang="cs-CZ" altLang="ja-JP" sz="1800" dirty="0"/>
              <a:t>→ platnost → účinnost → zrušení</a:t>
            </a:r>
          </a:p>
          <a:p>
            <a:pPr lvl="1">
              <a:lnSpc>
                <a:spcPct val="80000"/>
              </a:lnSpc>
            </a:pPr>
            <a:r>
              <a:rPr lang="cs-CZ" altLang="ja-JP" sz="1800" b="1" dirty="0"/>
              <a:t>obecný zákaz retroaktivity (princip právní jistoty)</a:t>
            </a:r>
          </a:p>
          <a:p>
            <a:pPr lvl="2">
              <a:lnSpc>
                <a:spcPct val="80000"/>
              </a:lnSpc>
            </a:pPr>
            <a:r>
              <a:rPr lang="cs-CZ" altLang="ja-JP" sz="1600" dirty="0"/>
              <a:t>výjimky: je-li užití pozdějšího předpisu ve prospěch adresáta normy</a:t>
            </a:r>
          </a:p>
          <a:p>
            <a:pPr lvl="2">
              <a:lnSpc>
                <a:spcPct val="80000"/>
              </a:lnSpc>
            </a:pPr>
            <a:r>
              <a:rPr lang="cs-CZ" altLang="ja-JP" sz="1600" dirty="0"/>
              <a:t>nepravá x pravá retroaktivita (vztahuje se i na vznik a zánik právního vztahu)</a:t>
            </a:r>
          </a:p>
          <a:p>
            <a:pPr lvl="2">
              <a:lnSpc>
                <a:spcPct val="80000"/>
              </a:lnSpc>
            </a:pPr>
            <a:r>
              <a:rPr lang="cs-CZ" altLang="ja-JP" sz="1600" dirty="0"/>
              <a:t>trestní právo: připuštěna, pokud je pro pachatele použití dřívější právní úpravy příznivější (čl. 40 odst. 6 LPS – příkaz retroaktivity ve prospěch)</a:t>
            </a:r>
          </a:p>
          <a:p>
            <a:pPr lvl="1">
              <a:lnSpc>
                <a:spcPct val="80000"/>
              </a:lnSpc>
            </a:pPr>
            <a:r>
              <a:rPr lang="cs-CZ" sz="1800" b="1" dirty="0"/>
              <a:t>Derogace</a:t>
            </a:r>
            <a:r>
              <a:rPr lang="cs-CZ" sz="1800" dirty="0"/>
              <a:t> </a:t>
            </a:r>
            <a:r>
              <a:rPr lang="cs-CZ" sz="1800" b="1" dirty="0"/>
              <a:t>= zánik/zrušení právní normy</a:t>
            </a:r>
          </a:p>
          <a:p>
            <a:pPr lvl="2">
              <a:lnSpc>
                <a:spcPct val="80000"/>
              </a:lnSpc>
            </a:pPr>
            <a:r>
              <a:rPr lang="cs-CZ" altLang="ja-JP" sz="1800" dirty="0"/>
              <a:t>zánik právních norem:</a:t>
            </a:r>
            <a:endParaRPr lang="cs-CZ" altLang="ja-JP" sz="1800" b="1" dirty="0"/>
          </a:p>
          <a:p>
            <a:pPr lvl="2">
              <a:lnSpc>
                <a:spcPct val="80000"/>
              </a:lnSpc>
            </a:pPr>
            <a:r>
              <a:rPr lang="cs-CZ" altLang="ja-JP" sz="1800" b="1" dirty="0"/>
              <a:t>a)  DEROGACE</a:t>
            </a:r>
            <a:r>
              <a:rPr lang="cs-CZ" altLang="ja-JP" sz="1800" dirty="0"/>
              <a:t> = zánik platnosti právního předpisu nebo jeho části	</a:t>
            </a:r>
          </a:p>
          <a:p>
            <a:pPr lvl="3">
              <a:lnSpc>
                <a:spcPct val="80000"/>
              </a:lnSpc>
            </a:pPr>
            <a:r>
              <a:rPr lang="cs-CZ" altLang="ja-JP" sz="1600" dirty="0"/>
              <a:t>zrušení předpisu legislativním orgánem, který ho vydal</a:t>
            </a:r>
          </a:p>
          <a:p>
            <a:pPr lvl="3">
              <a:lnSpc>
                <a:spcPct val="80000"/>
              </a:lnSpc>
            </a:pPr>
            <a:r>
              <a:rPr lang="cs-CZ" altLang="ja-JP" sz="1600" dirty="0"/>
              <a:t>zrušení předpisu jiným legislativním orgánem</a:t>
            </a:r>
          </a:p>
          <a:p>
            <a:pPr lvl="3">
              <a:lnSpc>
                <a:spcPct val="80000"/>
              </a:lnSpc>
            </a:pPr>
            <a:r>
              <a:rPr lang="cs-CZ" altLang="ja-JP" sz="1600" dirty="0"/>
              <a:t>změny a doplnění - „přímé“ novelizace</a:t>
            </a:r>
          </a:p>
          <a:p>
            <a:pPr lvl="3">
              <a:lnSpc>
                <a:spcPct val="80000"/>
              </a:lnSpc>
            </a:pPr>
            <a:r>
              <a:rPr lang="cs-CZ" altLang="ja-JP" sz="1600" dirty="0"/>
              <a:t>rozhodnutí ústavního či správního soudu o protiústavnosti předpisu či jeho části </a:t>
            </a:r>
          </a:p>
          <a:p>
            <a:pPr lvl="3">
              <a:lnSpc>
                <a:spcPct val="80000"/>
              </a:lnSpc>
            </a:pPr>
            <a:r>
              <a:rPr lang="cs-CZ" altLang="ja-JP" sz="1600" dirty="0"/>
              <a:t>derogační klauzule: </a:t>
            </a:r>
          </a:p>
          <a:p>
            <a:pPr lvl="4">
              <a:lnSpc>
                <a:spcPct val="80000"/>
              </a:lnSpc>
            </a:pPr>
            <a:r>
              <a:rPr lang="cs-CZ" altLang="ja-JP" sz="1600" dirty="0"/>
              <a:t>generální x demonstrativní x enumerativní	</a:t>
            </a:r>
            <a:endParaRPr lang="cs-CZ" sz="1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Působnost právních norem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Věcná</a:t>
            </a:r>
          </a:p>
          <a:p>
            <a:pPr lvl="1"/>
            <a:r>
              <a:rPr lang="cs-CZ"/>
              <a:t>skutková charakteristika případů – předmětu právní úpravy</a:t>
            </a:r>
          </a:p>
          <a:p>
            <a:pPr lvl="1"/>
            <a:r>
              <a:rPr lang="cs-CZ"/>
              <a:t>právní vztah normou upravený</a:t>
            </a:r>
          </a:p>
          <a:p>
            <a:pPr lvl="1"/>
            <a:r>
              <a:rPr lang="cs-CZ"/>
              <a:t>normy působí v komplexech (systematické vnímání pr. řádu) </a:t>
            </a:r>
          </a:p>
          <a:p>
            <a:pPr lvl="1"/>
            <a:r>
              <a:rPr lang="cs-CZ"/>
              <a:t>právní institut </a:t>
            </a:r>
            <a:r>
              <a:rPr lang="cs-CZ" altLang="ja-JP"/>
              <a:t>→ právní odvětví → právní subsystém (právo soukromé/veřejné) </a:t>
            </a:r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Působnost právních norem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/>
              <a:t>Osobní</a:t>
            </a:r>
          </a:p>
          <a:p>
            <a:pPr lvl="1">
              <a:lnSpc>
                <a:spcPct val="90000"/>
              </a:lnSpc>
            </a:pPr>
            <a:r>
              <a:rPr lang="cs-CZ"/>
              <a:t>otázka spektra subjektů (dle věku, dle kvalifikace, funkce...), kterým norma ukládá práva a povinnosti</a:t>
            </a:r>
          </a:p>
          <a:p>
            <a:pPr lvl="1">
              <a:lnSpc>
                <a:spcPct val="90000"/>
              </a:lnSpc>
            </a:pPr>
            <a:r>
              <a:rPr lang="cs-CZ"/>
              <a:t>cizozemci x občané v cizině</a:t>
            </a:r>
          </a:p>
          <a:p>
            <a:pPr lvl="1">
              <a:lnSpc>
                <a:spcPct val="90000"/>
              </a:lnSpc>
            </a:pPr>
            <a:r>
              <a:rPr lang="cs-CZ" altLang="ja-JP"/>
              <a:t>výjimky z osobní působnosti:</a:t>
            </a:r>
          </a:p>
          <a:p>
            <a:pPr lvl="2">
              <a:lnSpc>
                <a:spcPct val="90000"/>
              </a:lnSpc>
            </a:pPr>
            <a:r>
              <a:rPr lang="cs-CZ" altLang="ja-JP"/>
              <a:t>imunity (prezident - čl. 65 Ústavy, poslanci, senátoři - čl. 27 Ústavy, soudci - zákon o soudech a soudcích) → tzv. exempce</a:t>
            </a:r>
          </a:p>
          <a:p>
            <a:pPr lvl="2">
              <a:lnSpc>
                <a:spcPct val="90000"/>
              </a:lnSpc>
            </a:pPr>
            <a:r>
              <a:rPr lang="cs-CZ"/>
              <a:t>Diplomatické mise (mezinárodní právo)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Působnost právních norem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ja-JP" dirty="0" smtClean="0"/>
              <a:t>Prostorová</a:t>
            </a:r>
            <a:endParaRPr lang="cs-CZ" altLang="ja-JP" dirty="0"/>
          </a:p>
          <a:p>
            <a:pPr lvl="1">
              <a:lnSpc>
                <a:spcPct val="90000"/>
              </a:lnSpc>
            </a:pPr>
            <a:r>
              <a:rPr lang="cs-CZ" altLang="ja-JP" dirty="0"/>
              <a:t>princip teritoriality x princip personality</a:t>
            </a:r>
          </a:p>
          <a:p>
            <a:pPr lvl="1">
              <a:lnSpc>
                <a:spcPct val="90000"/>
              </a:lnSpc>
            </a:pPr>
            <a:r>
              <a:rPr lang="cs-CZ" altLang="ja-JP" dirty="0"/>
              <a:t>celostátní působnost x lokální působnost</a:t>
            </a:r>
          </a:p>
          <a:p>
            <a:pPr lvl="1">
              <a:lnSpc>
                <a:spcPct val="90000"/>
              </a:lnSpc>
            </a:pPr>
            <a:r>
              <a:rPr lang="cs-CZ" altLang="ja-JP" dirty="0"/>
              <a:t>exteritorialita působení právních norem</a:t>
            </a:r>
          </a:p>
          <a:p>
            <a:pPr lvl="1">
              <a:lnSpc>
                <a:spcPct val="90000"/>
              </a:lnSpc>
            </a:pPr>
            <a:r>
              <a:rPr lang="cs-CZ" altLang="ja-JP" dirty="0"/>
              <a:t>na základě tzv. kolizních norem</a:t>
            </a:r>
          </a:p>
          <a:p>
            <a:pPr lvl="1">
              <a:lnSpc>
                <a:spcPct val="90000"/>
              </a:lnSpc>
            </a:pPr>
            <a:r>
              <a:rPr lang="cs-CZ" altLang="ja-JP" dirty="0"/>
              <a:t>občan státu, který vycestoval za hranice (např. cestovní pas)</a:t>
            </a:r>
          </a:p>
          <a:p>
            <a:pPr lvl="1">
              <a:lnSpc>
                <a:spcPct val="90000"/>
              </a:lnSpc>
            </a:pPr>
            <a:r>
              <a:rPr lang="cs-CZ" altLang="ja-JP" dirty="0"/>
              <a:t>na základě mezinárodní smlouvy </a:t>
            </a:r>
          </a:p>
          <a:p>
            <a:pPr lvl="1">
              <a:lnSpc>
                <a:spcPct val="90000"/>
              </a:lnSpc>
            </a:pPr>
            <a:r>
              <a:rPr lang="cs-CZ" altLang="ja-JP" dirty="0"/>
              <a:t>trestní právo 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  <a:p>
            <a:pPr>
              <a:buFont typeface="Wingdings" pitchFamily="2" charset="2"/>
              <a:buNone/>
            </a:pPr>
            <a:endParaRPr lang="cs-CZ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2051050" y="2781300"/>
            <a:ext cx="532765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cs-CZ" sz="4000" dirty="0"/>
              <a:t>Děkuji Vám za pozornost.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Pojem „právní norma“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6088" y="1628775"/>
            <a:ext cx="8229600" cy="4824561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800" dirty="0"/>
              <a:t>Definice</a:t>
            </a:r>
          </a:p>
          <a:p>
            <a:pPr lvl="1">
              <a:lnSpc>
                <a:spcPct val="90000"/>
              </a:lnSpc>
            </a:pPr>
            <a:r>
              <a:rPr lang="cs-CZ" sz="2400" dirty="0"/>
              <a:t>regulativní idea, vyjadřující </a:t>
            </a:r>
            <a:r>
              <a:rPr lang="cs-CZ" sz="2400" b="1" dirty="0" err="1"/>
              <a:t>mětí</a:t>
            </a:r>
            <a:r>
              <a:rPr lang="cs-CZ" sz="2400" b="1" dirty="0"/>
              <a:t> </a:t>
            </a:r>
          </a:p>
          <a:p>
            <a:pPr lvl="1">
              <a:lnSpc>
                <a:spcPct val="90000"/>
              </a:lnSpc>
            </a:pPr>
            <a:r>
              <a:rPr lang="cs-CZ" sz="2400" b="1" dirty="0"/>
              <a:t>obecně závazné pravidlo chování vynutitelné </a:t>
            </a:r>
            <a:r>
              <a:rPr lang="cs-CZ" sz="2400" b="1" dirty="0" smtClean="0"/>
              <a:t>státem</a:t>
            </a:r>
          </a:p>
          <a:p>
            <a:pPr>
              <a:lnSpc>
                <a:spcPct val="90000"/>
              </a:lnSpc>
            </a:pPr>
            <a:r>
              <a:rPr lang="cs-CZ" sz="2800" dirty="0" smtClean="0"/>
              <a:t>Materiální znaky:</a:t>
            </a:r>
            <a:endParaRPr lang="cs-CZ" sz="2800" dirty="0"/>
          </a:p>
          <a:p>
            <a:pPr lvl="1">
              <a:lnSpc>
                <a:spcPct val="90000"/>
              </a:lnSpc>
            </a:pPr>
            <a:r>
              <a:rPr lang="cs-CZ" sz="2000" dirty="0"/>
              <a:t>regulativnost (předmět je regulovatelný - příklad ad absurdum</a:t>
            </a:r>
            <a:endParaRPr lang="cs-CZ" sz="2000" i="1" dirty="0"/>
          </a:p>
          <a:p>
            <a:pPr lvl="2">
              <a:lnSpc>
                <a:spcPct val="90000"/>
              </a:lnSpc>
            </a:pPr>
            <a:r>
              <a:rPr lang="cs-CZ" sz="2000" i="1" dirty="0"/>
              <a:t>„Psi jsou povinni na svého pána vrtět ocasem.“</a:t>
            </a:r>
            <a:r>
              <a:rPr lang="cs-CZ" sz="2000" dirty="0"/>
              <a:t> 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závaznost</a:t>
            </a:r>
            <a:endParaRPr lang="cs-CZ" sz="2000" dirty="0"/>
          </a:p>
          <a:p>
            <a:pPr lvl="1">
              <a:lnSpc>
                <a:spcPct val="90000"/>
              </a:lnSpc>
            </a:pPr>
            <a:r>
              <a:rPr lang="cs-CZ" sz="2000" dirty="0" smtClean="0"/>
              <a:t>obecnost </a:t>
            </a:r>
            <a:endParaRPr lang="cs-CZ" sz="2000" dirty="0"/>
          </a:p>
          <a:p>
            <a:pPr lvl="2">
              <a:lnSpc>
                <a:spcPct val="90000"/>
              </a:lnSpc>
            </a:pPr>
            <a:r>
              <a:rPr lang="cs-CZ" sz="2000" dirty="0"/>
              <a:t>vymezení okruhu adresátů, předmět úpravy atd.</a:t>
            </a:r>
          </a:p>
          <a:p>
            <a:pPr lvl="1">
              <a:lnSpc>
                <a:spcPct val="90000"/>
              </a:lnSpc>
            </a:pPr>
            <a:r>
              <a:rPr lang="cs-CZ" sz="2000" dirty="0"/>
              <a:t>vynutitelnost </a:t>
            </a:r>
          </a:p>
          <a:p>
            <a:pPr lvl="2">
              <a:lnSpc>
                <a:spcPct val="90000"/>
              </a:lnSpc>
            </a:pPr>
            <a:r>
              <a:rPr lang="cs-CZ" sz="2000" dirty="0"/>
              <a:t>Není závislá na přítomnosti sankce v právní normě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/>
          <a:lstStyle/>
          <a:p>
            <a:r>
              <a:rPr lang="cs-CZ"/>
              <a:t>Právní norma a právní řád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776"/>
            <a:ext cx="8229600" cy="4675287"/>
          </a:xfrm>
        </p:spPr>
        <p:txBody>
          <a:bodyPr/>
          <a:lstStyle/>
          <a:p>
            <a:r>
              <a:rPr lang="cs-CZ" sz="2800" dirty="0" smtClean="0"/>
              <a:t>Formální znaky:</a:t>
            </a:r>
          </a:p>
          <a:p>
            <a:pPr lvl="1"/>
            <a:r>
              <a:rPr lang="cs-CZ" sz="2400" dirty="0" smtClean="0"/>
              <a:t>Pravomoc </a:t>
            </a:r>
            <a:r>
              <a:rPr lang="cs-CZ" sz="2400" dirty="0" err="1" smtClean="0"/>
              <a:t>normotvůrce</a:t>
            </a:r>
            <a:endParaRPr lang="cs-CZ" sz="2400" dirty="0" smtClean="0"/>
          </a:p>
          <a:p>
            <a:pPr lvl="1"/>
            <a:r>
              <a:rPr lang="cs-CZ" sz="2400" dirty="0" smtClean="0"/>
              <a:t>Forma (= formální pramen práva)</a:t>
            </a:r>
          </a:p>
          <a:p>
            <a:r>
              <a:rPr lang="cs-CZ" sz="2800" dirty="0" smtClean="0"/>
              <a:t>Právní </a:t>
            </a:r>
            <a:r>
              <a:rPr lang="cs-CZ" sz="2800" dirty="0"/>
              <a:t>norma je základní jednotkou systému práva (právního řádu)</a:t>
            </a:r>
          </a:p>
          <a:p>
            <a:r>
              <a:rPr lang="cs-CZ" sz="2800" dirty="0"/>
              <a:t>Právní norma – právní institut – právní odvětví</a:t>
            </a:r>
          </a:p>
          <a:p>
            <a:r>
              <a:rPr lang="cs-CZ" sz="2800" dirty="0"/>
              <a:t>Nenormativní součásti právního řádu (negativní vymezení)</a:t>
            </a:r>
          </a:p>
          <a:p>
            <a:pPr lvl="1"/>
            <a:r>
              <a:rPr lang="cs-CZ" sz="2000" dirty="0"/>
              <a:t>legální definice </a:t>
            </a:r>
          </a:p>
          <a:p>
            <a:pPr lvl="1"/>
            <a:r>
              <a:rPr lang="cs-CZ" sz="2000" dirty="0"/>
              <a:t>explikace </a:t>
            </a:r>
          </a:p>
          <a:p>
            <a:pPr lvl="1"/>
            <a:r>
              <a:rPr lang="cs-CZ" sz="2000" dirty="0" smtClean="0"/>
              <a:t>preambule</a:t>
            </a:r>
            <a:endParaRPr lang="cs-CZ" sz="2000" dirty="0"/>
          </a:p>
          <a:p>
            <a:pPr lvl="1"/>
            <a:r>
              <a:rPr lang="cs-CZ" sz="2000" dirty="0"/>
              <a:t>právní principy (obecné zásady právní)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Modality lidského chování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9113" y="1484313"/>
            <a:ext cx="8229600" cy="45307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400" dirty="0"/>
              <a:t>1)	z hlediska normotvůrce:</a:t>
            </a:r>
          </a:p>
          <a:p>
            <a:pPr lvl="1">
              <a:lnSpc>
                <a:spcPct val="90000"/>
              </a:lnSpc>
            </a:pPr>
            <a:r>
              <a:rPr lang="cs-CZ" sz="2000" dirty="0"/>
              <a:t>příkaz (souvztažnost se zákazem)</a:t>
            </a:r>
          </a:p>
          <a:p>
            <a:pPr lvl="1">
              <a:lnSpc>
                <a:spcPct val="90000"/>
              </a:lnSpc>
            </a:pPr>
            <a:r>
              <a:rPr lang="cs-CZ" sz="2000" dirty="0"/>
              <a:t>zákaz </a:t>
            </a:r>
          </a:p>
          <a:p>
            <a:pPr lvl="1">
              <a:lnSpc>
                <a:spcPct val="90000"/>
              </a:lnSpc>
            </a:pPr>
            <a:r>
              <a:rPr lang="cs-CZ" sz="2000" dirty="0"/>
              <a:t>dovolení (explicitní - implicitní</a:t>
            </a:r>
            <a:r>
              <a:rPr lang="cs-CZ" sz="2000" dirty="0" smtClean="0"/>
              <a:t>)</a:t>
            </a:r>
          </a:p>
          <a:p>
            <a:pPr lvl="1">
              <a:lnSpc>
                <a:spcPct val="90000"/>
              </a:lnSpc>
            </a:pPr>
            <a:r>
              <a:rPr lang="cs-CZ" altLang="ja-JP" sz="2000" dirty="0" smtClean="0"/>
              <a:t>Doporučení ()</a:t>
            </a:r>
            <a:endParaRPr lang="cs-CZ" altLang="ja-JP" sz="2000" dirty="0"/>
          </a:p>
          <a:p>
            <a:pPr>
              <a:lnSpc>
                <a:spcPct val="90000"/>
              </a:lnSpc>
            </a:pPr>
            <a:r>
              <a:rPr lang="cs-CZ" altLang="ja-JP" sz="2400" dirty="0"/>
              <a:t>2)	</a:t>
            </a:r>
            <a:r>
              <a:rPr lang="en-US" altLang="ja-JP" sz="2400" dirty="0">
                <a:ea typeface="ＭＳ Ｐゴシック" charset="-128"/>
              </a:rPr>
              <a:t>z </a:t>
            </a:r>
            <a:r>
              <a:rPr lang="en-US" altLang="ja-JP" sz="2400" dirty="0" err="1">
                <a:ea typeface="ＭＳ Ｐゴシック" charset="-128"/>
              </a:rPr>
              <a:t>hlediska</a:t>
            </a:r>
            <a:r>
              <a:rPr lang="en-US" altLang="ja-JP" sz="2400" dirty="0">
                <a:ea typeface="ＭＳ Ｐゴシック" charset="-128"/>
              </a:rPr>
              <a:t> </a:t>
            </a:r>
            <a:r>
              <a:rPr lang="en-US" altLang="ja-JP" sz="2400" dirty="0" err="1">
                <a:ea typeface="ＭＳ Ｐゴシック" charset="-128"/>
              </a:rPr>
              <a:t>subjektu</a:t>
            </a:r>
            <a:r>
              <a:rPr lang="en-US" altLang="ja-JP" sz="2400" dirty="0">
                <a:ea typeface="ＭＳ Ｐゴシック" charset="-128"/>
              </a:rPr>
              <a:t>:</a:t>
            </a:r>
          </a:p>
          <a:p>
            <a:pPr lvl="1">
              <a:lnSpc>
                <a:spcPct val="90000"/>
              </a:lnSpc>
            </a:pPr>
            <a:r>
              <a:rPr lang="en-US" altLang="ja-JP" sz="2000" dirty="0" err="1">
                <a:ea typeface="ＭＳ Ｐゴシック" charset="-128"/>
              </a:rPr>
              <a:t>oprávnění</a:t>
            </a:r>
            <a:r>
              <a:rPr lang="en-US" altLang="ja-JP" sz="2000" dirty="0">
                <a:ea typeface="ＭＳ Ｐゴシック" charset="-128"/>
              </a:rPr>
              <a:t> </a:t>
            </a:r>
            <a:r>
              <a:rPr lang="cs-CZ" altLang="ja-JP" sz="2000" dirty="0"/>
              <a:t>(výslovně x mlčky)</a:t>
            </a:r>
            <a:endParaRPr lang="en-US" altLang="ja-JP" sz="2000" dirty="0">
              <a:ea typeface="ＭＳ Ｐゴシック" charset="-128"/>
            </a:endParaRPr>
          </a:p>
          <a:p>
            <a:pPr lvl="1">
              <a:lnSpc>
                <a:spcPct val="90000"/>
              </a:lnSpc>
            </a:pPr>
            <a:r>
              <a:rPr lang="cs-CZ" altLang="ja-JP" sz="2000" dirty="0"/>
              <a:t>p</a:t>
            </a:r>
            <a:r>
              <a:rPr lang="en-US" altLang="ja-JP" sz="2000" dirty="0" err="1">
                <a:ea typeface="ＭＳ Ｐゴシック" charset="-128"/>
              </a:rPr>
              <a:t>ovinnost</a:t>
            </a:r>
            <a:r>
              <a:rPr lang="cs-CZ" altLang="ja-JP" sz="2000" dirty="0"/>
              <a:t> (vždy výslovně)</a:t>
            </a:r>
          </a:p>
          <a:p>
            <a:pPr>
              <a:lnSpc>
                <a:spcPct val="90000"/>
              </a:lnSpc>
            </a:pPr>
            <a:r>
              <a:rPr lang="cs-CZ" sz="2400" b="1" dirty="0"/>
              <a:t>3) </a:t>
            </a:r>
            <a:r>
              <a:rPr lang="cs-CZ" sz="2400" dirty="0"/>
              <a:t>ústavní zakotvení</a:t>
            </a:r>
          </a:p>
          <a:p>
            <a:pPr lvl="1">
              <a:lnSpc>
                <a:spcPct val="90000"/>
              </a:lnSpc>
            </a:pPr>
            <a:r>
              <a:rPr lang="cs-CZ" altLang="ja-JP" sz="2000" dirty="0"/>
              <a:t>Ústava: čl. 2 odst. 3, </a:t>
            </a:r>
            <a:r>
              <a:rPr lang="en-US" altLang="ja-JP" sz="2000" dirty="0">
                <a:ea typeface="ＭＳ Ｐゴシック" charset="-128"/>
              </a:rPr>
              <a:t>4 </a:t>
            </a:r>
            <a:r>
              <a:rPr lang="en-US" altLang="ja-JP" sz="2000" dirty="0" err="1">
                <a:ea typeface="ＭＳ Ｐゴシック" charset="-128"/>
              </a:rPr>
              <a:t>Ústavy</a:t>
            </a:r>
            <a:r>
              <a:rPr lang="en-US" altLang="ja-JP" sz="2000" dirty="0">
                <a:ea typeface="ＭＳ Ｐゴシック" charset="-128"/>
              </a:rPr>
              <a:t> + </a:t>
            </a:r>
            <a:r>
              <a:rPr lang="en-US" altLang="ja-JP" sz="2000" dirty="0" err="1">
                <a:ea typeface="ＭＳ Ｐゴシック" charset="-128"/>
              </a:rPr>
              <a:t>čl</a:t>
            </a:r>
            <a:r>
              <a:rPr lang="en-US" altLang="ja-JP" sz="2000" dirty="0">
                <a:ea typeface="ＭＳ Ｐゴシック" charset="-128"/>
              </a:rPr>
              <a:t>. 2 </a:t>
            </a:r>
            <a:r>
              <a:rPr lang="en-US" altLang="ja-JP" sz="2000" dirty="0" err="1">
                <a:ea typeface="ＭＳ Ｐゴシック" charset="-128"/>
              </a:rPr>
              <a:t>odst</a:t>
            </a:r>
            <a:r>
              <a:rPr lang="en-US" altLang="ja-JP" sz="2000" dirty="0">
                <a:ea typeface="ＭＳ Ｐゴシック" charset="-128"/>
              </a:rPr>
              <a:t>. 2, 3 </a:t>
            </a:r>
            <a:r>
              <a:rPr lang="en-US" altLang="ja-JP" sz="2000" dirty="0" err="1">
                <a:ea typeface="ＭＳ Ｐゴシック" charset="-128"/>
              </a:rPr>
              <a:t>Listiny</a:t>
            </a:r>
            <a:endParaRPr lang="cs-CZ" altLang="ja-JP" sz="2000" dirty="0"/>
          </a:p>
          <a:p>
            <a:pPr lvl="1">
              <a:lnSpc>
                <a:spcPct val="90000"/>
              </a:lnSpc>
            </a:pPr>
            <a:r>
              <a:rPr lang="cs-CZ" altLang="ja-JP" sz="2000" u="sng" dirty="0"/>
              <a:t>Odlišné postavení </a:t>
            </a:r>
            <a:r>
              <a:rPr lang="cs-CZ" altLang="ja-JP" sz="2000" u="sng" dirty="0" err="1"/>
              <a:t>adrestátů</a:t>
            </a:r>
            <a:r>
              <a:rPr lang="cs-CZ" altLang="ja-JP" sz="2000" u="sng" dirty="0"/>
              <a:t> z hlediska regulace jejich vystupování v právních vztazích</a:t>
            </a:r>
          </a:p>
          <a:p>
            <a:pPr lvl="2">
              <a:lnSpc>
                <a:spcPct val="90000"/>
              </a:lnSpc>
            </a:pPr>
            <a:r>
              <a:rPr lang="cs-CZ" altLang="ja-JP" sz="1800" dirty="0"/>
              <a:t>Stát a veřejnoprávní korporace vykonávající veřejnou moc</a:t>
            </a:r>
          </a:p>
          <a:p>
            <a:pPr lvl="2">
              <a:lnSpc>
                <a:spcPct val="90000"/>
              </a:lnSpc>
            </a:pPr>
            <a:r>
              <a:rPr lang="cs-CZ" altLang="ja-JP" sz="1800" dirty="0"/>
              <a:t>Ostatní účastníci právních vztahů</a:t>
            </a:r>
            <a:endParaRPr lang="en-US" altLang="ja-JP" sz="1800" dirty="0">
              <a:ea typeface="ＭＳ Ｐゴシック" charset="-128"/>
            </a:endParaRPr>
          </a:p>
          <a:p>
            <a:pPr>
              <a:lnSpc>
                <a:spcPct val="90000"/>
              </a:lnSpc>
            </a:pPr>
            <a:endParaRPr lang="cs-CZ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Struktura právních norem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ja-JP" sz="2800" b="1">
                <a:ea typeface="ＭＳ Ｐゴシック" charset="-128"/>
              </a:rPr>
              <a:t>a)	klasická struktura (H - D - S)	</a:t>
            </a:r>
            <a:r>
              <a:rPr lang="en-US" altLang="ja-JP" sz="2800">
                <a:ea typeface="ＭＳ Ｐゴシック" charset="-128"/>
              </a:rPr>
              <a:t>	</a:t>
            </a:r>
          </a:p>
          <a:p>
            <a:pPr lvl="1">
              <a:lnSpc>
                <a:spcPct val="90000"/>
              </a:lnSpc>
            </a:pPr>
            <a:r>
              <a:rPr lang="en-US" altLang="ja-JP" sz="2400">
                <a:ea typeface="ＭＳ Ｐゴシック" charset="-128"/>
              </a:rPr>
              <a:t>Kondicionální schéma		 </a:t>
            </a:r>
            <a:r>
              <a:rPr lang="en-US" altLang="ja-JP">
                <a:ea typeface="ＭＳ Ｐゴシック" charset="-128"/>
              </a:rPr>
              <a:t>H - D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altLang="ja-JP" sz="2800"/>
              <a:t>	</a:t>
            </a:r>
            <a:r>
              <a:rPr lang="en-US" altLang="ja-JP" sz="2800">
                <a:ea typeface="ＭＳ Ｐゴシック" charset="-128"/>
              </a:rPr>
              <a:t>					 H </a:t>
            </a:r>
            <a:r>
              <a:rPr lang="cs-CZ" altLang="ja-JP" sz="2800"/>
              <a:t>+</a:t>
            </a:r>
            <a:r>
              <a:rPr lang="en-US" altLang="ja-JP" sz="2800">
                <a:ea typeface="ＭＳ Ｐゴシック" charset="-128"/>
              </a:rPr>
              <a:t> non D </a:t>
            </a:r>
            <a:r>
              <a:rPr lang="cs-CZ" altLang="ja-JP"/>
              <a:t>→</a:t>
            </a:r>
            <a:r>
              <a:rPr lang="en-US" altLang="ja-JP" sz="2800">
                <a:ea typeface="ＭＳ Ｐゴシック" charset="-128"/>
              </a:rPr>
              <a:t> S</a:t>
            </a:r>
          </a:p>
          <a:p>
            <a:pPr lvl="1">
              <a:lnSpc>
                <a:spcPct val="90000"/>
              </a:lnSpc>
            </a:pPr>
            <a:r>
              <a:rPr lang="en-US" altLang="ja-JP" sz="2400" b="1">
                <a:ea typeface="ＭＳ Ｐゴシック" charset="-128"/>
              </a:rPr>
              <a:t>hypotéza</a:t>
            </a:r>
            <a:r>
              <a:rPr lang="en-US" altLang="ja-JP" sz="2400">
                <a:ea typeface="ＭＳ Ｐゴシック" charset="-128"/>
              </a:rPr>
              <a:t> - skutková podmínka nastoupení právního následku</a:t>
            </a:r>
          </a:p>
          <a:p>
            <a:pPr lvl="1">
              <a:lnSpc>
                <a:spcPct val="90000"/>
              </a:lnSpc>
            </a:pPr>
            <a:r>
              <a:rPr lang="en-US" altLang="ja-JP" sz="2400" b="1">
                <a:ea typeface="ＭＳ Ｐゴシック" charset="-128"/>
              </a:rPr>
              <a:t>dispozice</a:t>
            </a:r>
            <a:r>
              <a:rPr lang="en-US" altLang="ja-JP" sz="2400">
                <a:ea typeface="ＭＳ Ｐゴシック" charset="-128"/>
              </a:rPr>
              <a:t> - vlastní právní pravidlo chování </a:t>
            </a:r>
            <a:r>
              <a:rPr lang="en-US" altLang="ja-JP" sz="2400" b="1">
                <a:ea typeface="ＭＳ Ｐゴシック" charset="-128"/>
              </a:rPr>
              <a:t>(konstituující</a:t>
            </a:r>
            <a:r>
              <a:rPr lang="cs-CZ" altLang="ja-JP" sz="2400" b="1"/>
              <a:t> a nutný</a:t>
            </a:r>
            <a:r>
              <a:rPr lang="en-US" altLang="ja-JP" sz="2400" b="1">
                <a:ea typeface="ＭＳ Ｐゴシック" charset="-128"/>
              </a:rPr>
              <a:t> prvek PN)</a:t>
            </a:r>
          </a:p>
          <a:p>
            <a:pPr lvl="1">
              <a:lnSpc>
                <a:spcPct val="90000"/>
              </a:lnSpc>
            </a:pPr>
            <a:r>
              <a:rPr lang="en-US" altLang="ja-JP" sz="2400" b="1">
                <a:ea typeface="ＭＳ Ｐゴシック" charset="-128"/>
              </a:rPr>
              <a:t>sankce</a:t>
            </a:r>
            <a:r>
              <a:rPr lang="en-US" altLang="ja-JP" sz="2400">
                <a:ea typeface="ＭＳ Ｐゴシック" charset="-128"/>
              </a:rPr>
              <a:t> - právní následek při nesouladu lidského chování s dispozicí právní normy	</a:t>
            </a:r>
            <a:endParaRPr lang="de-DE" altLang="ja-JP" sz="2400">
              <a:ea typeface="ＭＳ Ｐゴシック" charset="-128"/>
            </a:endParaRPr>
          </a:p>
          <a:p>
            <a:pPr>
              <a:lnSpc>
                <a:spcPct val="90000"/>
              </a:lnSpc>
            </a:pPr>
            <a:r>
              <a:rPr lang="de-DE" altLang="ja-JP" sz="2800">
                <a:ea typeface="ＭＳ Ｐゴシック" charset="-128"/>
              </a:rPr>
              <a:t>b)	antecedent</a:t>
            </a:r>
            <a:r>
              <a:rPr lang="cs-CZ" altLang="ja-JP" sz="2800"/>
              <a:t> (skutková podmínka)</a:t>
            </a:r>
            <a:r>
              <a:rPr lang="de-DE" altLang="ja-JP" sz="2800">
                <a:ea typeface="ＭＳ Ｐゴシック" charset="-128"/>
              </a:rPr>
              <a:t> 	 </a:t>
            </a:r>
            <a:r>
              <a:rPr lang="cs-CZ" altLang="ja-JP" sz="2800"/>
              <a:t>	</a:t>
            </a:r>
            <a:r>
              <a:rPr lang="de-DE" altLang="ja-JP" sz="2800">
                <a:ea typeface="ＭＳ Ｐゴシック" charset="-128"/>
              </a:rPr>
              <a:t>konsekvent (normativní věta)</a:t>
            </a:r>
            <a:endParaRPr lang="cs-CZ" sz="2800">
              <a:ea typeface="ＭＳ Ｐゴシック" charset="-12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Druhy právních norem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/>
              <a:t>Právní normy lze členit podle různých kritérií:</a:t>
            </a:r>
            <a:endParaRPr lang="cs-CZ" u="sng"/>
          </a:p>
          <a:p>
            <a:pPr lvl="1">
              <a:lnSpc>
                <a:spcPct val="90000"/>
              </a:lnSpc>
            </a:pPr>
            <a:r>
              <a:rPr lang="cs-CZ"/>
              <a:t>a) normy s klasickou strukturou</a:t>
            </a:r>
          </a:p>
          <a:p>
            <a:pPr lvl="2">
              <a:lnSpc>
                <a:spcPct val="90000"/>
              </a:lnSpc>
            </a:pPr>
            <a:r>
              <a:rPr lang="cs-CZ"/>
              <a:t>1) kritérium právní síly (dle formy NPA)</a:t>
            </a:r>
          </a:p>
          <a:p>
            <a:pPr lvl="2">
              <a:lnSpc>
                <a:spcPct val="90000"/>
              </a:lnSpc>
            </a:pPr>
            <a:r>
              <a:rPr lang="cs-CZ"/>
              <a:t>2) struktura normy (přítomnost jednotlivých součástí právní normy)</a:t>
            </a:r>
          </a:p>
          <a:p>
            <a:pPr lvl="2">
              <a:lnSpc>
                <a:spcPct val="90000"/>
              </a:lnSpc>
            </a:pPr>
            <a:r>
              <a:rPr lang="cs-CZ"/>
              <a:t>3) modu normativity</a:t>
            </a:r>
          </a:p>
          <a:p>
            <a:pPr lvl="3">
              <a:lnSpc>
                <a:spcPct val="90000"/>
              </a:lnSpc>
            </a:pPr>
            <a:r>
              <a:rPr lang="cs-CZ"/>
              <a:t>Přikazující</a:t>
            </a:r>
          </a:p>
          <a:p>
            <a:pPr lvl="3">
              <a:lnSpc>
                <a:spcPct val="90000"/>
              </a:lnSpc>
            </a:pPr>
            <a:r>
              <a:rPr lang="cs-CZ"/>
              <a:t>Zakazující</a:t>
            </a:r>
          </a:p>
          <a:p>
            <a:pPr lvl="3">
              <a:lnSpc>
                <a:spcPct val="90000"/>
              </a:lnSpc>
            </a:pPr>
            <a:r>
              <a:rPr lang="cs-CZ"/>
              <a:t>Opravňující</a:t>
            </a:r>
          </a:p>
          <a:p>
            <a:pPr lvl="1">
              <a:lnSpc>
                <a:spcPct val="90000"/>
              </a:lnSpc>
            </a:pPr>
            <a:r>
              <a:rPr lang="cs-CZ"/>
              <a:t>b) zvláštní typy norem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Kritérium právní síly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kritériem je formální pramen práva (viz předchozí přednáška), v němž je právní norma obsažena</a:t>
            </a:r>
          </a:p>
          <a:p>
            <a:pPr lvl="2"/>
            <a:r>
              <a:rPr lang="cs-CZ" dirty="0"/>
              <a:t>ústavní, zákonné a podzákonné právní normy</a:t>
            </a:r>
          </a:p>
          <a:p>
            <a:pPr lvl="2"/>
            <a:r>
              <a:rPr lang="cs-CZ" dirty="0"/>
              <a:t>původní a odvozené (kritérium zmocnění)</a:t>
            </a:r>
          </a:p>
          <a:p>
            <a:pPr lvl="2"/>
            <a:r>
              <a:rPr lang="cs-CZ" dirty="0"/>
              <a:t>otázka závaznosti pro jednotlivé subjekty (soudy, Ústavní soud, zákonodárce, ústavodárce,...)</a:t>
            </a:r>
          </a:p>
          <a:p>
            <a:pPr lvl="2"/>
            <a:r>
              <a:rPr lang="cs-CZ" dirty="0"/>
              <a:t>Ústava ČR - </a:t>
            </a:r>
            <a:r>
              <a:rPr lang="cs-CZ" dirty="0" err="1"/>
              <a:t>srv</a:t>
            </a:r>
            <a:r>
              <a:rPr lang="cs-CZ" dirty="0"/>
              <a:t>. čl. 88 odst. 2 (ÚS),  čl. 95 odst. 1, 2 (soudy); čl. 9 odst. 2 (tvorba práva)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Struktura normy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/>
              <a:t>podmíněné x nepodmíněné</a:t>
            </a:r>
            <a:r>
              <a:rPr lang="cs-CZ"/>
              <a:t> </a:t>
            </a:r>
          </a:p>
          <a:p>
            <a:pPr lvl="1"/>
            <a:r>
              <a:rPr lang="cs-CZ"/>
              <a:t>přítomnost hypotézy</a:t>
            </a:r>
            <a:endParaRPr lang="cs-CZ" b="1"/>
          </a:p>
          <a:p>
            <a:r>
              <a:rPr lang="cs-CZ" b="1"/>
              <a:t>perfektní x imperfektní</a:t>
            </a:r>
            <a:r>
              <a:rPr lang="cs-CZ"/>
              <a:t> </a:t>
            </a:r>
          </a:p>
          <a:p>
            <a:pPr lvl="1"/>
            <a:r>
              <a:rPr lang="cs-CZ"/>
              <a:t>přítomnost sankce </a:t>
            </a:r>
          </a:p>
          <a:p>
            <a:r>
              <a:rPr lang="cs-CZ"/>
              <a:t>Právní norma má vždy </a:t>
            </a:r>
            <a:r>
              <a:rPr lang="cs-CZ" b="1"/>
              <a:t>DISPOZICI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Míra autonomie subjektů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800" dirty="0"/>
              <a:t>Kogentní x dispozitivní normy</a:t>
            </a:r>
          </a:p>
          <a:p>
            <a:pPr lvl="1">
              <a:lnSpc>
                <a:spcPct val="90000"/>
              </a:lnSpc>
            </a:pPr>
            <a:r>
              <a:rPr lang="cs-CZ" sz="2400" dirty="0"/>
              <a:t>norma dispozitivní:</a:t>
            </a:r>
          </a:p>
          <a:p>
            <a:pPr lvl="2">
              <a:lnSpc>
                <a:spcPct val="90000"/>
              </a:lnSpc>
            </a:pPr>
            <a:r>
              <a:rPr lang="cs-CZ" sz="2000" dirty="0"/>
              <a:t>norma má subsidiární charakter </a:t>
            </a:r>
            <a:r>
              <a:rPr lang="cs-CZ" sz="2000" i="1" dirty="0"/>
              <a:t>(„není-li dohodnuto jinak“)</a:t>
            </a:r>
          </a:p>
          <a:p>
            <a:pPr lvl="2">
              <a:lnSpc>
                <a:spcPct val="90000"/>
              </a:lnSpc>
            </a:pPr>
            <a:r>
              <a:rPr lang="cs-CZ" sz="2000" dirty="0"/>
              <a:t>norma vyjadřuje </a:t>
            </a:r>
            <a:r>
              <a:rPr lang="cs-CZ" sz="2000" b="1" dirty="0"/>
              <a:t>možnost chování</a:t>
            </a:r>
            <a:r>
              <a:rPr lang="cs-CZ" sz="2000" dirty="0"/>
              <a:t> (ponechává je na vůli účastníků)</a:t>
            </a:r>
          </a:p>
          <a:p>
            <a:pPr lvl="2">
              <a:lnSpc>
                <a:spcPct val="90000"/>
              </a:lnSpc>
            </a:pPr>
            <a:r>
              <a:rPr lang="cs-CZ" sz="2000" dirty="0"/>
              <a:t>Jednostranně dispozitivní normy (stanoví minimální či maximální hranici, kterou subjekty nemohou svou vůlí vyloučit)</a:t>
            </a:r>
          </a:p>
          <a:p>
            <a:pPr lvl="1">
              <a:lnSpc>
                <a:spcPct val="90000"/>
              </a:lnSpc>
            </a:pPr>
            <a:r>
              <a:rPr lang="cs-CZ" sz="2400" dirty="0"/>
              <a:t>norma kogentní:</a:t>
            </a:r>
          </a:p>
          <a:p>
            <a:pPr lvl="2">
              <a:lnSpc>
                <a:spcPct val="90000"/>
              </a:lnSpc>
            </a:pPr>
            <a:r>
              <a:rPr lang="cs-CZ" sz="2000" dirty="0"/>
              <a:t>norma přikazuje chování jejích adresátů </a:t>
            </a:r>
            <a:r>
              <a:rPr lang="cs-CZ" sz="2000" b="1" dirty="0"/>
              <a:t>bezvýhradně</a:t>
            </a:r>
          </a:p>
          <a:p>
            <a:pPr lvl="2">
              <a:lnSpc>
                <a:spcPct val="90000"/>
              </a:lnSpc>
            </a:pPr>
            <a:r>
              <a:rPr lang="cs-CZ" sz="2000" dirty="0"/>
              <a:t>nelze se od ní odchýlit</a:t>
            </a:r>
          </a:p>
          <a:p>
            <a:pPr lvl="1">
              <a:lnSpc>
                <a:spcPct val="90000"/>
              </a:lnSpc>
            </a:pPr>
            <a:r>
              <a:rPr lang="cs-CZ" sz="2400" dirty="0"/>
              <a:t>Odlišná úprava OZ x </a:t>
            </a:r>
            <a:r>
              <a:rPr lang="cs-CZ" sz="2400" dirty="0" smtClean="0"/>
              <a:t>ZP </a:t>
            </a:r>
            <a:endParaRPr lang="cs-CZ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áhy">
  <a:themeElements>
    <a:clrScheme name="Váhy 1">
      <a:dk1>
        <a:srgbClr val="663300"/>
      </a:dk1>
      <a:lt1>
        <a:srgbClr val="FFFFFF"/>
      </a:lt1>
      <a:dk2>
        <a:srgbClr val="996600"/>
      </a:dk2>
      <a:lt2>
        <a:srgbClr val="DBBD71"/>
      </a:lt2>
      <a:accent1>
        <a:srgbClr val="F8A500"/>
      </a:accent1>
      <a:accent2>
        <a:srgbClr val="808000"/>
      </a:accent2>
      <a:accent3>
        <a:srgbClr val="CAB8AA"/>
      </a:accent3>
      <a:accent4>
        <a:srgbClr val="DADADA"/>
      </a:accent4>
      <a:accent5>
        <a:srgbClr val="FBCFAA"/>
      </a:accent5>
      <a:accent6>
        <a:srgbClr val="737300"/>
      </a:accent6>
      <a:hlink>
        <a:srgbClr val="FFCC66"/>
      </a:hlink>
      <a:folHlink>
        <a:srgbClr val="CCA500"/>
      </a:folHlink>
    </a:clrScheme>
    <a:fontScheme name="Váhy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áhy 1">
        <a:dk1>
          <a:srgbClr val="663300"/>
        </a:dk1>
        <a:lt1>
          <a:srgbClr val="FFFFFF"/>
        </a:lt1>
        <a:dk2>
          <a:srgbClr val="996600"/>
        </a:dk2>
        <a:lt2>
          <a:srgbClr val="DBBD71"/>
        </a:lt2>
        <a:accent1>
          <a:srgbClr val="F8A500"/>
        </a:accent1>
        <a:accent2>
          <a:srgbClr val="808000"/>
        </a:accent2>
        <a:accent3>
          <a:srgbClr val="CAB8AA"/>
        </a:accent3>
        <a:accent4>
          <a:srgbClr val="DADADA"/>
        </a:accent4>
        <a:accent5>
          <a:srgbClr val="FBCFAA"/>
        </a:accent5>
        <a:accent6>
          <a:srgbClr val="737300"/>
        </a:accent6>
        <a:hlink>
          <a:srgbClr val="FFCC66"/>
        </a:hlink>
        <a:folHlink>
          <a:srgbClr val="CCA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2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CC66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B8AA"/>
        </a:accent5>
        <a:accent6>
          <a:srgbClr val="AC6D56"/>
        </a:accent6>
        <a:hlink>
          <a:srgbClr val="FFFF99"/>
        </a:hlink>
        <a:folHlink>
          <a:srgbClr val="E5B3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3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2EB62E"/>
        </a:accent1>
        <a:accent2>
          <a:srgbClr val="527C3A"/>
        </a:accent2>
        <a:accent3>
          <a:srgbClr val="B2B9AC"/>
        </a:accent3>
        <a:accent4>
          <a:srgbClr val="DADADA"/>
        </a:accent4>
        <a:accent5>
          <a:srgbClr val="ADD7AD"/>
        </a:accent5>
        <a:accent6>
          <a:srgbClr val="497034"/>
        </a:accent6>
        <a:hlink>
          <a:srgbClr val="DDD8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4">
        <a:dk1>
          <a:srgbClr val="005A58"/>
        </a:dk1>
        <a:lt1>
          <a:srgbClr val="FFFFFF"/>
        </a:lt1>
        <a:dk2>
          <a:srgbClr val="00716E"/>
        </a:dk2>
        <a:lt2>
          <a:srgbClr val="FFFF99"/>
        </a:lt2>
        <a:accent1>
          <a:srgbClr val="2DB3B0"/>
        </a:accent1>
        <a:accent2>
          <a:srgbClr val="6D6FC7"/>
        </a:accent2>
        <a:accent3>
          <a:srgbClr val="AABBBA"/>
        </a:accent3>
        <a:accent4>
          <a:srgbClr val="DADADA"/>
        </a:accent4>
        <a:accent5>
          <a:srgbClr val="ADD6D4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336699"/>
        </a:accent1>
        <a:accent2>
          <a:srgbClr val="00B000"/>
        </a:accent2>
        <a:accent3>
          <a:srgbClr val="ACB3C1"/>
        </a:accent3>
        <a:accent4>
          <a:srgbClr val="DADADA"/>
        </a:accent4>
        <a:accent5>
          <a:srgbClr val="ADB8CA"/>
        </a:accent5>
        <a:accent6>
          <a:srgbClr val="009F00"/>
        </a:accent6>
        <a:hlink>
          <a:srgbClr val="00CCFF"/>
        </a:hlink>
        <a:folHlink>
          <a:srgbClr val="B5FFF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6">
        <a:dk1>
          <a:srgbClr val="2F2D25"/>
        </a:dk1>
        <a:lt1>
          <a:srgbClr val="FFFFFF"/>
        </a:lt1>
        <a:dk2>
          <a:srgbClr val="656151"/>
        </a:dk2>
        <a:lt2>
          <a:srgbClr val="FFFFCC"/>
        </a:lt2>
        <a:accent1>
          <a:srgbClr val="818173"/>
        </a:accent1>
        <a:accent2>
          <a:srgbClr val="809EA8"/>
        </a:accent2>
        <a:accent3>
          <a:srgbClr val="B8B7B3"/>
        </a:accent3>
        <a:accent4>
          <a:srgbClr val="DADADA"/>
        </a:accent4>
        <a:accent5>
          <a:srgbClr val="C1C1BC"/>
        </a:accent5>
        <a:accent6>
          <a:srgbClr val="738F98"/>
        </a:accent6>
        <a:hlink>
          <a:srgbClr val="E2C86A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7">
        <a:dk1>
          <a:srgbClr val="B4AF80"/>
        </a:dk1>
        <a:lt1>
          <a:srgbClr val="FFFFFF"/>
        </a:lt1>
        <a:dk2>
          <a:srgbClr val="C8C6A2"/>
        </a:dk2>
        <a:lt2>
          <a:srgbClr val="827F4C"/>
        </a:lt2>
        <a:accent1>
          <a:srgbClr val="7C784E"/>
        </a:accent1>
        <a:accent2>
          <a:srgbClr val="A2A4AC"/>
        </a:accent2>
        <a:accent3>
          <a:srgbClr val="E0DFCE"/>
        </a:accent3>
        <a:accent4>
          <a:srgbClr val="DADADA"/>
        </a:accent4>
        <a:accent5>
          <a:srgbClr val="BFBEB2"/>
        </a:accent5>
        <a:accent6>
          <a:srgbClr val="92949B"/>
        </a:accent6>
        <a:hlink>
          <a:srgbClr val="33CC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8">
        <a:dk1>
          <a:srgbClr val="000000"/>
        </a:dk1>
        <a:lt1>
          <a:srgbClr val="DDDDDD"/>
        </a:lt1>
        <a:dk2>
          <a:srgbClr val="000000"/>
        </a:dk2>
        <a:lt2>
          <a:srgbClr val="B8B7D1"/>
        </a:lt2>
        <a:accent1>
          <a:srgbClr val="F1F0F4"/>
        </a:accent1>
        <a:accent2>
          <a:srgbClr val="C1BCFC"/>
        </a:accent2>
        <a:accent3>
          <a:srgbClr val="EBEBEB"/>
        </a:accent3>
        <a:accent4>
          <a:srgbClr val="000000"/>
        </a:accent4>
        <a:accent5>
          <a:srgbClr val="F7F6F8"/>
        </a:accent5>
        <a:accent6>
          <a:srgbClr val="AFAAE4"/>
        </a:accent6>
        <a:hlink>
          <a:srgbClr val="5454C6"/>
        </a:hlink>
        <a:folHlink>
          <a:srgbClr val="6A6F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áhy 9">
        <a:dk1>
          <a:srgbClr val="000000"/>
        </a:dk1>
        <a:lt1>
          <a:srgbClr val="FFFFFF"/>
        </a:lt1>
        <a:dk2>
          <a:srgbClr val="00A29E"/>
        </a:dk2>
        <a:lt2>
          <a:srgbClr val="CBCBCB"/>
        </a:lt2>
        <a:accent1>
          <a:srgbClr val="E5E5FF"/>
        </a:accent1>
        <a:accent2>
          <a:srgbClr val="79CD6B"/>
        </a:accent2>
        <a:accent3>
          <a:srgbClr val="FFFFFF"/>
        </a:accent3>
        <a:accent4>
          <a:srgbClr val="000000"/>
        </a:accent4>
        <a:accent5>
          <a:srgbClr val="F0F0FF"/>
        </a:accent5>
        <a:accent6>
          <a:srgbClr val="6DBA60"/>
        </a:accent6>
        <a:hlink>
          <a:srgbClr val="4477DE"/>
        </a:hlink>
        <a:folHlink>
          <a:srgbClr val="6549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Balance</Template>
  <TotalTime>548</TotalTime>
  <Words>622</Words>
  <Application>Microsoft Office PowerPoint</Application>
  <PresentationFormat>Předvádění na obrazovce (4:3)</PresentationFormat>
  <Paragraphs>142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ＭＳ Ｐゴシック</vt:lpstr>
      <vt:lpstr>Arial</vt:lpstr>
      <vt:lpstr>Tahoma</vt:lpstr>
      <vt:lpstr>Wingdings</vt:lpstr>
      <vt:lpstr>Váhy</vt:lpstr>
      <vt:lpstr>Přednáška č. I. PRÁVNÍ NAUKA   Právní normy</vt:lpstr>
      <vt:lpstr>Pojem „právní norma“</vt:lpstr>
      <vt:lpstr>Právní norma a právní řád</vt:lpstr>
      <vt:lpstr>Modality lidského chování</vt:lpstr>
      <vt:lpstr>Struktura právních norem</vt:lpstr>
      <vt:lpstr>Druhy právních norem</vt:lpstr>
      <vt:lpstr>Kritérium právní síly</vt:lpstr>
      <vt:lpstr>Struktura normy</vt:lpstr>
      <vt:lpstr>Míra autonomie subjektů</vt:lpstr>
      <vt:lpstr>Kogentní, nebo dispozitivní?</vt:lpstr>
      <vt:lpstr>Druhy právních norem</vt:lpstr>
      <vt:lpstr>Působnost právních norem</vt:lpstr>
      <vt:lpstr>Působnost právních norem</vt:lpstr>
      <vt:lpstr>Působnost právních norem</vt:lpstr>
      <vt:lpstr>Působnost právních norem</vt:lpstr>
      <vt:lpstr>Prezentace aplikace PowerPoint</vt:lpstr>
    </vt:vector>
  </TitlesOfParts>
  <Company>Nejvyšší správní soud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Právní normy</dc:title>
  <dc:creator>Asistent</dc:creator>
  <cp:lastModifiedBy>Lukáš Hlouch</cp:lastModifiedBy>
  <cp:revision>17</cp:revision>
  <dcterms:created xsi:type="dcterms:W3CDTF">2008-10-21T19:51:13Z</dcterms:created>
  <dcterms:modified xsi:type="dcterms:W3CDTF">2016-10-21T09:44:50Z</dcterms:modified>
</cp:coreProperties>
</file>